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3"/>
  </p:notesMasterIdLst>
  <p:sldIdLst>
    <p:sldId id="258" r:id="rId2"/>
    <p:sldId id="276" r:id="rId3"/>
    <p:sldId id="277" r:id="rId4"/>
    <p:sldId id="259" r:id="rId5"/>
    <p:sldId id="257" r:id="rId6"/>
    <p:sldId id="260" r:id="rId7"/>
    <p:sldId id="261" r:id="rId8"/>
    <p:sldId id="272" r:id="rId9"/>
    <p:sldId id="278" r:id="rId10"/>
    <p:sldId id="262" r:id="rId11"/>
    <p:sldId id="264" r:id="rId12"/>
    <p:sldId id="265" r:id="rId13"/>
    <p:sldId id="266" r:id="rId14"/>
    <p:sldId id="279" r:id="rId15"/>
    <p:sldId id="273" r:id="rId16"/>
    <p:sldId id="274" r:id="rId17"/>
    <p:sldId id="263" r:id="rId18"/>
    <p:sldId id="267" r:id="rId19"/>
    <p:sldId id="268" r:id="rId20"/>
    <p:sldId id="271" r:id="rId21"/>
    <p:sldId id="275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41" autoAdjust="0"/>
  </p:normalViewPr>
  <p:slideViewPr>
    <p:cSldViewPr>
      <p:cViewPr varScale="1">
        <p:scale>
          <a:sx n="95" d="100"/>
          <a:sy n="95" d="100"/>
        </p:scale>
        <p:origin x="166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98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kalna Grupa Działania KOLD Lokalna Grupa Działania KOLD" userId="8785a0a4-da4d-4806-a5a5-ffeeca1ea256" providerId="ADAL" clId="{24D65BA8-97FE-403A-AC36-3A885AE6E6A6}"/>
    <pc:docChg chg="modSld">
      <pc:chgData name="Lokalna Grupa Działania KOLD Lokalna Grupa Działania KOLD" userId="8785a0a4-da4d-4806-a5a5-ffeeca1ea256" providerId="ADAL" clId="{24D65BA8-97FE-403A-AC36-3A885AE6E6A6}" dt="2023-04-14T08:02:46.743" v="21" actId="1076"/>
      <pc:docMkLst>
        <pc:docMk/>
      </pc:docMkLst>
      <pc:sldChg chg="modSp mod">
        <pc:chgData name="Lokalna Grupa Działania KOLD Lokalna Grupa Działania KOLD" userId="8785a0a4-da4d-4806-a5a5-ffeeca1ea256" providerId="ADAL" clId="{24D65BA8-97FE-403A-AC36-3A885AE6E6A6}" dt="2023-04-14T08:02:46.743" v="21" actId="1076"/>
        <pc:sldMkLst>
          <pc:docMk/>
          <pc:sldMk cId="0" sldId="268"/>
        </pc:sldMkLst>
        <pc:spChg chg="mod">
          <ac:chgData name="Lokalna Grupa Działania KOLD Lokalna Grupa Działania KOLD" userId="8785a0a4-da4d-4806-a5a5-ffeeca1ea256" providerId="ADAL" clId="{24D65BA8-97FE-403A-AC36-3A885AE6E6A6}" dt="2023-04-14T08:02:42.644" v="20" actId="20577"/>
          <ac:spMkLst>
            <pc:docMk/>
            <pc:sldMk cId="0" sldId="268"/>
            <ac:spMk id="3" creationId="{00000000-0000-0000-0000-000000000000}"/>
          </ac:spMkLst>
        </pc:spChg>
        <pc:picChg chg="mod">
          <ac:chgData name="Lokalna Grupa Działania KOLD Lokalna Grupa Działania KOLD" userId="8785a0a4-da4d-4806-a5a5-ffeeca1ea256" providerId="ADAL" clId="{24D65BA8-97FE-403A-AC36-3A885AE6E6A6}" dt="2023-04-14T08:02:46.743" v="21" actId="1076"/>
          <ac:picMkLst>
            <pc:docMk/>
            <pc:sldMk cId="0" sldId="268"/>
            <ac:picMk id="7" creationId="{6E04C1E5-FA0B-22EB-87D4-B7BD31B8AB5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B1C0F-B357-4233-8DF7-B7A44C74197C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AFC77-CED7-4913-B773-3235BF41F9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3482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AFC77-CED7-4913-B773-3235BF41F9AB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AFC77-CED7-4913-B773-3235BF41F9AB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AFC77-CED7-4913-B773-3235BF41F9AB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6440-A3A0-4312-B6AC-ED67925EA46E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a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AF9121C-D915-4E24-A278-45C9E38B560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6440-A3A0-4312-B6AC-ED67925EA46E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121C-D915-4E24-A278-45C9E38B56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Prostokąt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AF9121C-D915-4E24-A278-45C9E38B560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6440-A3A0-4312-B6AC-ED67925EA46E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6440-A3A0-4312-B6AC-ED67925EA46E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AF9121C-D915-4E24-A278-45C9E38B560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13" name="Prostokąt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Prostokąt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6440-A3A0-4312-B6AC-ED67925EA46E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AF9121C-D915-4E24-A278-45C9E38B560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BE46440-A3A0-4312-B6AC-ED67925EA46E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121C-D915-4E24-A278-45C9E38B560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Symbol zastępczy zawartości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2" name="Symbol zastępczy zawartości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y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Prostokąt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Prostokąt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Prostokąt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rostokąt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6440-A3A0-4312-B6AC-ED67925EA46E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pl-PL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Symbol zastępczy zawartości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26" name="Symbol zastępczy zawartości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25" name="Elipsa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a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AF9121C-D915-4E24-A278-45C9E38B560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3" name="Tytuł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6440-A3A0-4312-B6AC-ED67925EA46E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AF9121C-D915-4E24-A278-45C9E38B56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Prostokąt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Prostokąt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6440-A3A0-4312-B6AC-ED67925EA46E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AF9121C-D915-4E24-A278-45C9E38B56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Prostokąt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Symbol zastępczy zawartości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AF9121C-D915-4E24-A278-45C9E38B560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Prostokąt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6440-A3A0-4312-B6AC-ED67925EA46E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Łącznik prosty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Prostokąt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a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AF9121C-D915-4E24-A278-45C9E38B560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22" name="Prostokąt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BE46440-A3A0-4312-B6AC-ED67925EA46E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BE46440-A3A0-4312-B6AC-ED67925EA46E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AF9121C-D915-4E24-A278-45C9E38B560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zialajlokalnie.pl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dzialajlokalnie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dzialajlokalnie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zialajlokalnie.pl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dzialajlokalnie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dzialajlokalnie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dzialajlokalnie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dzialajlokalnie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dzialajlokalnie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ld.pl/portal/Dzialaj_Lokalnie/" TargetMode="External"/><Relationship Id="rId7" Type="http://schemas.openxmlformats.org/officeDocument/2006/relationships/image" Target="../media/image17.emf"/><Relationship Id="rId2" Type="http://schemas.openxmlformats.org/officeDocument/2006/relationships/hyperlink" Target="http://www.kold.p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3.jpeg"/><Relationship Id="rId4" Type="http://schemas.openxmlformats.org/officeDocument/2006/relationships/hyperlink" Target="http://www.dzialajlokalnie.p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dzialajlokalnie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dzialajlokalnie.pl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zialajlokalnie.pl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dzialajlokalnie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dzialajlokalnie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dzialajlokalnie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dzialajlokalnie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dzialajlokalnie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3417912"/>
          </a:xfrm>
        </p:spPr>
        <p:txBody>
          <a:bodyPr>
            <a:normAutofit/>
          </a:bodyPr>
          <a:lstStyle/>
          <a:p>
            <a:r>
              <a:rPr lang="pl-PL" sz="2000" dirty="0"/>
              <a:t>Lwówek, 24 marca 2023r.</a:t>
            </a:r>
          </a:p>
          <a:p>
            <a:endParaRPr lang="pl-PL" sz="2000" i="1" dirty="0"/>
          </a:p>
          <a:p>
            <a:endParaRPr lang="pl-PL" sz="2000" i="1" dirty="0"/>
          </a:p>
          <a:p>
            <a:endParaRPr lang="pl-PL" sz="2000" i="1" dirty="0"/>
          </a:p>
          <a:p>
            <a:r>
              <a:rPr lang="pl-PL" sz="2000" i="1" dirty="0"/>
              <a:t>                                                   </a:t>
            </a:r>
            <a:r>
              <a:rPr lang="pl-PL" i="1" dirty="0"/>
              <a:t> Ireneusz Witkowski</a:t>
            </a:r>
          </a:p>
          <a:p>
            <a:r>
              <a:rPr lang="pl-PL" dirty="0"/>
              <a:t>  </a:t>
            </a:r>
            <a:endParaRPr lang="pl-PL" i="1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Spotkanie informacyjne dla potencjalnych </a:t>
            </a:r>
            <a:r>
              <a:rPr lang="pl-PL" dirty="0" err="1"/>
              <a:t>grantobiorców</a:t>
            </a:r>
            <a:endParaRPr lang="pl-PL" dirty="0"/>
          </a:p>
        </p:txBody>
      </p:sp>
      <p:pic>
        <p:nvPicPr>
          <p:cNvPr id="14338" name="Picture 2" descr="http://www.kold.pl/items/pl/baners/47/1457899698_4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224136" cy="75284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672979"/>
            <a:ext cx="5746750" cy="72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Informacje - istotne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endParaRPr lang="pl-PL" dirty="0"/>
          </a:p>
          <a:p>
            <a:r>
              <a:rPr lang="pl-PL" dirty="0"/>
              <a:t>Kwota dotacji: maksymalnie </a:t>
            </a:r>
            <a:r>
              <a:rPr lang="pl-PL" b="1" dirty="0"/>
              <a:t>6.000 zł, </a:t>
            </a:r>
          </a:p>
          <a:p>
            <a:r>
              <a:rPr lang="pl-PL" dirty="0"/>
              <a:t>Pula na dotacje: </a:t>
            </a:r>
            <a:r>
              <a:rPr lang="pl-PL" b="1" dirty="0"/>
              <a:t>55 000 zł </a:t>
            </a:r>
          </a:p>
          <a:p>
            <a:r>
              <a:rPr lang="pl-PL" dirty="0"/>
              <a:t>Termin złożenia wniosku: </a:t>
            </a:r>
            <a:r>
              <a:rPr lang="pl-PL" b="1" dirty="0"/>
              <a:t>1 kwietnia– 29 kwietnia 2023r, przez generator dostępny na stronie www.dzialajlokalnie.pl </a:t>
            </a:r>
          </a:p>
          <a:p>
            <a:r>
              <a:rPr lang="pl-PL" dirty="0"/>
              <a:t>Czas realizacji projektów: </a:t>
            </a:r>
            <a:r>
              <a:rPr lang="pl-PL" b="1" dirty="0"/>
              <a:t>17 maja-17 listopada 2023r.</a:t>
            </a:r>
          </a:p>
          <a:p>
            <a:r>
              <a:rPr lang="pl-PL" dirty="0"/>
              <a:t>Konsultacje udzielane będą w: </a:t>
            </a:r>
            <a:r>
              <a:rPr lang="pl-PL" b="1" dirty="0"/>
              <a:t>siedzibie ODL pod nr telefonu 61-44-24-160 </a:t>
            </a:r>
          </a:p>
          <a:p>
            <a:r>
              <a:rPr lang="pl-PL" b="1" dirty="0"/>
              <a:t>Formularz wniosku i regulamin konkursu można obejrzeć na stronie: www.dzialajlokalnie.pl oraz www.kold.pl </a:t>
            </a:r>
          </a:p>
        </p:txBody>
      </p:sp>
      <p:pic>
        <p:nvPicPr>
          <p:cNvPr id="4" name="Picture 2" descr="http://www.kold.pl/items/pl/baners/47/1457899698_4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224136" cy="752844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733256"/>
            <a:ext cx="574675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Wkład własny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endParaRPr lang="pl-PL" dirty="0"/>
          </a:p>
          <a:p>
            <a:r>
              <a:rPr lang="pl-PL" sz="3400" dirty="0"/>
              <a:t>Minimum 25% wartości wnioskowanej dotacji, przy czym: </a:t>
            </a:r>
          </a:p>
          <a:p>
            <a:r>
              <a:rPr lang="pl-PL" sz="3400" dirty="0"/>
              <a:t>min</a:t>
            </a:r>
            <a:r>
              <a:rPr lang="pl-PL" sz="3400" b="1" dirty="0"/>
              <a:t>. 5% w postaci finansowej </a:t>
            </a:r>
          </a:p>
          <a:p>
            <a:r>
              <a:rPr lang="pl-PL" sz="3400" dirty="0"/>
              <a:t> pozostała część w postaci wkładu </a:t>
            </a:r>
            <a:r>
              <a:rPr lang="pl-PL" sz="3400" b="1" dirty="0"/>
              <a:t>usługowego, rzeczowego lub pracy wolontariuszy </a:t>
            </a:r>
          </a:p>
          <a:p>
            <a:r>
              <a:rPr lang="pl-PL" sz="3400" dirty="0"/>
              <a:t>Dokonywanie w trakcie realizacji Projektu przesunięć w zakresie poszczególnych kategorii kosztów finansowych od 300 zł wymaga pisemnej zgody ODL </a:t>
            </a:r>
          </a:p>
          <a:p>
            <a:r>
              <a:rPr lang="pl-PL" sz="3400" dirty="0"/>
              <a:t>Trwały opis faktur : „</a:t>
            </a:r>
            <a:r>
              <a:rPr lang="pl-PL" sz="3400" b="1" dirty="0"/>
              <a:t>dofinansowano ze środków Programu „Działaj Lokalnie” Polsko-Amerykańskiej Fundacji Wolności realizowanego przez Akademię Rozwoju Filantropii w Polsce i Lokalną Grupę Działania KOLD.</a:t>
            </a:r>
          </a:p>
          <a:p>
            <a:r>
              <a:rPr lang="pl-PL" sz="3400" i="1" dirty="0"/>
              <a:t>Wkład </a:t>
            </a:r>
            <a:r>
              <a:rPr lang="pl-PL" i="1" dirty="0"/>
              <a:t>można pozyskać i zaangażować w trakcie realizacji projektu, we wniosku należy wskazać wysokość wkładu i planowane źródła finansowania. </a:t>
            </a:r>
          </a:p>
          <a:p>
            <a:r>
              <a:rPr lang="pl-PL" i="1" dirty="0"/>
              <a:t>RODO – ODL może z generatora pobrać wykaz osób, które wyraziły zgodę na przekazywanie informacji drogą mailową</a:t>
            </a:r>
          </a:p>
        </p:txBody>
      </p:sp>
      <p:pic>
        <p:nvPicPr>
          <p:cNvPr id="4" name="Picture 2" descr="http://www.kold.pl/items/pl/baners/47/1457899698_4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224136" cy="752844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589240"/>
            <a:ext cx="574675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Wybór projektów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752" y="1027512"/>
            <a:ext cx="8503920" cy="5071536"/>
          </a:xfrm>
        </p:spPr>
        <p:txBody>
          <a:bodyPr>
            <a:noAutofit/>
          </a:bodyPr>
          <a:lstStyle/>
          <a:p>
            <a:endParaRPr lang="pl-PL" sz="2000" b="1" i="1" dirty="0"/>
          </a:p>
          <a:p>
            <a:r>
              <a:rPr lang="pl-PL" sz="2000" b="1" i="1" dirty="0"/>
              <a:t>Wyboru projektów dokonuje Komisja grantowa działająca w oparciu o przyjęty przez ODL regulamin</a:t>
            </a:r>
          </a:p>
          <a:p>
            <a:r>
              <a:rPr lang="pl-PL" sz="2000" dirty="0"/>
              <a:t>Komisja wybierze te projekty, które w najwyższym stopniu spełnią następujące kryteria: </a:t>
            </a:r>
          </a:p>
          <a:p>
            <a:r>
              <a:rPr lang="pl-PL" sz="2000" dirty="0"/>
              <a:t>odpowiadają na jasno zdefiniowaną potrzebę, ważną dla społeczności, której zaspokojenie służy dobru wspólnemu. </a:t>
            </a:r>
          </a:p>
          <a:p>
            <a:r>
              <a:rPr lang="pl-PL" sz="2000" dirty="0"/>
              <a:t>zakładają działania adekwatne do opisanej potrzeby, właściwy do założeń projektu harmonogram działań oraz wymierne rezultaty. </a:t>
            </a:r>
          </a:p>
          <a:p>
            <a:r>
              <a:rPr lang="pl-PL" sz="2000" dirty="0"/>
              <a:t>szeroko angażują mieszkańców do zaspokojenia tej potrzeby, a przez to do aktywności na rzecz dobra wspólnego, opierają się na współpracy z partnerami instytucjonalnymi i wolontariuszami. </a:t>
            </a:r>
          </a:p>
        </p:txBody>
      </p:sp>
      <p:pic>
        <p:nvPicPr>
          <p:cNvPr id="4" name="Picture 2" descr="http://www.kold.pl/items/pl/baners/47/1457899698_4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224136" cy="752844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135687"/>
            <a:ext cx="574675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Wybór projektów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25000" lnSpcReduction="20000"/>
          </a:bodyPr>
          <a:lstStyle/>
          <a:p>
            <a:endParaRPr lang="pl-PL" dirty="0"/>
          </a:p>
          <a:p>
            <a:r>
              <a:rPr lang="pl-PL" sz="8000" dirty="0"/>
              <a:t>zakładają atrakcyjne dla odbiorców działania i różnorodny sposób komunikowania o planowanych działaniach </a:t>
            </a:r>
          </a:p>
          <a:p>
            <a:r>
              <a:rPr lang="pl-PL" sz="8000" dirty="0"/>
              <a:t>Mają doświadczenie w aplikowaniu o środki zewnętrzne z preferowaniem rozpoczynających aplikowanie</a:t>
            </a:r>
          </a:p>
          <a:p>
            <a:endParaRPr lang="pl-PL" sz="8000" dirty="0"/>
          </a:p>
          <a:p>
            <a:r>
              <a:rPr lang="pl-PL" sz="8000" dirty="0"/>
              <a:t>proponują nowe działania/nową ofertę dla mieszkańców, albo włączają nowe środowiska w prowadzone wcześniej działania. </a:t>
            </a:r>
          </a:p>
          <a:p>
            <a:r>
              <a:rPr lang="pl-PL" sz="8000" dirty="0"/>
              <a:t>jasno i w sposób wymierny przedstawiają planowane korzyści, jakie w efekcie realizacji projektu odniosą jego bezpośredni uczestnicy oraz lokalna społeczność, a także sami realizatorzy. </a:t>
            </a:r>
          </a:p>
          <a:p>
            <a:r>
              <a:rPr lang="pl-PL" sz="8000" dirty="0"/>
              <a:t>planują kontynuowanie wybranych działań projektu i podtrzymanie aktywności środowisk lub grup społecznych po zakończeniu realizacji projektu. </a:t>
            </a:r>
          </a:p>
          <a:p>
            <a:r>
              <a:rPr lang="pl-PL" sz="8000" dirty="0"/>
              <a:t>gwarantują zaangażowanie wymaganego wkładu własnego. </a:t>
            </a:r>
          </a:p>
          <a:p>
            <a:r>
              <a:rPr lang="pl-PL" sz="8000" dirty="0"/>
              <a:t>mają budżet adekwatny do zaplanowanych działań. </a:t>
            </a:r>
          </a:p>
          <a:p>
            <a:endParaRPr lang="pl-PL" sz="8000" dirty="0"/>
          </a:p>
        </p:txBody>
      </p:sp>
      <p:pic>
        <p:nvPicPr>
          <p:cNvPr id="4" name="Picture 2" descr="http://www.kold.pl/items/pl/baners/47/1457899698_4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224136" cy="752844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805264"/>
            <a:ext cx="574675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Wybór projektów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l-PL" sz="2800" dirty="0"/>
              <a:t>W przypadku równej liczby punktów, wybrany zostanie wnioskodawca o mniejszym doświadczeniu w tym programie </a:t>
            </a:r>
          </a:p>
          <a:p>
            <a:r>
              <a:rPr lang="pl-PL" sz="2800" dirty="0"/>
              <a:t>W przypadku dużej liczby dobrych merytorycznie wniosków, ODL ma prawo nie przyznać dotacji wnioskodawcy, który już 5 razy z rzędu korzystał z programu. </a:t>
            </a:r>
          </a:p>
          <a:p>
            <a:r>
              <a:rPr lang="pl-PL" sz="2800" i="1" dirty="0"/>
              <a:t>ODL zaproponuje kwotę dofinansowania</a:t>
            </a:r>
          </a:p>
          <a:p>
            <a:pPr>
              <a:buNone/>
            </a:pPr>
            <a:r>
              <a:rPr lang="pl-PL" sz="2800" b="1" i="1" dirty="0"/>
              <a:t>Od decyzji Komisji nie ma odwołania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5447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Katalog kosztów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sz="2200" dirty="0"/>
              <a:t>Materiały biurowe i do warsztatów</a:t>
            </a:r>
          </a:p>
          <a:p>
            <a:r>
              <a:rPr lang="pl-PL" sz="2200" dirty="0"/>
              <a:t>Wynajem sal , sprzętu, transportu, nagłośnienia</a:t>
            </a:r>
          </a:p>
          <a:p>
            <a:r>
              <a:rPr lang="pl-PL" sz="2200" dirty="0"/>
              <a:t>Koszty druku i usługi graficzne</a:t>
            </a:r>
          </a:p>
          <a:p>
            <a:r>
              <a:rPr lang="pl-PL" sz="2200" dirty="0"/>
              <a:t>Przejazdy na spotkania do ODL</a:t>
            </a:r>
          </a:p>
          <a:p>
            <a:r>
              <a:rPr lang="pl-PL" sz="2200" dirty="0"/>
              <a:t>Zakup elementów wyposażenia związanych z projektem</a:t>
            </a:r>
          </a:p>
          <a:p>
            <a:r>
              <a:rPr lang="pl-PL" sz="2200" dirty="0"/>
              <a:t>Koordynacja i zarządzanie projektem</a:t>
            </a:r>
          </a:p>
          <a:p>
            <a:r>
              <a:rPr lang="pl-PL" sz="2200" dirty="0"/>
              <a:t>Obsługa finansowa projektu</a:t>
            </a:r>
          </a:p>
          <a:p>
            <a:r>
              <a:rPr lang="pl-PL" sz="2200" dirty="0"/>
              <a:t>Wynagrodzenia specjalistów</a:t>
            </a:r>
          </a:p>
          <a:p>
            <a:r>
              <a:rPr lang="pl-PL" sz="2200" dirty="0"/>
              <a:t>Zakup sprzętu merytorycznie uzasadnionego ( przy </a:t>
            </a:r>
            <a:r>
              <a:rPr lang="pl-PL" sz="2000" dirty="0"/>
              <a:t>budowie np. placu zabaw – zgoda właściciela gruntu)</a:t>
            </a:r>
          </a:p>
          <a:p>
            <a:r>
              <a:rPr lang="pl-PL" sz="2000" i="1" dirty="0"/>
              <a:t>Koszty muszą być : racjonalne, niezbędne do realizacji, udokumentowane dowodami</a:t>
            </a:r>
          </a:p>
          <a:p>
            <a:endParaRPr lang="pl-PL" sz="2000" dirty="0"/>
          </a:p>
          <a:p>
            <a:pPr>
              <a:buNone/>
            </a:pPr>
            <a:r>
              <a:rPr lang="pl-PL" i="1" dirty="0"/>
              <a:t>( </a:t>
            </a:r>
            <a:r>
              <a:rPr lang="pl-PL" sz="1900" i="1" dirty="0"/>
              <a:t>organizacje pozarządowe związane z miejscowością</a:t>
            </a:r>
            <a:r>
              <a:rPr lang="pl-PL" i="1" dirty="0"/>
              <a:t>)</a:t>
            </a:r>
          </a:p>
          <a:p>
            <a:pPr>
              <a:buNone/>
            </a:pPr>
            <a:endParaRPr lang="pl-PL" i="1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Picture 2" descr="http://www.kold.pl/items/pl/baners/47/1457899698_4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224136" cy="752844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805264"/>
            <a:ext cx="574675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Nie wolno finansować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/>
              <a:t>Pożyczki</a:t>
            </a:r>
          </a:p>
          <a:p>
            <a:r>
              <a:rPr lang="pl-PL" dirty="0"/>
              <a:t>Przedsięwzięcia już zrealizowane</a:t>
            </a:r>
          </a:p>
          <a:p>
            <a:r>
              <a:rPr lang="pl-PL" dirty="0"/>
              <a:t>Cele religijne, polityczne i uprawianie kultu religijnego</a:t>
            </a:r>
          </a:p>
          <a:p>
            <a:r>
              <a:rPr lang="pl-PL" dirty="0"/>
              <a:t>Działania ściśle sportowe ( np. finansowanie klubów sportowych biorących udział w rozgrywkach ligowych) – można np. memoriał, mityng – prowadzą do aktywizacji społecznej</a:t>
            </a:r>
          </a:p>
          <a:p>
            <a:r>
              <a:rPr lang="pl-PL" dirty="0"/>
              <a:t>Pomoc finansowa dla osób fizycznych</a:t>
            </a:r>
          </a:p>
          <a:p>
            <a:r>
              <a:rPr lang="pl-PL" dirty="0"/>
              <a:t>Inwestycje – zakup gruntów, budowa itp.</a:t>
            </a:r>
          </a:p>
          <a:p>
            <a:r>
              <a:rPr lang="pl-PL" dirty="0"/>
              <a:t>Podatku VAT – jeśli można odzyskać</a:t>
            </a:r>
          </a:p>
          <a:p>
            <a:r>
              <a:rPr lang="pl-PL" dirty="0"/>
              <a:t>Tworzenie kapitału żelaznego organizacji</a:t>
            </a:r>
          </a:p>
          <a:p>
            <a:r>
              <a:rPr lang="pl-PL" dirty="0"/>
              <a:t>Wyjazdy zagraniczne</a:t>
            </a:r>
          </a:p>
          <a:p>
            <a:r>
              <a:rPr lang="pl-PL" dirty="0"/>
              <a:t>Kary, grzywny, odsetki karne</a:t>
            </a:r>
          </a:p>
          <a:p>
            <a:r>
              <a:rPr lang="pl-PL" b="1" dirty="0"/>
              <a:t>Napoje alkoholowe</a:t>
            </a:r>
          </a:p>
          <a:p>
            <a:r>
              <a:rPr lang="pl-PL" dirty="0"/>
              <a:t>Podatek dochodowy od osób prawnych</a:t>
            </a:r>
          </a:p>
          <a:p>
            <a:r>
              <a:rPr lang="pl-PL" dirty="0"/>
              <a:t>Działalność  gospodarczą</a:t>
            </a:r>
          </a:p>
          <a:p>
            <a:r>
              <a:rPr lang="pl-PL" dirty="0"/>
              <a:t>W umowie będzie ściśle określone na jakie działania nie można wydać dotacji ( terroryzm,  zakup broni,  wsparcie przedsięwzięcia umiejscowionego w Stanach Zjednoczonych Ameryki, pogwałcenie praw pracowniczych)</a:t>
            </a:r>
          </a:p>
          <a:p>
            <a:endParaRPr lang="pl-PL" dirty="0"/>
          </a:p>
        </p:txBody>
      </p:sp>
      <p:pic>
        <p:nvPicPr>
          <p:cNvPr id="4" name="Picture 2" descr="http://www.kold.pl/items/pl/baners/47/1457899698_4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224136" cy="752844"/>
          </a:xfrm>
          <a:prstGeom prst="rect">
            <a:avLst/>
          </a:prstGeom>
          <a:noFill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733256"/>
            <a:ext cx="574675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Realizacja i monitoring</a:t>
            </a:r>
          </a:p>
        </p:txBody>
      </p:sp>
      <p:sp>
        <p:nvSpPr>
          <p:cNvPr id="7" name="Symbol zastępczy zawartości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l-PL" dirty="0"/>
              <a:t>Składanie wniosków przez generator ( będzie ustawiona data rozpoczęcia i końcowa naboru wniosków)</a:t>
            </a:r>
          </a:p>
          <a:p>
            <a:r>
              <a:rPr lang="pl-PL" dirty="0"/>
              <a:t>Ocenę i wybór dokonuje Komisja</a:t>
            </a:r>
          </a:p>
          <a:p>
            <a:r>
              <a:rPr lang="pl-PL" dirty="0"/>
              <a:t>Księgowanie na osobnym koncie analitycznym</a:t>
            </a:r>
          </a:p>
          <a:p>
            <a:r>
              <a:rPr lang="pl-PL" dirty="0"/>
              <a:t>W trakcie realizacji monitoring</a:t>
            </a:r>
          </a:p>
          <a:p>
            <a:r>
              <a:rPr lang="pl-PL" dirty="0"/>
              <a:t>Po wyborze podpisanie umów ( planowane 17 maja)</a:t>
            </a:r>
          </a:p>
          <a:p>
            <a:r>
              <a:rPr lang="pl-PL" b="1" dirty="0"/>
              <a:t>Zaliczka 100%</a:t>
            </a:r>
          </a:p>
        </p:txBody>
      </p:sp>
      <p:pic>
        <p:nvPicPr>
          <p:cNvPr id="4" name="Picture 2" descr="http://www.kold.pl/items/pl/baners/47/1457899698_4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224136" cy="752844"/>
          </a:xfrm>
          <a:prstGeom prst="rect">
            <a:avLst/>
          </a:prstGeom>
          <a:noFill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517232"/>
            <a:ext cx="574675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Promocja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pl-PL" dirty="0"/>
          </a:p>
          <a:p>
            <a:endParaRPr lang="pl-PL" dirty="0"/>
          </a:p>
          <a:p>
            <a:r>
              <a:rPr lang="pl-PL" dirty="0"/>
              <a:t>Gadżety oznaczone logiem Fundacji, Logiem Akademii Rozwoju Filantropii w Polsce oraz Logiem KOLD oraz „DOFINANSOWANO ZE ŚRODKÓW Programu „Działaj Lokalnie XIII” Polsko- Amerykańskiej Fundacji Wolności realizowanego przez Akademię Rozwoju Filantropii w Polsce oraz Ośrodka Działaj Lokalnie LGD KOLD w Lwówku” </a:t>
            </a:r>
          </a:p>
        </p:txBody>
      </p:sp>
      <p:pic>
        <p:nvPicPr>
          <p:cNvPr id="4" name="Picture 2" descr="http://www.kold.pl/items/pl/baners/47/1457899698_4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224136" cy="752844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661248"/>
            <a:ext cx="574675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Sposób wnioskowania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Wszystkie dokumenty znajdują się : </a:t>
            </a:r>
          </a:p>
          <a:p>
            <a:r>
              <a:rPr lang="pl-PL" dirty="0" err="1">
                <a:hlinkClick r:id="rId2"/>
              </a:rPr>
              <a:t>www.kold.pl</a:t>
            </a:r>
            <a:r>
              <a:rPr lang="pl-PL" dirty="0"/>
              <a:t>  - zakładka  </a:t>
            </a:r>
            <a:r>
              <a:rPr lang="pl-PL" b="1" dirty="0"/>
              <a:t>Działaj Lokalnie  </a:t>
            </a:r>
          </a:p>
          <a:p>
            <a:r>
              <a:rPr lang="pl-PL" sz="3600" b="1" dirty="0">
                <a:solidFill>
                  <a:srgbClr val="FF0000"/>
                </a:solidFill>
                <a:hlinkClick r:id="rId3"/>
              </a:rPr>
              <a:t>Działaj Lokalnie</a:t>
            </a:r>
            <a:r>
              <a:rPr lang="pl-PL" sz="3600" b="1" dirty="0">
                <a:solidFill>
                  <a:srgbClr val="FF0000"/>
                </a:solidFill>
              </a:rPr>
              <a:t> </a:t>
            </a:r>
            <a:endParaRPr lang="pl-PL" b="1" dirty="0"/>
          </a:p>
          <a:p>
            <a:r>
              <a:rPr lang="pl-PL" dirty="0"/>
              <a:t>Wniosek składamy w generatorze na </a:t>
            </a:r>
            <a:r>
              <a:rPr lang="pl-PL" dirty="0">
                <a:hlinkClick r:id="rId2"/>
              </a:rPr>
              <a:t>www.kold.pl</a:t>
            </a:r>
            <a:r>
              <a:rPr lang="pl-PL" dirty="0"/>
              <a:t>    - baner  </a:t>
            </a:r>
            <a:r>
              <a:rPr lang="pl-PL" b="1" dirty="0"/>
              <a:t>Generator Społeczny</a:t>
            </a:r>
          </a:p>
          <a:p>
            <a:endParaRPr lang="pl-PL" b="1" dirty="0"/>
          </a:p>
          <a:p>
            <a:endParaRPr lang="pl-PL" b="1" dirty="0"/>
          </a:p>
          <a:p>
            <a:r>
              <a:rPr lang="pl-PL" b="1" dirty="0"/>
              <a:t>Zalogować się – zapisać hasło.</a:t>
            </a:r>
          </a:p>
          <a:p>
            <a:endParaRPr lang="pl-PL" b="1" dirty="0"/>
          </a:p>
        </p:txBody>
      </p:sp>
      <p:pic>
        <p:nvPicPr>
          <p:cNvPr id="4" name="Picture 2" descr="http://www.kold.pl/items/pl/baners/47/1457899698_4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8640"/>
            <a:ext cx="1224136" cy="752844"/>
          </a:xfrm>
          <a:prstGeom prst="rect">
            <a:avLst/>
          </a:prstGeom>
          <a:noFill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805264"/>
            <a:ext cx="5746750" cy="72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E04C1E5-FA0B-22EB-87D4-B7BD31B8A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9343" y="3645024"/>
            <a:ext cx="2418080" cy="142686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/>
              <a:t>                Po co działamy?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pl-PL" dirty="0"/>
              <a:t>Coś trzeba robić</a:t>
            </a:r>
          </a:p>
          <a:p>
            <a:r>
              <a:rPr lang="pl-PL" dirty="0"/>
              <a:t>Namówili nas koledzy</a:t>
            </a:r>
          </a:p>
          <a:p>
            <a:r>
              <a:rPr lang="pl-PL" dirty="0"/>
              <a:t>Zazdrościmy innym</a:t>
            </a:r>
          </a:p>
          <a:p>
            <a:r>
              <a:rPr lang="pl-PL" dirty="0"/>
              <a:t>Mamy indywidualne ambicje</a:t>
            </a:r>
          </a:p>
          <a:p>
            <a:r>
              <a:rPr lang="pl-PL" dirty="0"/>
              <a:t>Są środki na dotacje – sięgnijmy po nie</a:t>
            </a:r>
          </a:p>
          <a:p>
            <a:r>
              <a:rPr lang="pl-PL" dirty="0"/>
              <a:t>Chcemy  zrobić coś dla wspólnoty, gdzie mieszkamy ( jak nie my to kto?)</a:t>
            </a:r>
          </a:p>
          <a:p>
            <a:r>
              <a:rPr lang="pl-PL" dirty="0"/>
              <a:t>Zapotrzebowanie społeczności lokalnej</a:t>
            </a:r>
          </a:p>
          <a:p>
            <a:endParaRPr lang="pl-PL" dirty="0"/>
          </a:p>
        </p:txBody>
      </p:sp>
      <p:pic>
        <p:nvPicPr>
          <p:cNvPr id="4" name="Picture 2" descr="http://www.kold.pl/items/pl/baners/47/1457899698_4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224136" cy="75284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373216"/>
            <a:ext cx="5746750" cy="72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Formularz wniosku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0" y="1628800"/>
            <a:ext cx="8755440" cy="4499992"/>
          </a:xfrm>
        </p:spPr>
        <p:txBody>
          <a:bodyPr>
            <a:normAutofit/>
          </a:bodyPr>
          <a:lstStyle/>
          <a:p>
            <a:r>
              <a:rPr lang="pl-PL" dirty="0"/>
              <a:t>Wypełniamy i przesyłamy elektronicznie</a:t>
            </a:r>
          </a:p>
          <a:p>
            <a:r>
              <a:rPr lang="pl-PL" dirty="0"/>
              <a:t>Po zalogowaniu – można zawsze przerwać (przedtem zapisać)</a:t>
            </a:r>
          </a:p>
          <a:p>
            <a:r>
              <a:rPr lang="pl-PL" dirty="0"/>
              <a:t>Organizacje startujące po raz pierwszy załączają statut</a:t>
            </a:r>
          </a:p>
          <a:p>
            <a:r>
              <a:rPr lang="pl-PL" dirty="0"/>
              <a:t>Zachowujemy termin ( po wyznaczonym zakończeniu, formularz będzie nieczynny)</a:t>
            </a:r>
          </a:p>
          <a:p>
            <a:endParaRPr lang="pl-PL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517232"/>
            <a:ext cx="5746750" cy="72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Podsumowanie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l-PL" dirty="0"/>
              <a:t>Projekt  ciekawy dla środowiska</a:t>
            </a:r>
          </a:p>
          <a:p>
            <a:r>
              <a:rPr lang="pl-PL" dirty="0"/>
              <a:t>Przekazujemy  100% dotacji (od razu) – max 6000 zł</a:t>
            </a:r>
          </a:p>
          <a:p>
            <a:r>
              <a:rPr lang="pl-PL" dirty="0"/>
              <a:t>5% wkład własny finansowy</a:t>
            </a:r>
          </a:p>
          <a:p>
            <a:r>
              <a:rPr lang="pl-PL" dirty="0"/>
              <a:t>20% wkład własny osobowy i rzeczowy</a:t>
            </a:r>
          </a:p>
          <a:p>
            <a:endParaRPr lang="pl-PL" dirty="0"/>
          </a:p>
          <a:p>
            <a:r>
              <a:rPr lang="pl-PL" b="1" dirty="0"/>
              <a:t>Dla beneficjentów dodatkowy konkurs „opowiedz...”</a:t>
            </a:r>
          </a:p>
          <a:p>
            <a:r>
              <a:rPr lang="pl-PL" b="1" dirty="0"/>
              <a:t>                         Dziękuję </a:t>
            </a:r>
          </a:p>
        </p:txBody>
      </p:sp>
      <p:pic>
        <p:nvPicPr>
          <p:cNvPr id="4" name="Picture 2" descr="http://www.kold.pl/items/pl/baners/47/1457899698_4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224136" cy="752844"/>
          </a:xfrm>
          <a:prstGeom prst="rect">
            <a:avLst/>
          </a:prstGeom>
          <a:noFill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83759" y="1605235"/>
            <a:ext cx="6095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589240"/>
            <a:ext cx="5748337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 działamy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r>
              <a:rPr lang="pl-PL" dirty="0"/>
              <a:t>Najczęściej wg krzywej Gaussa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>
              <a:buFontTx/>
              <a:buChar char="-"/>
            </a:pPr>
            <a:r>
              <a:rPr lang="pl-PL" sz="1800" dirty="0"/>
              <a:t>Chętni do udziału w działaniach                                 nie od razu, bo można upaść</a:t>
            </a:r>
          </a:p>
          <a:p>
            <a:pPr>
              <a:buFontTx/>
              <a:buChar char="-"/>
            </a:pPr>
            <a:r>
              <a:rPr lang="pl-PL" sz="1800" dirty="0"/>
              <a:t>Mamy środki dofinansowania</a:t>
            </a:r>
          </a:p>
          <a:p>
            <a:pPr>
              <a:buFontTx/>
              <a:buChar char="-"/>
            </a:pPr>
            <a:r>
              <a:rPr lang="pl-PL" dirty="0"/>
              <a:t>Najlepiej</a:t>
            </a:r>
          </a:p>
        </p:txBody>
      </p:sp>
      <p:sp>
        <p:nvSpPr>
          <p:cNvPr id="4" name="Dowolny kształt 3"/>
          <p:cNvSpPr/>
          <p:nvPr/>
        </p:nvSpPr>
        <p:spPr>
          <a:xfrm>
            <a:off x="1187624" y="1988840"/>
            <a:ext cx="1460500" cy="1462617"/>
          </a:xfrm>
          <a:custGeom>
            <a:avLst/>
            <a:gdLst>
              <a:gd name="connsiteX0" fmla="*/ 0 w 1460500"/>
              <a:gd name="connsiteY0" fmla="*/ 1278467 h 1462617"/>
              <a:gd name="connsiteX1" fmla="*/ 215900 w 1460500"/>
              <a:gd name="connsiteY1" fmla="*/ 1138767 h 1462617"/>
              <a:gd name="connsiteX2" fmla="*/ 622300 w 1460500"/>
              <a:gd name="connsiteY2" fmla="*/ 21167 h 1462617"/>
              <a:gd name="connsiteX3" fmla="*/ 1079500 w 1460500"/>
              <a:gd name="connsiteY3" fmla="*/ 1265767 h 1462617"/>
              <a:gd name="connsiteX4" fmla="*/ 1219200 w 1460500"/>
              <a:gd name="connsiteY4" fmla="*/ 1202267 h 1462617"/>
              <a:gd name="connsiteX5" fmla="*/ 1257300 w 1460500"/>
              <a:gd name="connsiteY5" fmla="*/ 1164167 h 1462617"/>
              <a:gd name="connsiteX6" fmla="*/ 1460500 w 1460500"/>
              <a:gd name="connsiteY6" fmla="*/ 1214967 h 1462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0500" h="1462617">
                <a:moveTo>
                  <a:pt x="0" y="1278467"/>
                </a:moveTo>
                <a:cubicBezTo>
                  <a:pt x="56091" y="1313392"/>
                  <a:pt x="112183" y="1348317"/>
                  <a:pt x="215900" y="1138767"/>
                </a:cubicBezTo>
                <a:cubicBezTo>
                  <a:pt x="319617" y="929217"/>
                  <a:pt x="478367" y="0"/>
                  <a:pt x="622300" y="21167"/>
                </a:cubicBezTo>
                <a:cubicBezTo>
                  <a:pt x="766233" y="42334"/>
                  <a:pt x="980017" y="1068917"/>
                  <a:pt x="1079500" y="1265767"/>
                </a:cubicBezTo>
                <a:cubicBezTo>
                  <a:pt x="1178983" y="1462617"/>
                  <a:pt x="1189567" y="1219200"/>
                  <a:pt x="1219200" y="1202267"/>
                </a:cubicBezTo>
                <a:cubicBezTo>
                  <a:pt x="1248833" y="1185334"/>
                  <a:pt x="1217083" y="1162050"/>
                  <a:pt x="1257300" y="1164167"/>
                </a:cubicBezTo>
                <a:cubicBezTo>
                  <a:pt x="1297517" y="1166284"/>
                  <a:pt x="1379008" y="1190625"/>
                  <a:pt x="1460500" y="121496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Dowolny kształt 4"/>
          <p:cNvSpPr/>
          <p:nvPr/>
        </p:nvSpPr>
        <p:spPr>
          <a:xfrm>
            <a:off x="611560" y="4725144"/>
            <a:ext cx="3225800" cy="840317"/>
          </a:xfrm>
          <a:custGeom>
            <a:avLst/>
            <a:gdLst>
              <a:gd name="connsiteX0" fmla="*/ 0 w 3225800"/>
              <a:gd name="connsiteY0" fmla="*/ 840317 h 840317"/>
              <a:gd name="connsiteX1" fmla="*/ 774700 w 3225800"/>
              <a:gd name="connsiteY1" fmla="*/ 167217 h 840317"/>
              <a:gd name="connsiteX2" fmla="*/ 2832100 w 3225800"/>
              <a:gd name="connsiteY2" fmla="*/ 14817 h 840317"/>
              <a:gd name="connsiteX3" fmla="*/ 3136900 w 3225800"/>
              <a:gd name="connsiteY3" fmla="*/ 78317 h 840317"/>
              <a:gd name="connsiteX4" fmla="*/ 3136900 w 3225800"/>
              <a:gd name="connsiteY4" fmla="*/ 2117 h 84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840317">
                <a:moveTo>
                  <a:pt x="0" y="840317"/>
                </a:moveTo>
                <a:cubicBezTo>
                  <a:pt x="151341" y="572558"/>
                  <a:pt x="302683" y="304800"/>
                  <a:pt x="774700" y="167217"/>
                </a:cubicBezTo>
                <a:cubicBezTo>
                  <a:pt x="1246717" y="29634"/>
                  <a:pt x="2438400" y="29634"/>
                  <a:pt x="2832100" y="14817"/>
                </a:cubicBezTo>
                <a:cubicBezTo>
                  <a:pt x="3225800" y="0"/>
                  <a:pt x="3086100" y="80434"/>
                  <a:pt x="3136900" y="78317"/>
                </a:cubicBezTo>
                <a:cubicBezTo>
                  <a:pt x="3187700" y="76200"/>
                  <a:pt x="3162300" y="39158"/>
                  <a:pt x="3136900" y="211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Dowolny kształt 5"/>
          <p:cNvSpPr/>
          <p:nvPr/>
        </p:nvSpPr>
        <p:spPr>
          <a:xfrm>
            <a:off x="6121400" y="1940983"/>
            <a:ext cx="444500" cy="1488017"/>
          </a:xfrm>
          <a:custGeom>
            <a:avLst/>
            <a:gdLst>
              <a:gd name="connsiteX0" fmla="*/ 0 w 444500"/>
              <a:gd name="connsiteY0" fmla="*/ 1475317 h 1488017"/>
              <a:gd name="connsiteX1" fmla="*/ 355600 w 444500"/>
              <a:gd name="connsiteY1" fmla="*/ 2117 h 1488017"/>
              <a:gd name="connsiteX2" fmla="*/ 444500 w 444500"/>
              <a:gd name="connsiteY2" fmla="*/ 1488017 h 1488017"/>
              <a:gd name="connsiteX3" fmla="*/ 444500 w 444500"/>
              <a:gd name="connsiteY3" fmla="*/ 1488017 h 1488017"/>
              <a:gd name="connsiteX4" fmla="*/ 393700 w 444500"/>
              <a:gd name="connsiteY4" fmla="*/ 1361017 h 148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00" h="1488017">
                <a:moveTo>
                  <a:pt x="0" y="1475317"/>
                </a:moveTo>
                <a:cubicBezTo>
                  <a:pt x="140758" y="737658"/>
                  <a:pt x="281517" y="0"/>
                  <a:pt x="355600" y="2117"/>
                </a:cubicBezTo>
                <a:cubicBezTo>
                  <a:pt x="429683" y="4234"/>
                  <a:pt x="444500" y="1488017"/>
                  <a:pt x="444500" y="1488017"/>
                </a:cubicBezTo>
                <a:lnTo>
                  <a:pt x="444500" y="1488017"/>
                </a:lnTo>
                <a:lnTo>
                  <a:pt x="393700" y="1361017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2" descr="http://www.kold.pl/items/pl/baners/47/1457899698_4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224136" cy="752844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151" y="5445224"/>
            <a:ext cx="5746750" cy="72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Cele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r>
              <a:rPr lang="pl-PL" dirty="0"/>
              <a:t>Wspieranie i aktywizacja lokalnych społeczności mieszkańców  wsi i małych miejscowości</a:t>
            </a:r>
          </a:p>
          <a:p>
            <a:r>
              <a:rPr lang="pl-PL" dirty="0"/>
              <a:t>•rozwój lokalny </a:t>
            </a:r>
          </a:p>
          <a:p>
            <a:r>
              <a:rPr lang="pl-PL" dirty="0"/>
              <a:t>•zaspokajanie potrzeb mieszkańców </a:t>
            </a:r>
          </a:p>
          <a:p>
            <a:endParaRPr lang="pl-PL" dirty="0"/>
          </a:p>
        </p:txBody>
      </p:sp>
      <p:pic>
        <p:nvPicPr>
          <p:cNvPr id="4" name="Picture 2" descr="http://www.kold.pl/items/pl/baners/47/1457899698_4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224136" cy="752844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661248"/>
            <a:ext cx="574675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Sposób funkcjonowania projektów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  <a:p>
            <a:pPr>
              <a:buNone/>
            </a:pPr>
            <a:r>
              <a:rPr lang="pl-PL" dirty="0"/>
              <a:t> </a:t>
            </a:r>
            <a:r>
              <a:rPr lang="pl-PL" i="1" dirty="0"/>
              <a:t> XIII Edycja Programu</a:t>
            </a:r>
            <a:endParaRPr lang="pl-PL" dirty="0"/>
          </a:p>
          <a:p>
            <a:r>
              <a:rPr lang="pl-PL" dirty="0"/>
              <a:t>Polsko-Amerykańska Fundacja Wolności </a:t>
            </a:r>
          </a:p>
          <a:p>
            <a:r>
              <a:rPr lang="pl-PL" dirty="0"/>
              <a:t>Akademia Rozwoju Filantropii w Polsce </a:t>
            </a:r>
          </a:p>
          <a:p>
            <a:endParaRPr lang="pl-PL" dirty="0"/>
          </a:p>
          <a:p>
            <a:r>
              <a:rPr lang="pl-PL" dirty="0"/>
              <a:t>Ośrodek Działaj Lokalnie - Lokalna Grupa Działania KOLD ( 7 gmin) </a:t>
            </a:r>
          </a:p>
        </p:txBody>
      </p:sp>
      <p:pic>
        <p:nvPicPr>
          <p:cNvPr id="4" name="Picture 2" descr="http://www.kold.pl/items/pl/baners/47/1457899698_4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224136" cy="752844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517232"/>
            <a:ext cx="574675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W ramach konkursu wsparte mogą być projekty, które: 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7500" lnSpcReduction="20000"/>
          </a:bodyPr>
          <a:lstStyle/>
          <a:p>
            <a:r>
              <a:rPr lang="pl-PL" dirty="0"/>
              <a:t>Projekty muszą:</a:t>
            </a:r>
          </a:p>
          <a:p>
            <a:pPr>
              <a:buFont typeface="Wingdings"/>
              <a:buChar char="Ø"/>
            </a:pPr>
            <a:r>
              <a:rPr lang="pl-PL" dirty="0"/>
              <a:t>zakładać współdziałanie mieszkańców i być realizowane dla nich</a:t>
            </a:r>
          </a:p>
          <a:p>
            <a:pPr>
              <a:buFont typeface="Wingdings"/>
              <a:buChar char="Ø"/>
            </a:pPr>
            <a:r>
              <a:rPr lang="pl-PL" dirty="0"/>
              <a:t>Być realizowane na terenie LGD KOLD oraz poza nim</a:t>
            </a:r>
          </a:p>
          <a:p>
            <a:pPr>
              <a:buFont typeface="Wingdings"/>
              <a:buChar char="Ø"/>
            </a:pPr>
            <a:r>
              <a:rPr lang="pl-PL" dirty="0"/>
              <a:t>Trwać 3-6 miesięcy</a:t>
            </a:r>
          </a:p>
          <a:p>
            <a:pPr>
              <a:buFont typeface="Wingdings"/>
              <a:buChar char="Ø"/>
            </a:pPr>
            <a:r>
              <a:rPr lang="pl-PL" dirty="0"/>
              <a:t>Nie realizuje się akcji jednorazowych, działań akcyjnych</a:t>
            </a:r>
          </a:p>
          <a:p>
            <a:endParaRPr lang="pl-PL" dirty="0"/>
          </a:p>
          <a:p>
            <a:r>
              <a:rPr lang="pl-PL" dirty="0"/>
              <a:t> Wysoko oceniane będą projekty, które proponują nowe działania lub nową ofertę dla mieszkańców, albo włączają nowe środowiska w prowadzone wcześniej działania. </a:t>
            </a:r>
          </a:p>
          <a:p>
            <a:r>
              <a:rPr lang="pl-PL" dirty="0"/>
              <a:t> Zatem od wnioskodawców oczekujemy nowych pomysłów, nowych ofert, które mogą być adaptacją działań podejmowanych przez inne środowiska lub zupełnie nową propozycją. </a:t>
            </a:r>
          </a:p>
          <a:p>
            <a:r>
              <a:rPr lang="pl-PL" dirty="0"/>
              <a:t>Składane do konkursu projekty mogą być natomiast rozwinięciem wcześniej podjętych działań. 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4" name="Picture 2" descr="http://www.kold.pl/items/pl/baners/47/1457899698_4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1224136" cy="752844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733256"/>
            <a:ext cx="574675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Kto może ubiegać się o dotację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endParaRPr lang="pl-PL" dirty="0"/>
          </a:p>
          <a:p>
            <a:r>
              <a:rPr lang="pl-PL" dirty="0"/>
              <a:t>Stowarzyszenia mające osobowość prawną </a:t>
            </a:r>
          </a:p>
          <a:p>
            <a:r>
              <a:rPr lang="pl-PL" dirty="0"/>
              <a:t>Fundacje </a:t>
            </a:r>
          </a:p>
          <a:p>
            <a:r>
              <a:rPr lang="pl-PL" dirty="0"/>
              <a:t>Grupy nieformalne ( w ich imieniu patron prawny) </a:t>
            </a:r>
          </a:p>
          <a:p>
            <a:r>
              <a:rPr lang="pl-PL" dirty="0" err="1"/>
              <a:t>UKS-y</a:t>
            </a:r>
            <a:r>
              <a:rPr lang="pl-PL" dirty="0"/>
              <a:t> i stowarzyszenia kultury fizycznej </a:t>
            </a:r>
          </a:p>
          <a:p>
            <a:r>
              <a:rPr lang="pl-PL" dirty="0"/>
              <a:t>KGW zarejestrowane w </a:t>
            </a:r>
            <a:r>
              <a:rPr lang="pl-PL" dirty="0" err="1"/>
              <a:t>ARiMR</a:t>
            </a:r>
            <a:endParaRPr lang="pl-PL" dirty="0"/>
          </a:p>
          <a:p>
            <a:pPr>
              <a:buNone/>
            </a:pPr>
            <a:endParaRPr lang="pl-PL" dirty="0"/>
          </a:p>
          <a:p>
            <a:r>
              <a:rPr lang="pl-PL" dirty="0"/>
              <a:t>mają siedzibę w </a:t>
            </a:r>
            <a:r>
              <a:rPr lang="pl-PL" b="1" dirty="0"/>
              <a:t>gminach: Kuślin, Opalenica, Lwówek, Duszniki, Miedzichowo, Nowy Tomyśl, Pniewy, </a:t>
            </a:r>
          </a:p>
          <a:p>
            <a:pPr>
              <a:buNone/>
            </a:pPr>
            <a:r>
              <a:rPr lang="pl-PL" dirty="0"/>
              <a:t>oraz planują prowadzić działania na terenie przynajmniej jednej z wymienionych gmin.</a:t>
            </a:r>
          </a:p>
          <a:p>
            <a:pPr>
              <a:buNone/>
            </a:pPr>
            <a:r>
              <a:rPr lang="pl-PL" dirty="0"/>
              <a:t>Nie mogą: fundacje skarbu państwa, spółdzielnie socjalne i mieszkaniowe , stowarzyszenia samorządów lokalnych, Lokalne i regionalne Organizacje Turystyczne, związki stowarzyszeń</a:t>
            </a:r>
          </a:p>
          <a:p>
            <a:endParaRPr lang="pl-PL" dirty="0"/>
          </a:p>
        </p:txBody>
      </p:sp>
      <p:pic>
        <p:nvPicPr>
          <p:cNvPr id="4" name="Picture 2" descr="http://www.kold.pl/items/pl/baners/47/1457899698_4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224136" cy="752844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733256"/>
            <a:ext cx="574675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Zakres projektów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l-PL" b="1" dirty="0"/>
              <a:t>Projekty mogą być realizowane z tematyką:</a:t>
            </a:r>
          </a:p>
          <a:p>
            <a:r>
              <a:rPr lang="pl-PL" dirty="0"/>
              <a:t>Pomoc społeczna</a:t>
            </a:r>
          </a:p>
          <a:p>
            <a:r>
              <a:rPr lang="pl-PL" dirty="0"/>
              <a:t>Nauka, edukacja, oświata i wychowanie</a:t>
            </a:r>
          </a:p>
          <a:p>
            <a:r>
              <a:rPr lang="pl-PL" dirty="0"/>
              <a:t>Kultura, sztuka, ochrona dóbr kultury i tradycji</a:t>
            </a:r>
          </a:p>
          <a:p>
            <a:r>
              <a:rPr lang="pl-PL" dirty="0"/>
              <a:t>Ochrona zdrowia</a:t>
            </a:r>
          </a:p>
          <a:p>
            <a:r>
              <a:rPr lang="pl-PL" dirty="0"/>
              <a:t>Działania na rzecz osób niepełnosprawnych</a:t>
            </a:r>
          </a:p>
          <a:p>
            <a:r>
              <a:rPr lang="pl-PL" dirty="0"/>
              <a:t>Promocja zatrudnienie i aktywizacji zawodowej osób bez pracy</a:t>
            </a:r>
          </a:p>
          <a:p>
            <a:r>
              <a:rPr lang="pl-PL" dirty="0"/>
              <a:t>Upowszechnianie i ochrona praw kobiet</a:t>
            </a:r>
          </a:p>
          <a:p>
            <a:r>
              <a:rPr lang="pl-PL" dirty="0"/>
              <a:t>Krajoznawstwo i wypoczynek dzieci i młodzieży</a:t>
            </a:r>
          </a:p>
          <a:p>
            <a:r>
              <a:rPr lang="pl-PL" dirty="0"/>
              <a:t>Ekologia i ochrona zwierząt oraz dziedzictwa przyrodniczego</a:t>
            </a:r>
          </a:p>
          <a:p>
            <a:r>
              <a:rPr lang="pl-PL" dirty="0"/>
              <a:t>Porządek im bezpieczeństwo publiczne</a:t>
            </a:r>
          </a:p>
          <a:p>
            <a:r>
              <a:rPr lang="pl-PL" dirty="0"/>
              <a:t>Upowszechnianie i ochrona wolności, praw człowieka, rozwój demokracji</a:t>
            </a:r>
          </a:p>
          <a:p>
            <a:r>
              <a:rPr lang="pl-PL" dirty="0"/>
              <a:t>Promocja i organizacja wolontariatu</a:t>
            </a:r>
          </a:p>
          <a:p>
            <a:r>
              <a:rPr lang="pl-PL" dirty="0"/>
              <a:t>Działalność charytatywna</a:t>
            </a:r>
          </a:p>
          <a:p>
            <a:r>
              <a:rPr lang="pl-PL" dirty="0"/>
              <a:t>Działalność wspomagająca rozwój wspólnot lokalnych</a:t>
            </a:r>
          </a:p>
          <a:p>
            <a:endParaRPr lang="pl-PL" dirty="0"/>
          </a:p>
        </p:txBody>
      </p:sp>
      <p:pic>
        <p:nvPicPr>
          <p:cNvPr id="4" name="Picture 2" descr="http://www.kold.pl/items/pl/baners/47/1457899698_4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224136" cy="752844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805264"/>
            <a:ext cx="574675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Zakres projektów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pl-PL" dirty="0"/>
              <a:t>W 2023 roku w Programie „Działaj Lokalnie” priorytetowo powinny być traktowane projekty z następujących obszarów:</a:t>
            </a:r>
          </a:p>
          <a:p>
            <a:r>
              <a:rPr lang="pl-PL" dirty="0"/>
              <a:t>integracja społeczna i równościowa, prowadzona szczególnie wobec uchodźców z objętej wojną Ukrainy;</a:t>
            </a:r>
          </a:p>
          <a:p>
            <a:r>
              <a:rPr lang="pl-PL" dirty="0"/>
              <a:t>wzrost zaangażowania młodzieży w projekty społeczne, w tym umożliwienie młodym liderom odkrycia i wykorzystania swojego potencjału na rzecz lokalnych społeczności;</a:t>
            </a:r>
          </a:p>
          <a:p>
            <a:r>
              <a:rPr lang="pl-PL" dirty="0"/>
              <a:t>propagowanie celów zrównoważonego rozwoju i edukacji ekologicznej.</a:t>
            </a:r>
          </a:p>
        </p:txBody>
      </p:sp>
    </p:spTree>
    <p:extLst>
      <p:ext uri="{BB962C8B-B14F-4D97-AF65-F5344CB8AC3E}">
        <p14:creationId xmlns:p14="http://schemas.microsoft.com/office/powerpoint/2010/main" val="37080536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ejski">
  <a:themeElements>
    <a:clrScheme name="Miejski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Miejski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ejski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300</TotalTime>
  <Words>1292</Words>
  <Application>Microsoft Office PowerPoint</Application>
  <PresentationFormat>Pokaz na ekranie (4:3)</PresentationFormat>
  <Paragraphs>181</Paragraphs>
  <Slides>21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6" baseType="lpstr">
      <vt:lpstr>Calibri</vt:lpstr>
      <vt:lpstr>Georgia</vt:lpstr>
      <vt:lpstr>Wingdings</vt:lpstr>
      <vt:lpstr>Wingdings 2</vt:lpstr>
      <vt:lpstr>Miejski</vt:lpstr>
      <vt:lpstr>Spotkanie informacyjne dla potencjalnych grantobiorców</vt:lpstr>
      <vt:lpstr>                Po co działamy?</vt:lpstr>
      <vt:lpstr>Jak działamy</vt:lpstr>
      <vt:lpstr>Cele</vt:lpstr>
      <vt:lpstr>Sposób funkcjonowania projektów</vt:lpstr>
      <vt:lpstr>W ramach konkursu wsparte mogą być projekty, które: </vt:lpstr>
      <vt:lpstr>Kto może ubiegać się o dotację</vt:lpstr>
      <vt:lpstr>Zakres projektów</vt:lpstr>
      <vt:lpstr>Zakres projektów</vt:lpstr>
      <vt:lpstr>Informacje - istotne</vt:lpstr>
      <vt:lpstr>Wkład własny</vt:lpstr>
      <vt:lpstr>Wybór projektów</vt:lpstr>
      <vt:lpstr>Wybór projektów</vt:lpstr>
      <vt:lpstr>Wybór projektów</vt:lpstr>
      <vt:lpstr>Katalog kosztów</vt:lpstr>
      <vt:lpstr>Nie wolno finansować</vt:lpstr>
      <vt:lpstr>Realizacja i monitoring</vt:lpstr>
      <vt:lpstr>Promocja</vt:lpstr>
      <vt:lpstr>Sposób wnioskowania </vt:lpstr>
      <vt:lpstr>Formularz wniosku</vt:lpstr>
      <vt:lpstr>Podsumowanie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Spotkanie informacyjne dla potencjalnych grantobiorców</dc:title>
  <dc:creator>Dell</dc:creator>
  <cp:lastModifiedBy>Lokalna Grupa Działania KOLD Lokalna Grupa Działania KOLD</cp:lastModifiedBy>
  <cp:revision>44</cp:revision>
  <dcterms:created xsi:type="dcterms:W3CDTF">2017-03-19T07:10:31Z</dcterms:created>
  <dcterms:modified xsi:type="dcterms:W3CDTF">2023-04-14T08:02:48Z</dcterms:modified>
</cp:coreProperties>
</file>