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54" r:id="rId4"/>
    <p:sldId id="353" r:id="rId5"/>
    <p:sldId id="257" r:id="rId6"/>
    <p:sldId id="259" r:id="rId7"/>
    <p:sldId id="347" r:id="rId8"/>
    <p:sldId id="260" r:id="rId9"/>
    <p:sldId id="348" r:id="rId10"/>
    <p:sldId id="349" r:id="rId11"/>
    <p:sldId id="350" r:id="rId12"/>
    <p:sldId id="351" r:id="rId13"/>
    <p:sldId id="352" r:id="rId14"/>
    <p:sldId id="261" r:id="rId15"/>
    <p:sldId id="341" r:id="rId16"/>
    <p:sldId id="342" r:id="rId17"/>
    <p:sldId id="344" r:id="rId18"/>
    <p:sldId id="345" r:id="rId19"/>
    <p:sldId id="346" r:id="rId20"/>
    <p:sldId id="343" r:id="rId21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7" d="100"/>
          <a:sy n="97" d="100"/>
        </p:scale>
        <p:origin x="-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CD3A7-CDDB-4D1E-A4BF-BC3E18B435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066310-BEF2-4596-A99D-B6E95E410902}">
      <dgm:prSet phldrT="[Tekst]"/>
      <dgm:spPr/>
      <dgm:t>
        <a:bodyPr/>
        <a:lstStyle/>
        <a:p>
          <a:r>
            <a:rPr lang="pl-PL" dirty="0" smtClean="0"/>
            <a:t>Wieś się wyludnia</a:t>
          </a:r>
          <a:endParaRPr lang="pl-PL" dirty="0"/>
        </a:p>
      </dgm:t>
    </dgm:pt>
    <dgm:pt modelId="{7B5DF3CA-513C-4DCB-9E6B-ADF108A1B43E}" type="parTrans" cxnId="{213A0EBA-48CA-495E-9956-91A57D8E0C38}">
      <dgm:prSet/>
      <dgm:spPr/>
      <dgm:t>
        <a:bodyPr/>
        <a:lstStyle/>
        <a:p>
          <a:endParaRPr lang="pl-PL"/>
        </a:p>
      </dgm:t>
    </dgm:pt>
    <dgm:pt modelId="{3C0551BB-328F-4949-BB37-D4392FE02007}" type="sibTrans" cxnId="{213A0EBA-48CA-495E-9956-91A57D8E0C38}">
      <dgm:prSet/>
      <dgm:spPr/>
      <dgm:t>
        <a:bodyPr/>
        <a:lstStyle/>
        <a:p>
          <a:endParaRPr lang="pl-PL"/>
        </a:p>
      </dgm:t>
    </dgm:pt>
    <dgm:pt modelId="{CF338D80-F3E5-487C-B727-DE872991E660}">
      <dgm:prSet phldrT="[Tekst]"/>
      <dgm:spPr/>
      <dgm:t>
        <a:bodyPr/>
        <a:lstStyle/>
        <a:p>
          <a:r>
            <a:rPr lang="pl-PL" dirty="0" smtClean="0"/>
            <a:t>Brakuje usług</a:t>
          </a:r>
          <a:endParaRPr lang="pl-PL" dirty="0"/>
        </a:p>
      </dgm:t>
    </dgm:pt>
    <dgm:pt modelId="{C0072231-78A7-4FFC-B7CB-1DB07CE58F7C}" type="parTrans" cxnId="{AA288917-1A64-4927-8FBB-793C0A0E8EF3}">
      <dgm:prSet/>
      <dgm:spPr/>
      <dgm:t>
        <a:bodyPr/>
        <a:lstStyle/>
        <a:p>
          <a:endParaRPr lang="pl-PL"/>
        </a:p>
      </dgm:t>
    </dgm:pt>
    <dgm:pt modelId="{386D5886-6504-4324-8F54-8813F933D3BE}" type="sibTrans" cxnId="{AA288917-1A64-4927-8FBB-793C0A0E8EF3}">
      <dgm:prSet/>
      <dgm:spPr/>
      <dgm:t>
        <a:bodyPr/>
        <a:lstStyle/>
        <a:p>
          <a:endParaRPr lang="pl-PL"/>
        </a:p>
      </dgm:t>
    </dgm:pt>
    <dgm:pt modelId="{69E1B1E0-9B43-4EA4-A47F-CA7DE331C73F}">
      <dgm:prSet phldrT="[Tekst]"/>
      <dgm:spPr/>
      <dgm:t>
        <a:bodyPr/>
        <a:lstStyle/>
        <a:p>
          <a:r>
            <a:rPr lang="pl-PL" dirty="0" smtClean="0"/>
            <a:t>Brakuje miejsc pracy na miejscu</a:t>
          </a:r>
          <a:endParaRPr lang="pl-PL" dirty="0"/>
        </a:p>
      </dgm:t>
    </dgm:pt>
    <dgm:pt modelId="{746C3107-3AB0-4D13-A63C-C219EE282685}" type="parTrans" cxnId="{412289F9-8A84-4A9E-810D-A948AC2E0DEC}">
      <dgm:prSet/>
      <dgm:spPr/>
      <dgm:t>
        <a:bodyPr/>
        <a:lstStyle/>
        <a:p>
          <a:endParaRPr lang="pl-PL"/>
        </a:p>
      </dgm:t>
    </dgm:pt>
    <dgm:pt modelId="{2827C218-14BC-4F75-95C8-88B81493B7F5}" type="sibTrans" cxnId="{412289F9-8A84-4A9E-810D-A948AC2E0DEC}">
      <dgm:prSet/>
      <dgm:spPr/>
      <dgm:t>
        <a:bodyPr/>
        <a:lstStyle/>
        <a:p>
          <a:endParaRPr lang="pl-PL"/>
        </a:p>
      </dgm:t>
    </dgm:pt>
    <dgm:pt modelId="{F8DC3DD6-0714-4FD5-A157-097635B99433}">
      <dgm:prSet phldrT="[Tekst]"/>
      <dgm:spPr/>
      <dgm:t>
        <a:bodyPr/>
        <a:lstStyle/>
        <a:p>
          <a:r>
            <a:rPr lang="pl-PL" dirty="0" smtClean="0"/>
            <a:t>Są problemy z transportem</a:t>
          </a:r>
          <a:endParaRPr lang="pl-PL" dirty="0"/>
        </a:p>
      </dgm:t>
    </dgm:pt>
    <dgm:pt modelId="{0B7C7EB6-E809-408A-A595-28A44A91FABA}" type="parTrans" cxnId="{480B96F6-CA8E-4793-A75B-AEB44C44FD02}">
      <dgm:prSet/>
      <dgm:spPr/>
      <dgm:t>
        <a:bodyPr/>
        <a:lstStyle/>
        <a:p>
          <a:endParaRPr lang="pl-PL"/>
        </a:p>
      </dgm:t>
    </dgm:pt>
    <dgm:pt modelId="{DCCFDA52-8BDB-46AA-8E30-DA46156A5A15}" type="sibTrans" cxnId="{480B96F6-CA8E-4793-A75B-AEB44C44FD02}">
      <dgm:prSet/>
      <dgm:spPr/>
      <dgm:t>
        <a:bodyPr/>
        <a:lstStyle/>
        <a:p>
          <a:endParaRPr lang="pl-PL"/>
        </a:p>
      </dgm:t>
    </dgm:pt>
    <dgm:pt modelId="{686FACD8-C1DF-4CBA-B4EC-D40DC5158741}" type="pres">
      <dgm:prSet presAssocID="{A8ECD3A7-CDDB-4D1E-A4BF-BC3E18B4356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258D506-6D94-4403-A316-D94BFF2794A1}" type="pres">
      <dgm:prSet presAssocID="{CD066310-BEF2-4596-A99D-B6E95E41090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92E464-5F60-4E93-B945-BCD4B6DCCA62}" type="pres">
      <dgm:prSet presAssocID="{3C0551BB-328F-4949-BB37-D4392FE02007}" presName="sibTrans" presStyleLbl="sibTrans2D1" presStyleIdx="0" presStyleCnt="4"/>
      <dgm:spPr/>
      <dgm:t>
        <a:bodyPr/>
        <a:lstStyle/>
        <a:p>
          <a:endParaRPr lang="pl-PL"/>
        </a:p>
      </dgm:t>
    </dgm:pt>
    <dgm:pt modelId="{19822FD2-E147-48E7-9E69-E5651FC4F639}" type="pres">
      <dgm:prSet presAssocID="{3C0551BB-328F-4949-BB37-D4392FE02007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6B97BCB3-7DE7-4398-B3E4-75B47FC74490}" type="pres">
      <dgm:prSet presAssocID="{CF338D80-F3E5-487C-B727-DE872991E66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DCDB11-E4B6-4754-B4BB-EF54B558320E}" type="pres">
      <dgm:prSet presAssocID="{386D5886-6504-4324-8F54-8813F933D3BE}" presName="sibTrans" presStyleLbl="sibTrans2D1" presStyleIdx="1" presStyleCnt="4"/>
      <dgm:spPr/>
      <dgm:t>
        <a:bodyPr/>
        <a:lstStyle/>
        <a:p>
          <a:endParaRPr lang="pl-PL"/>
        </a:p>
      </dgm:t>
    </dgm:pt>
    <dgm:pt modelId="{A7BAC070-A325-47B4-950B-7DCEE990C5C7}" type="pres">
      <dgm:prSet presAssocID="{386D5886-6504-4324-8F54-8813F933D3BE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88441460-B27F-433C-AD0A-CFD9E7A3CB1A}" type="pres">
      <dgm:prSet presAssocID="{69E1B1E0-9B43-4EA4-A47F-CA7DE331C7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4F7277-2A02-4073-B9C2-8A9B98316D40}" type="pres">
      <dgm:prSet presAssocID="{2827C218-14BC-4F75-95C8-88B81493B7F5}" presName="sibTrans" presStyleLbl="sibTrans2D1" presStyleIdx="2" presStyleCnt="4"/>
      <dgm:spPr/>
      <dgm:t>
        <a:bodyPr/>
        <a:lstStyle/>
        <a:p>
          <a:endParaRPr lang="pl-PL"/>
        </a:p>
      </dgm:t>
    </dgm:pt>
    <dgm:pt modelId="{5089F869-995A-4714-8679-91DFC80EF101}" type="pres">
      <dgm:prSet presAssocID="{2827C218-14BC-4F75-95C8-88B81493B7F5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E44AA3BD-852E-4008-BFDB-31D5C297BB25}" type="pres">
      <dgm:prSet presAssocID="{F8DC3DD6-0714-4FD5-A157-097635B994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CE2A0B-C30B-4A2B-8B70-B46C9A7F27F9}" type="pres">
      <dgm:prSet presAssocID="{DCCFDA52-8BDB-46AA-8E30-DA46156A5A15}" presName="sibTrans" presStyleLbl="sibTrans2D1" presStyleIdx="3" presStyleCnt="4"/>
      <dgm:spPr/>
      <dgm:t>
        <a:bodyPr/>
        <a:lstStyle/>
        <a:p>
          <a:endParaRPr lang="pl-PL"/>
        </a:p>
      </dgm:t>
    </dgm:pt>
    <dgm:pt modelId="{E5891329-A49B-40B1-9C6F-AF0DE799A165}" type="pres">
      <dgm:prSet presAssocID="{DCCFDA52-8BDB-46AA-8E30-DA46156A5A15}" presName="connectorText" presStyleLbl="sibTrans2D1" presStyleIdx="3" presStyleCnt="4"/>
      <dgm:spPr/>
      <dgm:t>
        <a:bodyPr/>
        <a:lstStyle/>
        <a:p>
          <a:endParaRPr lang="pl-PL"/>
        </a:p>
      </dgm:t>
    </dgm:pt>
  </dgm:ptLst>
  <dgm:cxnLst>
    <dgm:cxn modelId="{3D1BA949-F49A-4917-9EE1-389E249E3704}" type="presOf" srcId="{386D5886-6504-4324-8F54-8813F933D3BE}" destId="{A7BAC070-A325-47B4-950B-7DCEE990C5C7}" srcOrd="1" destOrd="0" presId="urn:microsoft.com/office/officeart/2005/8/layout/cycle2"/>
    <dgm:cxn modelId="{2CB8086A-1125-4338-BC76-F5EF6A2E4FF4}" type="presOf" srcId="{3C0551BB-328F-4949-BB37-D4392FE02007}" destId="{9192E464-5F60-4E93-B945-BCD4B6DCCA62}" srcOrd="0" destOrd="0" presId="urn:microsoft.com/office/officeart/2005/8/layout/cycle2"/>
    <dgm:cxn modelId="{596BFE69-A26E-46C9-ADA9-628AA36A58BB}" type="presOf" srcId="{2827C218-14BC-4F75-95C8-88B81493B7F5}" destId="{424F7277-2A02-4073-B9C2-8A9B98316D40}" srcOrd="0" destOrd="0" presId="urn:microsoft.com/office/officeart/2005/8/layout/cycle2"/>
    <dgm:cxn modelId="{F0B60FEF-DC2F-463D-82DB-CE9738AC4906}" type="presOf" srcId="{386D5886-6504-4324-8F54-8813F933D3BE}" destId="{C1DCDB11-E4B6-4754-B4BB-EF54B558320E}" srcOrd="0" destOrd="0" presId="urn:microsoft.com/office/officeart/2005/8/layout/cycle2"/>
    <dgm:cxn modelId="{55A906C5-AD78-41CE-8285-6A3326A3DEF5}" type="presOf" srcId="{DCCFDA52-8BDB-46AA-8E30-DA46156A5A15}" destId="{E5891329-A49B-40B1-9C6F-AF0DE799A165}" srcOrd="1" destOrd="0" presId="urn:microsoft.com/office/officeart/2005/8/layout/cycle2"/>
    <dgm:cxn modelId="{AA288917-1A64-4927-8FBB-793C0A0E8EF3}" srcId="{A8ECD3A7-CDDB-4D1E-A4BF-BC3E18B43569}" destId="{CF338D80-F3E5-487C-B727-DE872991E660}" srcOrd="1" destOrd="0" parTransId="{C0072231-78A7-4FFC-B7CB-1DB07CE58F7C}" sibTransId="{386D5886-6504-4324-8F54-8813F933D3BE}"/>
    <dgm:cxn modelId="{8E7BF720-557C-45D1-B198-30394CA5390D}" type="presOf" srcId="{CD066310-BEF2-4596-A99D-B6E95E410902}" destId="{5258D506-6D94-4403-A316-D94BFF2794A1}" srcOrd="0" destOrd="0" presId="urn:microsoft.com/office/officeart/2005/8/layout/cycle2"/>
    <dgm:cxn modelId="{480B96F6-CA8E-4793-A75B-AEB44C44FD02}" srcId="{A8ECD3A7-CDDB-4D1E-A4BF-BC3E18B43569}" destId="{F8DC3DD6-0714-4FD5-A157-097635B99433}" srcOrd="3" destOrd="0" parTransId="{0B7C7EB6-E809-408A-A595-28A44A91FABA}" sibTransId="{DCCFDA52-8BDB-46AA-8E30-DA46156A5A15}"/>
    <dgm:cxn modelId="{412289F9-8A84-4A9E-810D-A948AC2E0DEC}" srcId="{A8ECD3A7-CDDB-4D1E-A4BF-BC3E18B43569}" destId="{69E1B1E0-9B43-4EA4-A47F-CA7DE331C73F}" srcOrd="2" destOrd="0" parTransId="{746C3107-3AB0-4D13-A63C-C219EE282685}" sibTransId="{2827C218-14BC-4F75-95C8-88B81493B7F5}"/>
    <dgm:cxn modelId="{0766FD59-2446-4FF3-A53C-EE3062C0EE99}" type="presOf" srcId="{F8DC3DD6-0714-4FD5-A157-097635B99433}" destId="{E44AA3BD-852E-4008-BFDB-31D5C297BB25}" srcOrd="0" destOrd="0" presId="urn:microsoft.com/office/officeart/2005/8/layout/cycle2"/>
    <dgm:cxn modelId="{534D55F9-40C5-4539-9D8A-1F6B6457E6AB}" type="presOf" srcId="{A8ECD3A7-CDDB-4D1E-A4BF-BC3E18B43569}" destId="{686FACD8-C1DF-4CBA-B4EC-D40DC5158741}" srcOrd="0" destOrd="0" presId="urn:microsoft.com/office/officeart/2005/8/layout/cycle2"/>
    <dgm:cxn modelId="{BF3464A9-8DFF-448E-B8BF-3D6F9B62A8F4}" type="presOf" srcId="{69E1B1E0-9B43-4EA4-A47F-CA7DE331C73F}" destId="{88441460-B27F-433C-AD0A-CFD9E7A3CB1A}" srcOrd="0" destOrd="0" presId="urn:microsoft.com/office/officeart/2005/8/layout/cycle2"/>
    <dgm:cxn modelId="{5F295617-8B08-489F-9A69-467C05C57907}" type="presOf" srcId="{DCCFDA52-8BDB-46AA-8E30-DA46156A5A15}" destId="{A8CE2A0B-C30B-4A2B-8B70-B46C9A7F27F9}" srcOrd="0" destOrd="0" presId="urn:microsoft.com/office/officeart/2005/8/layout/cycle2"/>
    <dgm:cxn modelId="{1435110E-8146-40C8-984F-8267676A97F3}" type="presOf" srcId="{3C0551BB-328F-4949-BB37-D4392FE02007}" destId="{19822FD2-E147-48E7-9E69-E5651FC4F639}" srcOrd="1" destOrd="0" presId="urn:microsoft.com/office/officeart/2005/8/layout/cycle2"/>
    <dgm:cxn modelId="{180B98B9-9894-4234-A530-6415B12E5A7A}" type="presOf" srcId="{2827C218-14BC-4F75-95C8-88B81493B7F5}" destId="{5089F869-995A-4714-8679-91DFC80EF101}" srcOrd="1" destOrd="0" presId="urn:microsoft.com/office/officeart/2005/8/layout/cycle2"/>
    <dgm:cxn modelId="{29E90CB9-8BF2-4625-BCB4-C976667CE74E}" type="presOf" srcId="{CF338D80-F3E5-487C-B727-DE872991E660}" destId="{6B97BCB3-7DE7-4398-B3E4-75B47FC74490}" srcOrd="0" destOrd="0" presId="urn:microsoft.com/office/officeart/2005/8/layout/cycle2"/>
    <dgm:cxn modelId="{213A0EBA-48CA-495E-9956-91A57D8E0C38}" srcId="{A8ECD3A7-CDDB-4D1E-A4BF-BC3E18B43569}" destId="{CD066310-BEF2-4596-A99D-B6E95E410902}" srcOrd="0" destOrd="0" parTransId="{7B5DF3CA-513C-4DCB-9E6B-ADF108A1B43E}" sibTransId="{3C0551BB-328F-4949-BB37-D4392FE02007}"/>
    <dgm:cxn modelId="{147DE3B1-F3B9-4F3B-8D3D-DFE04AD8D967}" type="presParOf" srcId="{686FACD8-C1DF-4CBA-B4EC-D40DC5158741}" destId="{5258D506-6D94-4403-A316-D94BFF2794A1}" srcOrd="0" destOrd="0" presId="urn:microsoft.com/office/officeart/2005/8/layout/cycle2"/>
    <dgm:cxn modelId="{F97C26A7-504C-4ABC-B484-6CFF6ECB91B0}" type="presParOf" srcId="{686FACD8-C1DF-4CBA-B4EC-D40DC5158741}" destId="{9192E464-5F60-4E93-B945-BCD4B6DCCA62}" srcOrd="1" destOrd="0" presId="urn:microsoft.com/office/officeart/2005/8/layout/cycle2"/>
    <dgm:cxn modelId="{D545CB0B-E86B-4E6C-A218-D74C81DEA1E7}" type="presParOf" srcId="{9192E464-5F60-4E93-B945-BCD4B6DCCA62}" destId="{19822FD2-E147-48E7-9E69-E5651FC4F639}" srcOrd="0" destOrd="0" presId="urn:microsoft.com/office/officeart/2005/8/layout/cycle2"/>
    <dgm:cxn modelId="{5BDBBBBB-697E-4070-9E0E-08023C51D5BB}" type="presParOf" srcId="{686FACD8-C1DF-4CBA-B4EC-D40DC5158741}" destId="{6B97BCB3-7DE7-4398-B3E4-75B47FC74490}" srcOrd="2" destOrd="0" presId="urn:microsoft.com/office/officeart/2005/8/layout/cycle2"/>
    <dgm:cxn modelId="{11977F01-85A0-403F-9574-34B7D1681103}" type="presParOf" srcId="{686FACD8-C1DF-4CBA-B4EC-D40DC5158741}" destId="{C1DCDB11-E4B6-4754-B4BB-EF54B558320E}" srcOrd="3" destOrd="0" presId="urn:microsoft.com/office/officeart/2005/8/layout/cycle2"/>
    <dgm:cxn modelId="{9C5976B3-34A0-4545-B222-574DEF31286B}" type="presParOf" srcId="{C1DCDB11-E4B6-4754-B4BB-EF54B558320E}" destId="{A7BAC070-A325-47B4-950B-7DCEE990C5C7}" srcOrd="0" destOrd="0" presId="urn:microsoft.com/office/officeart/2005/8/layout/cycle2"/>
    <dgm:cxn modelId="{B9852B18-C746-4E90-83D6-33E7D9F08D8E}" type="presParOf" srcId="{686FACD8-C1DF-4CBA-B4EC-D40DC5158741}" destId="{88441460-B27F-433C-AD0A-CFD9E7A3CB1A}" srcOrd="4" destOrd="0" presId="urn:microsoft.com/office/officeart/2005/8/layout/cycle2"/>
    <dgm:cxn modelId="{EC846547-50C9-4CE5-9EB2-857D4D54B9DE}" type="presParOf" srcId="{686FACD8-C1DF-4CBA-B4EC-D40DC5158741}" destId="{424F7277-2A02-4073-B9C2-8A9B98316D40}" srcOrd="5" destOrd="0" presId="urn:microsoft.com/office/officeart/2005/8/layout/cycle2"/>
    <dgm:cxn modelId="{5211FC52-847E-4878-BE5A-847B82D59EFC}" type="presParOf" srcId="{424F7277-2A02-4073-B9C2-8A9B98316D40}" destId="{5089F869-995A-4714-8679-91DFC80EF101}" srcOrd="0" destOrd="0" presId="urn:microsoft.com/office/officeart/2005/8/layout/cycle2"/>
    <dgm:cxn modelId="{0F322E67-2B04-4C70-ABBF-8E0923DA7B43}" type="presParOf" srcId="{686FACD8-C1DF-4CBA-B4EC-D40DC5158741}" destId="{E44AA3BD-852E-4008-BFDB-31D5C297BB25}" srcOrd="6" destOrd="0" presId="urn:microsoft.com/office/officeart/2005/8/layout/cycle2"/>
    <dgm:cxn modelId="{C5F3CB1E-9E87-412C-975B-F38A1E0C0610}" type="presParOf" srcId="{686FACD8-C1DF-4CBA-B4EC-D40DC5158741}" destId="{A8CE2A0B-C30B-4A2B-8B70-B46C9A7F27F9}" srcOrd="7" destOrd="0" presId="urn:microsoft.com/office/officeart/2005/8/layout/cycle2"/>
    <dgm:cxn modelId="{C7D22B19-F53E-4194-8ABF-9AA61A8669D1}" type="presParOf" srcId="{A8CE2A0B-C30B-4A2B-8B70-B46C9A7F27F9}" destId="{E5891329-A49B-40B1-9C6F-AF0DE799A1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8D506-6D94-4403-A316-D94BFF2794A1}">
      <dsp:nvSpPr>
        <dsp:cNvPr id="0" name=""/>
        <dsp:cNvSpPr/>
      </dsp:nvSpPr>
      <dsp:spPr>
        <a:xfrm>
          <a:off x="4318173" y="278"/>
          <a:ext cx="1879252" cy="1879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Wieś się wyludnia</a:t>
          </a:r>
          <a:endParaRPr lang="pl-PL" sz="1900" kern="1200" dirty="0"/>
        </a:p>
      </dsp:txBody>
      <dsp:txXfrm>
        <a:off x="4593383" y="275488"/>
        <a:ext cx="1328832" cy="1328832"/>
      </dsp:txXfrm>
    </dsp:sp>
    <dsp:sp modelId="{9192E464-5F60-4E93-B945-BCD4B6DCCA62}">
      <dsp:nvSpPr>
        <dsp:cNvPr id="0" name=""/>
        <dsp:cNvSpPr/>
      </dsp:nvSpPr>
      <dsp:spPr>
        <a:xfrm rot="2700000">
          <a:off x="5995779" y="1610859"/>
          <a:ext cx="500196" cy="634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6017755" y="1684654"/>
        <a:ext cx="350137" cy="380549"/>
      </dsp:txXfrm>
    </dsp:sp>
    <dsp:sp modelId="{6B97BCB3-7DE7-4398-B3E4-75B47FC74490}">
      <dsp:nvSpPr>
        <dsp:cNvPr id="0" name=""/>
        <dsp:cNvSpPr/>
      </dsp:nvSpPr>
      <dsp:spPr>
        <a:xfrm>
          <a:off x="6314350" y="1996455"/>
          <a:ext cx="1879252" cy="1879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Brakuje usług</a:t>
          </a:r>
          <a:endParaRPr lang="pl-PL" sz="1900" kern="1200" dirty="0"/>
        </a:p>
      </dsp:txBody>
      <dsp:txXfrm>
        <a:off x="6589560" y="2271665"/>
        <a:ext cx="1328832" cy="1328832"/>
      </dsp:txXfrm>
    </dsp:sp>
    <dsp:sp modelId="{C1DCDB11-E4B6-4754-B4BB-EF54B558320E}">
      <dsp:nvSpPr>
        <dsp:cNvPr id="0" name=""/>
        <dsp:cNvSpPr/>
      </dsp:nvSpPr>
      <dsp:spPr>
        <a:xfrm rot="8100000">
          <a:off x="6015800" y="3607035"/>
          <a:ext cx="500196" cy="634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 rot="10800000">
        <a:off x="6143883" y="3680830"/>
        <a:ext cx="350137" cy="380549"/>
      </dsp:txXfrm>
    </dsp:sp>
    <dsp:sp modelId="{88441460-B27F-433C-AD0A-CFD9E7A3CB1A}">
      <dsp:nvSpPr>
        <dsp:cNvPr id="0" name=""/>
        <dsp:cNvSpPr/>
      </dsp:nvSpPr>
      <dsp:spPr>
        <a:xfrm>
          <a:off x="4318173" y="3992631"/>
          <a:ext cx="1879252" cy="1879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Brakuje miejsc pracy na miejscu</a:t>
          </a:r>
          <a:endParaRPr lang="pl-PL" sz="1900" kern="1200" dirty="0"/>
        </a:p>
      </dsp:txBody>
      <dsp:txXfrm>
        <a:off x="4593383" y="4267841"/>
        <a:ext cx="1328832" cy="1328832"/>
      </dsp:txXfrm>
    </dsp:sp>
    <dsp:sp modelId="{424F7277-2A02-4073-B9C2-8A9B98316D40}">
      <dsp:nvSpPr>
        <dsp:cNvPr id="0" name=""/>
        <dsp:cNvSpPr/>
      </dsp:nvSpPr>
      <dsp:spPr>
        <a:xfrm rot="13500000">
          <a:off x="4019623" y="3627056"/>
          <a:ext cx="500196" cy="634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 rot="10800000">
        <a:off x="4147706" y="3806959"/>
        <a:ext cx="350137" cy="380549"/>
      </dsp:txXfrm>
    </dsp:sp>
    <dsp:sp modelId="{E44AA3BD-852E-4008-BFDB-31D5C297BB25}">
      <dsp:nvSpPr>
        <dsp:cNvPr id="0" name=""/>
        <dsp:cNvSpPr/>
      </dsp:nvSpPr>
      <dsp:spPr>
        <a:xfrm>
          <a:off x="2321996" y="1996455"/>
          <a:ext cx="1879252" cy="18792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Są problemy z transportem</a:t>
          </a:r>
          <a:endParaRPr lang="pl-PL" sz="1900" kern="1200" dirty="0"/>
        </a:p>
      </dsp:txBody>
      <dsp:txXfrm>
        <a:off x="2597206" y="2271665"/>
        <a:ext cx="1328832" cy="1328832"/>
      </dsp:txXfrm>
    </dsp:sp>
    <dsp:sp modelId="{A8CE2A0B-C30B-4A2B-8B70-B46C9A7F27F9}">
      <dsp:nvSpPr>
        <dsp:cNvPr id="0" name=""/>
        <dsp:cNvSpPr/>
      </dsp:nvSpPr>
      <dsp:spPr>
        <a:xfrm rot="18900000">
          <a:off x="3999603" y="1630879"/>
          <a:ext cx="500196" cy="6342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4021579" y="1810782"/>
        <a:ext cx="350137" cy="38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F22A59-11F6-467D-8CFE-9861186A2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AED0D79A-9BC0-44C2-BAE2-1BB38E4BD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B8E8195-F317-404D-B396-4F5EA91D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C76337F-E002-4E48-BA11-1C6773F4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E29AA8C-62F7-4DC9-AF9D-B9E1FBEA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1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727AF2C-4E6C-4128-9197-1467A08D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0610FA5E-190A-4296-97E4-F7BD39B54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10F2908-5D25-429C-BB4B-69F4F680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72021DA-EBC3-483F-94C6-40C4585F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D9F90F-6CCF-41D1-A8B0-BC30B59F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276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70ADCC60-2F91-4FFC-8D79-4A3406EAF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D7188384-1B75-4142-8933-CDF037777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2D95EFC-F67F-422F-9BB0-79ACA72C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F85EEA9-362F-41A9-93D2-5FDFF777E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B2DB599-50AC-480B-941C-B556AF9D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11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D885D1-315F-46C5-A139-4D6BCA2D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21A3B97-06A4-4820-9D7C-BE9B81AA3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878B58F-2B31-46CF-8BA7-6F729D5E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1AFD6E2-2070-44AC-B3E8-CB4F9BA1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3D1B9C2-CD22-454F-8E44-A318E589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05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DEA2A1-3FF5-490D-935F-BBFF93CE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23128BF-21D7-43A6-9F8B-D61473245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141AFCE-0F23-4AB4-85C3-DFBB951B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03EE640-47A6-4BE1-A079-35193928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F64675A-5E0C-4E1E-BD56-937D8E2C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37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9501C5-373E-4E3A-B49A-11D7970A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A80901-43BD-4983-BA06-92E572CAB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7EC1124-0E61-48F6-8681-BAC236265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3E1BAD6F-FCC0-4C91-AE6F-F79CD4B1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3B7DF3E-D880-4601-BC92-E7B303ED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1B6BBC6-076D-4653-B948-C2AC353B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258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ADCDDC3-81AE-49D0-AE67-0A366B14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448A211-28D7-4188-813B-C7A1BE594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C90956F-7C3F-4174-9B0D-3D53A644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51FA828-6276-4250-A005-78B2A4F6F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0CA6FA43-6FF6-4B26-ADA6-89F137964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BB85CCB-031A-4BC8-B0E8-6FD673D12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BA73924-5332-4D1A-A3DB-09977A2C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4015716-417B-40CC-9351-9697F8CA9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51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814441-2655-4C9C-9E07-5D662EEA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80D95AF4-C5FA-40B0-A9B5-B067B789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C83E1BDB-EF0E-4F42-937D-6D415FFB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5CF9BFBC-24F6-4183-8CEC-89A08A583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3E2E5492-F640-46D4-9A1B-51E787CD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126702BD-9996-43C1-A955-37DC74F7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99590F8-36FF-4ADF-BC44-5E67242A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4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9EEDB37-4DC9-479F-8183-C75F263C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D633D68-7737-4E87-9DCA-DA653F401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098C4CD-1A7A-4F93-8191-8125CFBF3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5CEA364-A0E8-401D-A2EB-FFDF8382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20AF6CB-CCC5-475B-8A66-5CA2A288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12B1AFF-1298-4F97-BDAF-9703D0A83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63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4AC77E5-336A-4A68-8697-FC80927D1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6CC33361-6E19-4978-BC92-115635897D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7817B983-7BB7-44CD-B337-F82EDB31B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21B73F4-8884-4E00-B042-AF985478B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FC29587-E851-4604-A65B-3BE401E1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55985F2-135A-44D4-B977-B3775CD3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360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8BCFA90-B8A3-4555-AB04-06EAF363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ED09279-4EBF-4E96-9904-026463E93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A5129E1-7296-4D0E-9344-BF57D0E2F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F393-5C01-497B-89D1-58BFB9DD7510}" type="datetimeFigureOut">
              <a:rPr lang="pl-PL" smtClean="0"/>
              <a:t>2021-05-13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954AEC2-2A38-423C-A5FE-EBE4018C2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C4E9D4A-4337-4D38-BA09-13E776131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2837-9356-4893-B16A-3E00902F81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708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.pl/" TargetMode="External"/><Relationship Id="rId2" Type="http://schemas.openxmlformats.org/officeDocument/2006/relationships/hyperlink" Target="mailto:biuro@kold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E6FCF96-3AE3-4769-B4DB-50E556DE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807" y="1023065"/>
            <a:ext cx="9144000" cy="137579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 </a:t>
            </a:r>
            <a:r>
              <a:rPr lang="pl-PL" b="1" dirty="0" smtClean="0"/>
              <a:t> 	SMART </a:t>
            </a:r>
            <a:r>
              <a:rPr lang="pl-PL" b="1" dirty="0"/>
              <a:t>VILLAGES –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4000" b="1" dirty="0" smtClean="0"/>
              <a:t>nowa szansa </a:t>
            </a:r>
            <a:r>
              <a:rPr lang="pl-PL" sz="4000" b="1" dirty="0"/>
              <a:t>dla obszarów wiejskich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45EC538A-8A57-4B66-A250-D2C8CB921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9100" y="2462733"/>
            <a:ext cx="9144000" cy="3900550"/>
          </a:xfrm>
        </p:spPr>
        <p:txBody>
          <a:bodyPr>
            <a:normAutofit/>
          </a:bodyPr>
          <a:lstStyle/>
          <a:p>
            <a:endParaRPr lang="pl-PL" altLang="pl-PL" sz="3600" dirty="0"/>
          </a:p>
          <a:p>
            <a:r>
              <a:rPr lang="pl-PL" altLang="pl-PL" sz="3600" i="1" dirty="0"/>
              <a:t>Spotkanie informacyjne  dla organizacji pozarządowych i </a:t>
            </a:r>
            <a:r>
              <a:rPr lang="pl-PL" altLang="pl-PL" sz="3600" i="1" dirty="0" smtClean="0"/>
              <a:t>sołectw</a:t>
            </a:r>
          </a:p>
          <a:p>
            <a:endParaRPr lang="pl-PL" dirty="0" smtClean="0"/>
          </a:p>
          <a:p>
            <a:r>
              <a:rPr lang="pl-PL" sz="1800" i="1" dirty="0" smtClean="0"/>
              <a:t>		</a:t>
            </a:r>
            <a:r>
              <a:rPr lang="pl-PL" sz="1800" i="1" dirty="0"/>
              <a:t> </a:t>
            </a:r>
            <a:r>
              <a:rPr lang="pl-PL" sz="1800" i="1" dirty="0" smtClean="0"/>
              <a:t>         Małgorzata Blok</a:t>
            </a:r>
          </a:p>
          <a:p>
            <a:r>
              <a:rPr lang="pl-PL" sz="1800" i="1" dirty="0" smtClean="0">
                <a:solidFill>
                  <a:prstClr val="black"/>
                </a:solidFill>
              </a:rPr>
              <a:t>                                              Ireneusz </a:t>
            </a:r>
            <a:r>
              <a:rPr lang="pl-PL" sz="1800" i="1" dirty="0">
                <a:solidFill>
                  <a:prstClr val="black"/>
                </a:solidFill>
              </a:rPr>
              <a:t>Witkowski</a:t>
            </a:r>
            <a:endParaRPr lang="pl-PL" sz="1800" i="1" dirty="0" smtClean="0"/>
          </a:p>
          <a:p>
            <a:pPr algn="r"/>
            <a:endParaRPr lang="pl-PL" sz="1800" i="1" dirty="0" smtClean="0"/>
          </a:p>
          <a:p>
            <a:pPr algn="r"/>
            <a:r>
              <a:rPr lang="pl-PL" sz="1800" i="1" dirty="0" smtClean="0"/>
              <a:t>Pniewy</a:t>
            </a:r>
            <a:r>
              <a:rPr lang="pl-PL" sz="1800" i="1" smtClean="0"/>
              <a:t>, Kuślin, 13.05.2021r.</a:t>
            </a:r>
            <a:endParaRPr lang="pl-PL" sz="1800" i="1" dirty="0"/>
          </a:p>
        </p:txBody>
      </p:sp>
      <p:pic>
        <p:nvPicPr>
          <p:cNvPr id="1027" name="Obraz 1" descr="logo_flaga%20ue">
            <a:extLst>
              <a:ext uri="{FF2B5EF4-FFF2-40B4-BE49-F238E27FC236}">
                <a16:creationId xmlns:a16="http://schemas.microsoft.com/office/drawing/2014/main" xmlns="" id="{343FBA48-3EF8-48BA-8085-C5D4705F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4" y="6075279"/>
            <a:ext cx="5715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az 2" descr="logo_leader">
            <a:extLst>
              <a:ext uri="{FF2B5EF4-FFF2-40B4-BE49-F238E27FC236}">
                <a16:creationId xmlns:a16="http://schemas.microsoft.com/office/drawing/2014/main" xmlns="" id="{C10A7F23-9DEF-46F8-AC68-1A208FA1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32" y="6095479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5" descr="logo prow pełne">
            <a:extLst>
              <a:ext uri="{FF2B5EF4-FFF2-40B4-BE49-F238E27FC236}">
                <a16:creationId xmlns:a16="http://schemas.microsoft.com/office/drawing/2014/main" xmlns="" id="{677EB8D8-3215-411F-9182-DBAE033D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98" y="6043092"/>
            <a:ext cx="7048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9B967546-5781-433E-B998-238C96C7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691DCFE-BE80-4ACD-B42F-78DC34765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8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C25EDB07-DFA6-4F53-B621-AB0623F87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7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6B02724-58D5-4517-AC40-E987BD01D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15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pl-PL" altLang="pl-P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Europejski Fundusz Rolny na rzecz Rozwoju Obszarów Wiejskich: Europa inwestująca w obszary wiejskie.                                                                                                                  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25" y="199831"/>
            <a:ext cx="2613398" cy="16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7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444044"/>
            <a:ext cx="11982994" cy="609609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6F0481-1E0B-4B30-B0CC-B45BF9CF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działać w SV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63DAB3-AE9F-427E-ABE7-F6A901B05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pl-PL" dirty="0">
                <a:effectLst/>
                <a:latin typeface="Arial" panose="020B0604020202020204" pitchFamily="34" charset="0"/>
              </a:rPr>
              <a:t>pojawiają się inicjatywy zamontowania autonomicznych lamp solarnych, wybudowania „ogrodu deszczowego”, wykonania „mini biblioteki” w budce telefonicznej, czy utworzenia ścieżki </a:t>
            </a:r>
            <a:r>
              <a:rPr lang="pl-PL" dirty="0" err="1">
                <a:effectLst/>
                <a:latin typeface="Arial" panose="020B0604020202020204" pitchFamily="34" charset="0"/>
              </a:rPr>
              <a:t>questingowej</a:t>
            </a:r>
            <a:r>
              <a:rPr lang="pl-PL" dirty="0">
                <a:effectLst/>
                <a:latin typeface="Arial" panose="020B0604020202020204" pitchFamily="34" charset="0"/>
              </a:rPr>
              <a:t> przybliżająca mieszkańcom historię miejscowości. Należy tu zauważyć, że w pewnym momencie tworzy się stowarzyszenie, które przejmuje rolę współorganizatora życia publicznego we wsi. To właśnie może być ważnym krokiem do podnoszenia jakości życia we wsi.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32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2" y="380736"/>
            <a:ext cx="11985775" cy="609652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AC1F4F8-A482-4285-9F54-17B7505F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wioski SV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ED90845-6CD3-461E-B12B-063A1FB13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Rozbudowano infrastrukturę rekreacyjną nad stawem wiejskim z wykorzystaniem : - </a:t>
            </a:r>
          </a:p>
          <a:p>
            <a:pPr>
              <a:buFontTx/>
              <a:buChar char="-"/>
            </a:pPr>
            <a:r>
              <a:rPr lang="pl-PL" dirty="0"/>
              <a:t>instalacji automatycznej</a:t>
            </a:r>
          </a:p>
          <a:p>
            <a:pPr>
              <a:buFontTx/>
              <a:buChar char="-"/>
            </a:pPr>
            <a:r>
              <a:rPr lang="pl-PL" dirty="0"/>
              <a:t>Stacji Meteo ( zestaw solarny) – mierzenie temp, wilgotności, opady, ciśnienie, wiatry, temp wody</a:t>
            </a:r>
          </a:p>
          <a:p>
            <a:pPr>
              <a:buFontTx/>
              <a:buChar char="-"/>
            </a:pPr>
            <a:r>
              <a:rPr lang="pl-PL" dirty="0"/>
              <a:t>- instalacja oświetlenia ( lampy hybrydowe zasilane </a:t>
            </a:r>
            <a:r>
              <a:rPr lang="pl-PL" dirty="0" err="1"/>
              <a:t>fotowoltaiką</a:t>
            </a:r>
            <a:r>
              <a:rPr lang="pl-PL" dirty="0"/>
              <a:t> i siłownią wiatrową </a:t>
            </a:r>
          </a:p>
          <a:p>
            <a:pPr>
              <a:buFontTx/>
              <a:buChar char="-"/>
            </a:pPr>
            <a:r>
              <a:rPr lang="pl-PL" dirty="0">
                <a:effectLst/>
                <a:latin typeface="Arial" panose="020B0604020202020204" pitchFamily="34" charset="0"/>
              </a:rPr>
              <a:t>„</a:t>
            </a:r>
            <a:r>
              <a:rPr lang="pl-PL" b="1" dirty="0">
                <a:effectLst/>
                <a:latin typeface="Arial" panose="020B0604020202020204" pitchFamily="34" charset="0"/>
              </a:rPr>
              <a:t>Dajemy wam coś gotowego, innowacyjnego a wy to wykorzystujcie dla lepszego życia”.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735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2" y="380736"/>
            <a:ext cx="11985775" cy="609652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3D52947-F7BA-4827-83EB-467190C6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wiosek SV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4927A71-C064-4873-9C8E-1A7B16C6F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Klub młodzieżowy</a:t>
            </a:r>
          </a:p>
          <a:p>
            <a:pPr marL="0" indent="0">
              <a:buNone/>
            </a:pPr>
            <a:r>
              <a:rPr lang="pl-PL" dirty="0"/>
              <a:t>- warsztaty tematyczne – rozwijanie pasji i zainteresowań  np. z astronomii ( budowa teleskopu) czy ekologii </a:t>
            </a:r>
          </a:p>
          <a:p>
            <a:pPr marL="0" indent="0">
              <a:buNone/>
            </a:pPr>
            <a:r>
              <a:rPr lang="pl-PL" dirty="0"/>
              <a:t>- aktywne spędzanie wolnego czasu – zajęcia rekreacyjne</a:t>
            </a:r>
          </a:p>
          <a:p>
            <a:pPr marL="0" indent="0">
              <a:buNone/>
            </a:pPr>
            <a:r>
              <a:rPr lang="pl-PL" dirty="0"/>
              <a:t>- poradnictwo psychologiczne i  pedagogiczne</a:t>
            </a:r>
          </a:p>
          <a:p>
            <a:pPr marL="0" indent="0">
              <a:buNone/>
            </a:pPr>
            <a:r>
              <a:rPr lang="pl-PL" dirty="0"/>
              <a:t>- wsparcie  w procesie nauki</a:t>
            </a:r>
          </a:p>
          <a:p>
            <a:pPr marL="0" indent="0">
              <a:buNone/>
            </a:pPr>
            <a:r>
              <a:rPr lang="pl-PL" dirty="0"/>
              <a:t>- tworzenie </a:t>
            </a:r>
            <a:r>
              <a:rPr lang="pl-PL" dirty="0" err="1"/>
              <a:t>questów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827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2" y="380736"/>
            <a:ext cx="11985775" cy="609652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6C84528-F7A8-4489-868B-95CA51E2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wiosek SV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5AE1B0-1073-407E-A5BE-6E9527D2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Krótkie łańcuchy dostaw  ( producent- dystrybutor- spożywca</a:t>
            </a:r>
          </a:p>
          <a:p>
            <a:pPr>
              <a:buFontTx/>
              <a:buChar char="-"/>
            </a:pPr>
            <a:r>
              <a:rPr lang="pl-PL" dirty="0"/>
              <a:t>Strona internetowa wioski ( kontakty miedzy rolnikiem a konsumentem)</a:t>
            </a:r>
          </a:p>
          <a:p>
            <a:pPr>
              <a:buFontTx/>
              <a:buChar char="-"/>
            </a:pPr>
            <a:r>
              <a:rPr lang="pl-PL" dirty="0"/>
              <a:t>Na stronie – wiedza rolnicza nt. digitalizacji rolnictwa  czyli np. czujnik </a:t>
            </a:r>
            <a:r>
              <a:rPr lang="pl-PL" dirty="0" smtClean="0"/>
              <a:t>pszczół</a:t>
            </a:r>
            <a:endParaRPr lang="pl-PL" dirty="0"/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/>
              <a:t>materiały  informacyjno- edukacyjne</a:t>
            </a:r>
          </a:p>
        </p:txBody>
      </p:sp>
    </p:spTree>
    <p:extLst>
      <p:ext uri="{BB962C8B-B14F-4D97-AF65-F5344CB8AC3E}">
        <p14:creationId xmlns:p14="http://schemas.microsoft.com/office/powerpoint/2010/main" val="3496127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F6032A-C643-4827-A7D7-6CDEBAD6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Priorytety w nowym okresie unijnym  - środowisko i ochrona klimatu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ADBBF10-1D41-4FA1-B263-8C46A84C6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Przykłady działań </a:t>
            </a:r>
          </a:p>
          <a:p>
            <a:pPr marL="0" indent="0">
              <a:buNone/>
            </a:pPr>
            <a:r>
              <a:rPr lang="pl-PL" dirty="0"/>
              <a:t>- mobilny asystent turystyczny</a:t>
            </a:r>
          </a:p>
          <a:p>
            <a:pPr marL="0" indent="0">
              <a:buNone/>
            </a:pPr>
            <a:r>
              <a:rPr lang="pl-PL" dirty="0"/>
              <a:t>- mobilne hospicjum</a:t>
            </a:r>
          </a:p>
          <a:p>
            <a:pPr marL="0" indent="0">
              <a:buNone/>
            </a:pPr>
            <a:r>
              <a:rPr lang="pl-PL" dirty="0"/>
              <a:t>- walczymy z kopciuchami</a:t>
            </a:r>
          </a:p>
          <a:p>
            <a:pPr marL="0" indent="0">
              <a:buNone/>
            </a:pPr>
            <a:r>
              <a:rPr lang="pl-PL" dirty="0"/>
              <a:t>- zdrowa żywność – nowy zielony ład</a:t>
            </a:r>
          </a:p>
          <a:p>
            <a:pPr>
              <a:buFontTx/>
              <a:buChar char="-"/>
            </a:pPr>
            <a:r>
              <a:rPr lang="pl-PL" dirty="0"/>
              <a:t>innowacje w uprawach rolnych</a:t>
            </a:r>
          </a:p>
          <a:p>
            <a:pPr>
              <a:buFontTx/>
              <a:buChar char="-"/>
            </a:pPr>
            <a:r>
              <a:rPr lang="pl-PL" dirty="0"/>
              <a:t>Działania informacyjne o zanieczyszczaniu powietrza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984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>
            <a:extLst>
              <a:ext uri="{FF2B5EF4-FFF2-40B4-BE49-F238E27FC236}">
                <a16:creationId xmlns:a16="http://schemas.microsoft.com/office/drawing/2014/main" xmlns="" id="{5D32DC3D-6A68-4948-B34F-181600BAD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020762"/>
          </a:xfrm>
        </p:spPr>
        <p:txBody>
          <a:bodyPr/>
          <a:lstStyle/>
          <a:p>
            <a:r>
              <a:rPr lang="pl-PL" altLang="pl-PL" dirty="0"/>
              <a:t>Koncepcje SMART </a:t>
            </a:r>
            <a:r>
              <a:rPr lang="pl-PL" altLang="pl-PL" dirty="0" smtClean="0"/>
              <a:t>VILLAGES</a:t>
            </a:r>
            <a:endParaRPr lang="pl-PL" altLang="pl-PL" dirty="0"/>
          </a:p>
        </p:txBody>
      </p:sp>
      <p:sp>
        <p:nvSpPr>
          <p:cNvPr id="10243" name="Symbol zastępczy zawartości 2">
            <a:extLst>
              <a:ext uri="{FF2B5EF4-FFF2-40B4-BE49-F238E27FC236}">
                <a16:creationId xmlns:a16="http://schemas.microsoft.com/office/drawing/2014/main" xmlns="" id="{845D720F-CD60-4B02-99D1-4189914581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>
              <a:buFontTx/>
              <a:buChar char="-"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Konkurs na opracowanie koncepcji Smart </a:t>
            </a:r>
            <a:r>
              <a:rPr lang="pl-PL" alt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Willages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zostanie przeprowadzony przez Lokalną Grupę Działania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ma stworzyć koncepcję dla danej miejscowości ( lub kilku sąsiednich)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Opis operacji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Partycypacyjny charakter z mieszkańcami ( włączenie w przygotowanie)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Konsultacje ze społecznością ze szczególną rolą sołtysa ( Rady sołeckiej)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SWOT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inicjatyw do koncepcji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Komponent cyfrowy lub klimatyczny lub środowiskowy</a:t>
            </a:r>
          </a:p>
          <a:p>
            <a:pPr>
              <a:buFontTx/>
              <a:buChar char="-"/>
            </a:pP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Zgodność z Lokalną </a:t>
            </a:r>
            <a:r>
              <a:rPr lang="pl-PL" altLang="pl-PL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Strategią </a:t>
            </a:r>
            <a:r>
              <a:rPr lang="pl-PL" altLang="pl-PL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Rozwoju</a:t>
            </a:r>
            <a:endParaRPr lang="pl-PL" alt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amień szlifierski z kobiety p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03" y="3054531"/>
            <a:ext cx="1446404" cy="245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85F099-9861-4216-B345-F6539886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    Kryteria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C0FE0F-DD41-4BAA-8A0A-CB6F3DA5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altLang="pl-PL" dirty="0"/>
              <a:t>Koncepcja z</a:t>
            </a:r>
            <a:r>
              <a:rPr lang="pl-PL" altLang="pl-PL" sz="2800" dirty="0"/>
              <a:t>godna z Lokalną Strategią Rozwoju Lokalnej Grupy Działania</a:t>
            </a:r>
          </a:p>
          <a:p>
            <a:pPr>
              <a:buFontTx/>
              <a:buChar char="-"/>
            </a:pPr>
            <a:r>
              <a:rPr lang="pl-PL" altLang="pl-PL" sz="2800" dirty="0"/>
              <a:t>–preferencje dla miejscowości do 5 </a:t>
            </a:r>
            <a:r>
              <a:rPr lang="pl-PL" altLang="pl-PL" sz="2800" dirty="0" err="1"/>
              <a:t>tys</a:t>
            </a:r>
            <a:r>
              <a:rPr lang="pl-PL" altLang="pl-PL" sz="2800" dirty="0"/>
              <a:t> mieszk., obszarów PGR i zmarginalizowanych                                                                               </a:t>
            </a:r>
          </a:p>
          <a:p>
            <a:pPr>
              <a:buFontTx/>
              <a:buChar char="-"/>
            </a:pPr>
            <a:r>
              <a:rPr lang="pl-PL" altLang="pl-PL" sz="2800" dirty="0"/>
              <a:t>Partycypacyjny charakter przygotowania ( rola sołtysa lub rady sołeckiej)</a:t>
            </a:r>
          </a:p>
          <a:p>
            <a:pPr>
              <a:buFontTx/>
              <a:buChar char="-"/>
            </a:pPr>
            <a:r>
              <a:rPr lang="pl-PL" altLang="pl-PL" sz="2800" dirty="0"/>
              <a:t>Partnerstwo  min 2 podmiotów</a:t>
            </a:r>
          </a:p>
          <a:p>
            <a:pPr>
              <a:buFontTx/>
              <a:buChar char="-"/>
            </a:pPr>
            <a:r>
              <a:rPr lang="pl-PL" altLang="pl-PL" sz="2800" dirty="0"/>
              <a:t>Potencjał organizacyjny</a:t>
            </a:r>
          </a:p>
          <a:p>
            <a:pPr>
              <a:buFontTx/>
              <a:buChar char="-"/>
            </a:pPr>
            <a:r>
              <a:rPr lang="pl-PL" altLang="pl-PL" sz="2800" dirty="0"/>
              <a:t>Innowacyjność działań</a:t>
            </a:r>
          </a:p>
          <a:p>
            <a:pPr>
              <a:buFontTx/>
              <a:buChar char="-"/>
            </a:pPr>
            <a:r>
              <a:rPr lang="pl-PL" altLang="pl-PL" sz="2800" dirty="0"/>
              <a:t>Mierzalny efekt ochrony klimatu</a:t>
            </a:r>
          </a:p>
          <a:p>
            <a:pPr>
              <a:buFontTx/>
              <a:buChar char="-"/>
            </a:pPr>
            <a:r>
              <a:rPr lang="pl-PL" altLang="pl-PL" sz="2800" dirty="0"/>
              <a:t>Rozwój sprzyjający ochronie środowiska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102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430792-E807-4AC2-BE44-D173A88E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Stworzenie koncepcji SV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5E4CE4-99DD-4EFF-B33E-C7ED5779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Forma i wysokość wsparcia: ryczałt w wysokości 4 tys. zł / koncepcję</a:t>
            </a:r>
          </a:p>
          <a:p>
            <a:r>
              <a:rPr lang="pl-PL" dirty="0"/>
              <a:t>Wsparcie przygotowawcze na stworzenie koncepcji SV będzie wdrażane za pomocą projektów grantowych</a:t>
            </a:r>
          </a:p>
          <a:p>
            <a:r>
              <a:rPr lang="pl-PL" dirty="0"/>
              <a:t>wsparcie </a:t>
            </a:r>
            <a:r>
              <a:rPr lang="pl-PL" dirty="0" err="1"/>
              <a:t>grantobiorcy</a:t>
            </a:r>
            <a:r>
              <a:rPr lang="pl-PL" dirty="0"/>
              <a:t> w wysokości 4 tys. zł określona ex </a:t>
            </a:r>
            <a:r>
              <a:rPr lang="pl-PL" dirty="0" err="1"/>
              <a:t>ante</a:t>
            </a:r>
            <a:r>
              <a:rPr lang="pl-PL" dirty="0"/>
              <a:t>.</a:t>
            </a:r>
          </a:p>
          <a:p>
            <a:r>
              <a:rPr lang="pl-PL" dirty="0"/>
              <a:t>Wsparcie na przygotowanie koncepcji Smart </a:t>
            </a:r>
            <a:r>
              <a:rPr lang="pl-PL" dirty="0" err="1"/>
              <a:t>Village</a:t>
            </a:r>
            <a:r>
              <a:rPr lang="pl-PL" dirty="0"/>
              <a:t> może być udzielone: </a:t>
            </a:r>
          </a:p>
          <a:p>
            <a:pPr>
              <a:buFontTx/>
              <a:buChar char="-"/>
            </a:pPr>
            <a:r>
              <a:rPr lang="pl-PL" dirty="0"/>
              <a:t>osobie fizycznej, </a:t>
            </a:r>
          </a:p>
          <a:p>
            <a:pPr>
              <a:buFontTx/>
              <a:buChar char="-"/>
            </a:pPr>
            <a:r>
              <a:rPr lang="pl-PL" dirty="0"/>
              <a:t> osobie prawnej, w tym organizacjom pozarządowym (oprócz LGD)</a:t>
            </a:r>
          </a:p>
        </p:txBody>
      </p:sp>
    </p:spTree>
    <p:extLst>
      <p:ext uri="{BB962C8B-B14F-4D97-AF65-F5344CB8AC3E}">
        <p14:creationId xmlns:p14="http://schemas.microsoft.com/office/powerpoint/2010/main" val="313777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19E93C-38F8-48BC-B68F-447682AB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Realizacja operacji z koncepcji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9F293C6-410E-4208-89B2-B04DFA01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Kolejnym etapem po stworzeniu koncepcji SV jest proces realizacji projektów nią objętych.</a:t>
            </a:r>
          </a:p>
          <a:p>
            <a:r>
              <a:rPr lang="pl-PL" dirty="0"/>
              <a:t> Realizacja operacji określonych w koncepcji SV może odbywać się       -  między innymi w ramach przedsięwzięć LSR </a:t>
            </a:r>
          </a:p>
          <a:p>
            <a:pPr marL="0" indent="0">
              <a:buNone/>
            </a:pPr>
            <a:r>
              <a:rPr lang="pl-PL" dirty="0"/>
              <a:t>  -  jednak kluczowym tutaj jest poszukiwanie przez mieszkańców innych źródeł finansowania - takie podejście tzn. bez zapewnienia finansowania realizacji zmotywuje lokalne partnerstwa do przygotowania koncepcji obejmujących zadania adekwatne do potrzeb</a:t>
            </a:r>
          </a:p>
        </p:txBody>
      </p:sp>
    </p:spTree>
    <p:extLst>
      <p:ext uri="{BB962C8B-B14F-4D97-AF65-F5344CB8AC3E}">
        <p14:creationId xmlns:p14="http://schemas.microsoft.com/office/powerpoint/2010/main" val="1888561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97A828E-BA95-4493-A485-649747FC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Planowane terminy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01FDAB-2CF5-4F94-B4BF-A651373F0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Zmiany w Lokalnej Strategii LGD KOLD z wpisaniem SV - maj 2021</a:t>
            </a:r>
          </a:p>
          <a:p>
            <a:r>
              <a:rPr lang="pl-PL" dirty="0"/>
              <a:t>Złożenie wniosku do Samorządu Województwa o aneks do umowy realizacyjnej LSR              - maj/czerwiec 2021</a:t>
            </a:r>
          </a:p>
          <a:p>
            <a:r>
              <a:rPr lang="pl-PL" dirty="0"/>
              <a:t>Podpisanie aneksu do umowy przez LGD z SW – jesień 2021</a:t>
            </a:r>
          </a:p>
          <a:p>
            <a:r>
              <a:rPr lang="pl-PL" dirty="0"/>
              <a:t>Ogłoszenie konkursu grantowego m.in. na koncepcję SV – początek 2022r</a:t>
            </a:r>
          </a:p>
          <a:p>
            <a:r>
              <a:rPr lang="pl-PL" dirty="0"/>
              <a:t>Spotkania dyskusyjne w środowiskach wiejskich środowiska wiejskich w celu udziału w konkursie na koncepcje SV  - czerwiec –grudzień 2021  </a:t>
            </a:r>
          </a:p>
          <a:p>
            <a:r>
              <a:rPr lang="pl-PL" dirty="0"/>
              <a:t>Udział w konkursie na koncepcje SV przez środowiska wiejskie – grudzień 2021/marzec 2022</a:t>
            </a:r>
          </a:p>
          <a:p>
            <a:r>
              <a:rPr lang="pl-PL" dirty="0"/>
              <a:t>Opracowanie koncepcji rozwoju wsi w ramach konkursu – I połowa 2022r.</a:t>
            </a:r>
          </a:p>
        </p:txBody>
      </p:sp>
    </p:spTree>
    <p:extLst>
      <p:ext uri="{BB962C8B-B14F-4D97-AF65-F5344CB8AC3E}">
        <p14:creationId xmlns:p14="http://schemas.microsoft.com/office/powerpoint/2010/main" val="191565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39" y="1825625"/>
            <a:ext cx="8469329" cy="476399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C6746C4-AA13-45CF-9D73-4C33F361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           Polska wieś się zmienia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9368E3-8BDC-482E-869C-119C9F772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000" dirty="0"/>
              <a:t>Po II wojnie światowej stabilna liczba mieszkańców wsi – ok. 15 mln</a:t>
            </a:r>
          </a:p>
          <a:p>
            <a:r>
              <a:rPr lang="pl-PL" sz="2000" dirty="0"/>
              <a:t>Po przemianach w 1990r na wsiach przybyło ok. 5% mieszkańców  ( wokół dużych miast, ale wsie się wyludniają)</a:t>
            </a:r>
          </a:p>
          <a:p>
            <a:r>
              <a:rPr lang="pl-PL" sz="2000" dirty="0"/>
              <a:t>Starzenie się ludności wsi, mniej rolników</a:t>
            </a:r>
          </a:p>
          <a:p>
            <a:r>
              <a:rPr lang="pl-PL" sz="2000" dirty="0"/>
              <a:t>Rośnie atrakcyjność wsi jako miejsca zamieszkania</a:t>
            </a:r>
          </a:p>
          <a:p>
            <a:r>
              <a:rPr lang="pl-PL" sz="2000" dirty="0"/>
              <a:t>Następuje porzucanie ziemi</a:t>
            </a:r>
          </a:p>
          <a:p>
            <a:r>
              <a:rPr lang="pl-PL" sz="2000" dirty="0"/>
              <a:t>Jak ziemię włączyć ponownie do produkcji ?</a:t>
            </a:r>
          </a:p>
          <a:p>
            <a:r>
              <a:rPr lang="pl-PL" sz="2000" dirty="0"/>
              <a:t>Dochody rolników szybciej rosną niż w mieście ( programy unijne)</a:t>
            </a:r>
          </a:p>
          <a:p>
            <a:r>
              <a:rPr lang="pl-PL" sz="2000" dirty="0"/>
              <a:t>Jak pomóc wsi rozwijać się?</a:t>
            </a:r>
          </a:p>
          <a:p>
            <a:r>
              <a:rPr lang="pl-PL" sz="2000" dirty="0"/>
              <a:t>szansą jest </a:t>
            </a:r>
            <a:r>
              <a:rPr lang="pl-PL" sz="2000" dirty="0" err="1"/>
              <a:t>internet</a:t>
            </a:r>
            <a:r>
              <a:rPr lang="pl-PL" sz="2000" dirty="0"/>
              <a:t> i nowe technologie</a:t>
            </a:r>
          </a:p>
          <a:p>
            <a:r>
              <a:rPr lang="pl-PL" sz="2000" dirty="0"/>
              <a:t>Przywrócić na wsiach potrzebne usługi, które zamierają</a:t>
            </a:r>
          </a:p>
          <a:p>
            <a:r>
              <a:rPr lang="pl-PL" sz="2000" dirty="0"/>
              <a:t>Potrzebna dobra infrastruktura na wsi</a:t>
            </a:r>
          </a:p>
          <a:p>
            <a:r>
              <a:rPr lang="pl-PL" sz="2000" dirty="0"/>
              <a:t>Duże znaczenie liderów wiejskich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516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A67FD60-5BE1-4EFE-B9A7-FF7BE9FF1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 </a:t>
            </a:r>
            <a:r>
              <a:rPr lang="pl-PL" dirty="0"/>
              <a:t>za uwagę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1365D7E-49EE-46F4-BB08-064C58C39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biuro@kold.pl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www.kol.pl</a:t>
            </a:r>
            <a:endParaRPr lang="pl-PL" dirty="0" smtClean="0"/>
          </a:p>
          <a:p>
            <a:r>
              <a:rPr lang="pl-PL" dirty="0" smtClean="0"/>
              <a:t>Tel 614424160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C:\Users\KOLD\Desktop\kold logo 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2786063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385762"/>
              </p:ext>
            </p:extLst>
          </p:nvPr>
        </p:nvGraphicFramePr>
        <p:xfrm>
          <a:off x="838200" y="304800"/>
          <a:ext cx="10515600" cy="587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50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Smart </a:t>
            </a:r>
            <a:r>
              <a:rPr lang="pl-PL" dirty="0" err="1" smtClean="0"/>
              <a:t>Villages</a:t>
            </a:r>
            <a:r>
              <a:rPr lang="pl-PL" dirty="0" smtClean="0"/>
              <a:t> – definicja…?</a:t>
            </a:r>
            <a:br>
              <a:rPr lang="pl-PL" dirty="0" smtClean="0"/>
            </a:br>
            <a:r>
              <a:rPr lang="pl-PL" dirty="0" smtClean="0"/>
              <a:t>- nie ma definicji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2792" y="2505075"/>
            <a:ext cx="3971778" cy="3684588"/>
          </a:xfrm>
          <a:prstGeom prst="rect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/>
              <a:t>To szereg rozwiązań …..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61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8882CD-AC14-4ED0-AD0D-872BD54E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  SMART VILLAGES  - co to jest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3F75919-4B10-4BD3-AB73-CB1282D57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altLang="pl-PL" sz="3600" b="1" dirty="0"/>
              <a:t>Inteligentne wsie </a:t>
            </a:r>
            <a:r>
              <a:rPr lang="pl-PL" altLang="pl-PL" sz="3600" dirty="0"/>
              <a:t>- Nowe narzędzie proponowane przez Komisję Europejską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/>
              <a:t>…obszary wiejskie i społeczności,</a:t>
            </a:r>
            <a:r>
              <a:rPr lang="pl-PL" altLang="pl-PL" sz="2800" dirty="0"/>
              <a:t> które nie czekają biernie na nadejście zmian- podejmują inicjatywę, aby znaleźć praktyczne rozwiązania podstawowych problemów, z którymi się mierzą</a:t>
            </a:r>
            <a:r>
              <a:rPr lang="pl-PL" sz="2800" dirty="0"/>
              <a:t> opierają się na swoich</a:t>
            </a:r>
            <a:r>
              <a:rPr lang="pl-PL" dirty="0"/>
              <a:t>…</a:t>
            </a:r>
            <a:endParaRPr lang="pl-PL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800" dirty="0"/>
              <a:t>obecnych mocnych stronach i zasobach, a także na rozwijaniu nowych możliwości,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 tradycyjne i nowe sieci i usługi są ulepszane za pomocą technologii cyfrowych, telekomunikacyjnych, innowacji i lepszego wykorzystania wiedzy, aby wnieść wartość dodaną do życia mieszkańców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dążą do znalezienia lepszych, mądrzejszych sposobów wspierania rozwoju obszarów wiejskich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 Trzeba dawać wioskom narzędzia do radzenia sobie z własnymi wyzwaniami, a jednocześnie przyczyniać się do większych wyzwań, przed jakimi stoi społeczeństwo jako całość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63"/>
            <a:ext cx="2891245" cy="16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D6C6F8-223C-47B4-A933-0B931E3B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4400" b="1" dirty="0"/>
              <a:t>             Inteligentne wioski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70BAB9B-045C-4957-B698-9EA04AD02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Opierają się na zasobach i mocnych stronach</a:t>
            </a:r>
          </a:p>
          <a:p>
            <a:r>
              <a:rPr lang="pl-PL" dirty="0"/>
              <a:t>Usługi ulepszane za pomocą technologii cyfrowych</a:t>
            </a:r>
          </a:p>
          <a:p>
            <a:r>
              <a:rPr lang="pl-PL" dirty="0"/>
              <a:t>Inicjatywy oddolne oparte na dobrej strategii</a:t>
            </a:r>
          </a:p>
          <a:p>
            <a:r>
              <a:rPr lang="pl-PL" dirty="0"/>
              <a:t>Innowacyjne rozwiązania np. w ekologii – od pola do stołu </a:t>
            </a:r>
          </a:p>
          <a:p>
            <a:r>
              <a:rPr lang="pl-PL" dirty="0"/>
              <a:t>Wspólne użytkowanie sprzętu np. wynajem rowerów </a:t>
            </a:r>
          </a:p>
          <a:p>
            <a:r>
              <a:rPr lang="pl-PL" dirty="0"/>
              <a:t>Grupy producenckie</a:t>
            </a:r>
          </a:p>
          <a:p>
            <a:r>
              <a:rPr lang="pl-PL" dirty="0"/>
              <a:t>e-edukacja</a:t>
            </a:r>
          </a:p>
          <a:p>
            <a:r>
              <a:rPr lang="pl-PL" dirty="0"/>
              <a:t>e – zdrowie</a:t>
            </a:r>
          </a:p>
          <a:p>
            <a:r>
              <a:rPr lang="pl-PL" dirty="0"/>
              <a:t>e – opieka</a:t>
            </a:r>
          </a:p>
          <a:p>
            <a:r>
              <a:rPr lang="pl-PL" dirty="0"/>
              <a:t>e – handel</a:t>
            </a:r>
          </a:p>
          <a:p>
            <a:r>
              <a:rPr lang="pl-PL" dirty="0"/>
              <a:t>e - turystyka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26" y="3610248"/>
            <a:ext cx="5773781" cy="32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79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1FCA3E-80DA-4BB6-BF49-E126B1D8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Główne dziedziny inteligentnych wiosek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4087F85-E0CC-484A-A8C2-FF19F0ED7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effectLst/>
                <a:latin typeface="Arial" panose="020B0604020202020204" pitchFamily="34" charset="0"/>
              </a:rPr>
              <a:t>1.Usługi publiczne tj. e-zdrowie, e-opieka, edukacja zdalna, transport (np. </a:t>
            </a:r>
            <a:r>
              <a:rPr lang="pl-PL" dirty="0" err="1">
                <a:effectLst/>
                <a:latin typeface="Arial" panose="020B0604020202020204" pitchFamily="34" charset="0"/>
              </a:rPr>
              <a:t>telebusy</a:t>
            </a:r>
            <a:r>
              <a:rPr lang="pl-PL" dirty="0">
                <a:effectLst/>
                <a:latin typeface="Arial" panose="020B0604020202020204" pitchFamily="34" charset="0"/>
              </a:rPr>
              <a:t>), energetyka (np. OZE), a także bezpieczeństwo (np. monitoring wizyjny).</a:t>
            </a:r>
          </a:p>
          <a:p>
            <a:r>
              <a:rPr lang="pl-PL" dirty="0">
                <a:effectLst/>
                <a:latin typeface="Arial" panose="020B0604020202020204" pitchFamily="34" charset="0"/>
              </a:rPr>
              <a:t>.2.Zarządzanie publiczne tj. e-administracja, gospodarka odpadami (np. czujniki napełnienia kontenerów), planowanie przestrzenne (np. digitalizacja),a także monitoring środowiska (np. czujniki jakości powietrza).</a:t>
            </a:r>
          </a:p>
          <a:p>
            <a:r>
              <a:rPr lang="pl-PL" dirty="0">
                <a:effectLst/>
                <a:latin typeface="Arial" panose="020B0604020202020204" pitchFamily="34" charset="0"/>
              </a:rPr>
              <a:t>3.Przedsiębiorczość tj. rolnictwo precyzyjne, handel online (np. wyrobami lokalnymi),turystyka wiejska (oparta na inteligentnych rozwiązaniach), a także współdzielenie (np. specjalistycznych sprzętów).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649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9F011D-5EC5-4874-9673-8E1218AE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Przykłady </a:t>
            </a:r>
            <a:r>
              <a:rPr lang="pl-PL" dirty="0" smtClean="0"/>
              <a:t>inteligentnych wiosek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C527CC7-1E0C-438F-81D4-5A212961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/>
              <a:t>We Francji </a:t>
            </a:r>
            <a:r>
              <a:rPr lang="pl-PL" sz="2000" dirty="0"/>
              <a:t>utworzono gospodarstwo ekologiczne  przez grupę rolników</a:t>
            </a:r>
          </a:p>
          <a:p>
            <a:r>
              <a:rPr lang="pl-PL" sz="2000" dirty="0"/>
              <a:t>Założyli organizację pozarządową, aby mieć zdolność prawną</a:t>
            </a:r>
          </a:p>
          <a:p>
            <a:r>
              <a:rPr lang="pl-PL" sz="2000" dirty="0"/>
              <a:t>Kupują grunty zagrożone ( rolnicy przechodzą na emeryturę) i dzierżawią zainteresowanym rolnikom</a:t>
            </a:r>
          </a:p>
          <a:p>
            <a:r>
              <a:rPr lang="pl-PL" sz="2000" dirty="0"/>
              <a:t>Utworzyli sklep, gdzie sprzedają produkty swoje i innych rolników</a:t>
            </a:r>
          </a:p>
          <a:p>
            <a:r>
              <a:rPr lang="pl-PL" sz="2000" dirty="0"/>
              <a:t>Sprzedają własne produkowane piwo</a:t>
            </a:r>
          </a:p>
          <a:p>
            <a:r>
              <a:rPr lang="pl-PL" sz="2000" dirty="0"/>
              <a:t>Organizują koncerty </a:t>
            </a:r>
          </a:p>
          <a:p>
            <a:r>
              <a:rPr lang="pl-PL" sz="2000" b="1" dirty="0"/>
              <a:t>W Austrii  </a:t>
            </a:r>
            <a:r>
              <a:rPr lang="pl-PL" sz="2000" dirty="0"/>
              <a:t>36 wsi w górach współpracuje w transporcie ludzi ( uzupełniają transport publiczny)</a:t>
            </a:r>
          </a:p>
          <a:p>
            <a:r>
              <a:rPr lang="pl-PL" sz="2000" dirty="0"/>
              <a:t>Dowożą ludzi do sklepów, do Lekarza </a:t>
            </a:r>
          </a:p>
          <a:p>
            <a:r>
              <a:rPr lang="pl-PL" sz="2000" dirty="0"/>
              <a:t>System internetowy , logują się i czekają ok. 10 min – </a:t>
            </a:r>
            <a:r>
              <a:rPr lang="pl-PL" sz="2000" dirty="0" err="1"/>
              <a:t>bus</a:t>
            </a:r>
            <a:r>
              <a:rPr lang="pl-PL" sz="2000" dirty="0"/>
              <a:t> wspólny lub samochód sąsiadów</a:t>
            </a:r>
          </a:p>
          <a:p>
            <a:r>
              <a:rPr lang="pl-PL" sz="2000" b="1" dirty="0"/>
              <a:t>Istotną rolę spełnia </a:t>
            </a:r>
            <a:r>
              <a:rPr lang="pl-PL" sz="2000" b="1" dirty="0" err="1"/>
              <a:t>internet</a:t>
            </a:r>
            <a:r>
              <a:rPr lang="pl-PL" sz="2000" b="1" dirty="0"/>
              <a:t> i lider lokalny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143102"/>
            <a:ext cx="3358835" cy="18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2" y="380736"/>
            <a:ext cx="11985775" cy="609652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D503C4-664E-4CEF-8890-31A073A9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działać w SV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36C629-2A89-4975-80F9-EFFFA866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>
                <a:effectLst/>
                <a:latin typeface="Arial" panose="020B0604020202020204" pitchFamily="34" charset="0"/>
              </a:rPr>
              <a:t>od Internetu poprzez zorganizowanie się, do konkretnych inicjatyw</a:t>
            </a:r>
            <a:r>
              <a:rPr lang="pl-PL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pl-PL" dirty="0">
                <a:effectLst/>
                <a:latin typeface="Arial" panose="020B0604020202020204" pitchFamily="34" charset="0"/>
              </a:rPr>
              <a:t> Ktoś aktywny, lokalny lider, może organizacja pozarządowa zakłada stronę internetową, tworzy grupę na Facebooku itp. Te narzędzia są wykorzystywane do komunikacji wśród zainteresowanych mieszkańców wsi, do ogłaszania ważnych i mniej ważnych komunikatów, do konsultacji społecznych itd. Mieszkańcy nawiązują kontakt, wymieniają informacje, dzielą się opiniami, a z tego mogą zrodzić się pomysły konkretnych przedsięwzięć, projektów. Wówczas zaczyna się poszukiwanie źródeł finansowania –w czym Internet okazuje się bardzo pomocny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67580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1228</Words>
  <Application>Microsoft Office PowerPoint</Application>
  <PresentationFormat>Niestandardowy</PresentationFormat>
  <Paragraphs>137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   SMART VILLAGES –  nowa szansa dla obszarów wiejskich</vt:lpstr>
      <vt:lpstr>           Polska wieś się zmienia</vt:lpstr>
      <vt:lpstr>Prezentacja programu PowerPoint</vt:lpstr>
      <vt:lpstr>Smart Villages – definicja…? - nie ma definicji</vt:lpstr>
      <vt:lpstr>                  SMART VILLAGES  - co to jest ?</vt:lpstr>
      <vt:lpstr>             Inteligentne wioski</vt:lpstr>
      <vt:lpstr>Główne dziedziny inteligentnych wiosek</vt:lpstr>
      <vt:lpstr>Przykłady inteligentnych wiosek</vt:lpstr>
      <vt:lpstr>Jak działać w SV</vt:lpstr>
      <vt:lpstr>Jak działać w SV</vt:lpstr>
      <vt:lpstr>Przykład wioski SV</vt:lpstr>
      <vt:lpstr>Przykłady wiosek SV</vt:lpstr>
      <vt:lpstr>Przykłady wiosek SV</vt:lpstr>
      <vt:lpstr>Priorytety w nowym okresie unijnym  - środowisko i ochrona klimatu</vt:lpstr>
      <vt:lpstr>Koncepcje SMART VILLAGES</vt:lpstr>
      <vt:lpstr>                      Kryteria oceny</vt:lpstr>
      <vt:lpstr>Stworzenie koncepcji SV</vt:lpstr>
      <vt:lpstr>Realizacja operacji z koncepcji</vt:lpstr>
      <vt:lpstr>Planowane terminy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VILLAGES – nowa szansa dla obszarów wiejskich</dc:title>
  <dc:creator>Lokalna Grupa Działania KOLD Lokalna Grupa Działania KOLD</dc:creator>
  <cp:lastModifiedBy>KOLD</cp:lastModifiedBy>
  <cp:revision>34</cp:revision>
  <cp:lastPrinted>2021-04-28T07:01:32Z</cp:lastPrinted>
  <dcterms:created xsi:type="dcterms:W3CDTF">2021-02-04T22:27:31Z</dcterms:created>
  <dcterms:modified xsi:type="dcterms:W3CDTF">2021-05-13T10:05:57Z</dcterms:modified>
</cp:coreProperties>
</file>