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80" r:id="rId4"/>
    <p:sldId id="302" r:id="rId5"/>
    <p:sldId id="262" r:id="rId6"/>
    <p:sldId id="301" r:id="rId7"/>
    <p:sldId id="319" r:id="rId8"/>
    <p:sldId id="264" r:id="rId9"/>
    <p:sldId id="278" r:id="rId10"/>
    <p:sldId id="304" r:id="rId11"/>
    <p:sldId id="268" r:id="rId12"/>
    <p:sldId id="300" r:id="rId13"/>
    <p:sldId id="299" r:id="rId14"/>
    <p:sldId id="271" r:id="rId15"/>
    <p:sldId id="272" r:id="rId16"/>
    <p:sldId id="274" r:id="rId17"/>
    <p:sldId id="275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308" r:id="rId26"/>
    <p:sldId id="289" r:id="rId27"/>
    <p:sldId id="311" r:id="rId28"/>
    <p:sldId id="290" r:id="rId29"/>
    <p:sldId id="315" r:id="rId30"/>
    <p:sldId id="318" r:id="rId31"/>
    <p:sldId id="313" r:id="rId32"/>
    <p:sldId id="291" r:id="rId33"/>
    <p:sldId id="294" r:id="rId34"/>
    <p:sldId id="309" r:id="rId35"/>
    <p:sldId id="310" r:id="rId36"/>
    <p:sldId id="288" r:id="rId37"/>
    <p:sldId id="287" r:id="rId38"/>
    <p:sldId id="305" r:id="rId39"/>
    <p:sldId id="320" r:id="rId40"/>
    <p:sldId id="296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65" d="100"/>
          <a:sy n="65" d="100"/>
        </p:scale>
        <p:origin x="135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90112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FEDB7F-1956-4B30-A08A-590BD4818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02.03.2022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7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42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02.03.2022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9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02.03.2022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60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01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33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3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ED0FC-B9B5-4735-9F3D-036524E4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FCD99B-164D-41D4-810F-75C1DDC7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CF3A9-3BBA-4096-B1D3-5705FBD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2E1-305E-44B7-9754-DCE94AC56918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46EF0B-F039-40DA-BCA4-002AE95D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EF483-A7FF-465F-8D13-8D06E12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1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F7415-ACB7-471A-B989-8C5C22B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D2D8B-5FD9-4337-AF59-148BC38D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81DC0C-64AD-43E1-81A6-47EDEE4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4642-2E74-45C7-8528-B3B467273353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72F4B-962F-47A1-AF53-BBC0949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F6C2A-52EA-43B9-8B8E-7BD6955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55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DC91F-B9B6-4BB6-8BC8-36CE302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A32756-A587-4472-8AE8-A0DF119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08D991-5240-457A-9049-548052E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47B4-6692-4E62-BE28-AC29FD075B0A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FE713-20E2-4667-9BB0-0B4A3C0B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3C93DF-AEE8-48F5-8A62-17F95E7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56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59294-0936-4E66-A8B0-351E644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6FDCE-0ECF-42F7-BE36-A3ACC1A0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EAC88F-1062-41BD-80A9-7CB031CF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558B49-6059-4BBE-9374-75C8220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2B3-E957-43A5-AF41-5F5011E2F838}" type="datetime1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327B1A-66E8-47A8-830C-DACCC86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ADF6BD-ADF2-4C61-B3D8-523BDED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45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6D7B3-5D6F-4DA0-9D7B-EF03D24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B07605-848F-4207-88BB-B06C24F5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F20C0A-49BF-42E9-8F52-CB17D1C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C312A2-B729-404B-98CE-39798E2A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8ABFAE-7DA9-4A28-8D00-B64EE70D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045595-6B6D-4126-A329-FFFACE64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A5D-2AA0-4BF6-8C80-0B4A4DD924CA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C30E1C5-CCC2-4243-B716-F043FDF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A4F811-8438-4F12-9078-92673690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9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5FA9E-7290-49FF-9021-28E7B27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E3CEA3-9C08-41B5-8015-12B48CA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4AD-0E21-4179-9D1A-4EADA2805726}" type="datetime1">
              <a:rPr lang="pl-PL" smtClean="0"/>
              <a:t>02.03.2022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0A7031-5EB0-47DB-A59D-4FFC888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913170-C0DE-4E08-888D-DECF7C2E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09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601389-EEBA-44DB-A76D-B3EEAF8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E3A2-B615-4D26-903C-76DE82961F21}" type="datetime1">
              <a:rPr lang="pl-PL" smtClean="0"/>
              <a:t>02.03.2022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C61A9-81C9-414E-826C-60FD1A0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B1F813-BC7D-4B07-BDA0-443513E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87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449E8-06A8-48CB-9FDF-B8CB035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20914-435E-443D-B9C6-9058F0DD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B111AB-3F94-4A3F-B993-7B4B5F612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AFF550-6759-42E9-848C-FD9174FE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ED-1A66-4273-88B1-D9539D6C13E7}" type="datetime1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0D6F81-10E0-49C1-B584-23A3E52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D7CBFB-069E-46B0-8A38-06CD6524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0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2C002-6A8A-48A7-B76D-0135E87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152C15-AE2B-42E8-AA09-EDA4A8E7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5C5812-E16D-43E8-BE13-E5B36124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2206C9-ED4F-4CF2-83F5-4BB8AF0A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5812-8851-4AC9-AFD5-99A8359F9123}" type="datetime1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DB3DA1-C0D5-4DAB-A4B9-03B8AD6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E69426-9575-4286-85F7-F40BC81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52EC2-7516-48D8-A971-22C8FD2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034E72-E16A-4C0E-BB04-72CAA76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594A1-7C5A-48C9-ACA6-EF813DD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DA6-1600-45B4-96A2-3FA5A4EB6678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D1596A-3F74-4F72-87B3-A9402F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47ED78-F526-4BE7-A1FA-14A6F6FA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0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B61569-3BAB-4EDD-A06D-EBF00F406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888CE9-DDA7-4ED4-BC99-4D6D422D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AE81C2-426E-43FC-AD0A-E8FD51E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163-2087-494A-BBB4-1C64BF3DED58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1E1BCA-9FBA-417F-B278-40AC6A8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B3202-194C-453B-AF5E-46BE304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53" r:id="rId7"/>
    <p:sldLayoutId id="2147483680" r:id="rId8"/>
    <p:sldLayoutId id="2147483683" r:id="rId9"/>
    <p:sldLayoutId id="2147483686" r:id="rId10"/>
    <p:sldLayoutId id="2147483677" r:id="rId11"/>
    <p:sldLayoutId id="2147483681" r:id="rId12"/>
    <p:sldLayoutId id="2147483684" r:id="rId13"/>
    <p:sldLayoutId id="2147483687" r:id="rId14"/>
    <p:sldLayoutId id="2147483678" r:id="rId15"/>
    <p:sldLayoutId id="2147483682" r:id="rId16"/>
    <p:sldLayoutId id="2147483688" r:id="rId17"/>
    <p:sldLayoutId id="2147483685" r:id="rId18"/>
    <p:sldLayoutId id="2147483679" r:id="rId19"/>
    <p:sldLayoutId id="2147483672" r:id="rId20"/>
    <p:sldLayoutId id="2147483651" r:id="rId21"/>
    <p:sldLayoutId id="2147483652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2048F4-C93B-43D5-B93A-D9B46861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849BA-577E-472B-833D-7F5A7A2C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21513E-16D0-46D5-8882-5F81C3F22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C97-F0F6-436A-AFCB-2F18E01A5C20}" type="datetime1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94C2E6-9CDB-4DFF-AF1A-07113CF2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08503-C755-4C1E-8E2E-381A93A1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3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.dzialajlokalnie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hyperlink" Target="http://www.kold.p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olecznikroku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ZbiorkiDzialajLokalnie" TargetMode="Externa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lever-basic-dzialaj-lokalnie" TargetMode="Externa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6626266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474" y="3773046"/>
            <a:ext cx="5997002" cy="3413200"/>
          </a:xfrm>
        </p:spPr>
        <p:txBody>
          <a:bodyPr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b="1" dirty="0">
                <a:latin typeface="+mj-lt"/>
              </a:rPr>
              <a:t>Lokalnie 2022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endParaRPr lang="pl-PL" altLang="pl-PL" dirty="0">
              <a:solidFill>
                <a:schemeClr val="tx1"/>
              </a:solidFill>
              <a:latin typeface="+mj-lt"/>
            </a:endParaRPr>
          </a:p>
          <a:p>
            <a:endParaRPr lang="pl-PL" altLang="pl-PL" dirty="0">
              <a:latin typeface="+mj-lt"/>
            </a:endParaRPr>
          </a:p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Ireneusz Witkowski</a:t>
            </a:r>
          </a:p>
          <a:p>
            <a:endParaRPr lang="pl-PL" altLang="pl-PL" dirty="0">
              <a:latin typeface="+mj-lt"/>
            </a:endParaRPr>
          </a:p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Lwówek, 2 marca 2022r  - on </a:t>
            </a:r>
            <a:r>
              <a:rPr lang="pl-PL" altLang="pl-PL" dirty="0" err="1">
                <a:solidFill>
                  <a:schemeClr val="tx1"/>
                </a:solidFill>
                <a:latin typeface="+mj-lt"/>
              </a:rPr>
              <a:t>line</a:t>
            </a:r>
            <a:endParaRPr lang="pl-PL" altLang="pl-PL" dirty="0">
              <a:solidFill>
                <a:schemeClr val="tx1"/>
              </a:solidFill>
              <a:latin typeface="+mj-lt"/>
            </a:endParaRPr>
          </a:p>
          <a:p>
            <a:endParaRPr lang="pl-PL" altLang="pl-PL" dirty="0">
              <a:solidFill>
                <a:schemeClr val="tx1"/>
              </a:solidFill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prowadzone wcześniej działania. Zatem od wnioskodawców oczekujemy nowych pomysłów, nowych ofert, które mogą być adaptacją działań podejmowanych przez inne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lub zupełnie nową propozycją. 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(trwające krócej niż 2/3miesiące).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Wyjątkiem będzie finansowane działań akcyjnych i jednorazowych, ale wyłącznie zmniejszających negatywne skutki pandemii.</a:t>
            </a:r>
            <a:endParaRPr lang="pl-PL" sz="18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10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8" y="398176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09B35B-8F0F-4CF9-AAAE-5E54171C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9EBBE5B-2AEA-49FE-8B7F-E69A89859335}"/>
              </a:ext>
            </a:extLst>
          </p:cNvPr>
          <p:cNvSpPr txBox="1"/>
          <p:nvPr/>
        </p:nvSpPr>
        <p:spPr>
          <a:xfrm>
            <a:off x="240633" y="1588168"/>
            <a:ext cx="5216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+mj-lt"/>
              </a:rPr>
              <a:t>Na czym skupiamy się w 2022 roku w „Działaj </a:t>
            </a:r>
            <a:r>
              <a:rPr lang="pl-PL" sz="2800" b="1" i="0" u="none" strike="noStrike" baseline="0" dirty="0">
                <a:solidFill>
                  <a:schemeClr val="bg1"/>
                </a:solidFill>
                <a:latin typeface="+mj-lt"/>
              </a:rPr>
              <a:t>Lokalnie”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3Font_3"/>
            </a:endParaRPr>
          </a:p>
          <a:p>
            <a:pPr algn="l"/>
            <a:r>
              <a:rPr lang="pl-PL" sz="2000" b="1" i="0" u="none" strike="noStrike" baseline="0" dirty="0">
                <a:solidFill>
                  <a:schemeClr val="bg1"/>
                </a:solidFill>
              </a:rPr>
              <a:t>Program „Działaj Lokalnie” opieramy</a:t>
            </a:r>
            <a:br>
              <a:rPr lang="pl-PL" sz="2000" b="1" i="0" u="none" strike="noStrike" baseline="0" dirty="0">
                <a:solidFill>
                  <a:schemeClr val="bg1"/>
                </a:solidFill>
              </a:rPr>
            </a:br>
            <a:r>
              <a:rPr lang="pl-PL" sz="2000" b="1" i="0" u="none" strike="noStrike" baseline="0" dirty="0">
                <a:solidFill>
                  <a:schemeClr val="bg1"/>
                </a:solidFill>
              </a:rPr>
              <a:t>na tradycyjnych konkursach grantowych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i="0" u="none" strike="noStrike" baseline="0" dirty="0">
                <a:solidFill>
                  <a:schemeClr val="bg1"/>
                </a:solidFill>
              </a:rPr>
              <a:t>oraz wprowadzamy nowe filary: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DEEFFE-0127-46EE-AFA7-482267E5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6319"/>
            <a:ext cx="4596363" cy="49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2"/>
            <a:ext cx="10198280" cy="4870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stowarzyszenia kultury fizycznej, organizacje społeczno-zawodowe rolników, koła gospodyń wiejskich wpisane do Krajowego Rejestru Kół Gospodyń Wiejskich prowadzonego przez Agencję Restrukturyzacji i Modernizacji Rolnictwa), z wyłączeniem fundacji skarbu państwa </a:t>
            </a:r>
            <a:br>
              <a:rPr lang="pl-PL" sz="2000" dirty="0"/>
            </a:br>
            <a:r>
              <a:rPr lang="pl-PL" sz="2000" dirty="0"/>
              <a:t>i ich oddziałów, fundacji utworzonych przez partie polityczne, stowarzyszeń samorządów lokalnych, Lokalnych Grup Działania i Lokalnych Grup Rybackich, Lokalnych Organizacji Turystycznych, związków stowarzyszeń,</a:t>
            </a:r>
          </a:p>
          <a:p>
            <a:pPr marL="504000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7557" y="15059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1"/>
            <a:ext cx="10208008" cy="5454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</a:t>
            </a:r>
            <a:br>
              <a:rPr lang="pl-PL" sz="2000" dirty="0"/>
            </a:b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 (  nie przewidujemy)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8967" y="1609694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943623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9883" y="372661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0204" y="856022"/>
            <a:ext cx="10181683" cy="600197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Duszniki, Kuślin, Lwówek, Opalenica, Nowy Tomyśl, Miedzichowo, Pniewy.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5317" y="1266061"/>
            <a:ext cx="8070777" cy="487853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Kwota dotacji: </a:t>
            </a:r>
            <a:r>
              <a:rPr lang="pl-PL" altLang="pl-PL" sz="2000" dirty="0"/>
              <a:t>maksymalnie </a:t>
            </a:r>
            <a:r>
              <a:rPr lang="pl-PL" sz="2000" b="1" dirty="0">
                <a:solidFill>
                  <a:srgbClr val="FF00FF"/>
                </a:solidFill>
              </a:rPr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000" b="1" dirty="0"/>
              <a:t>Harmonogram: </a:t>
            </a:r>
            <a:r>
              <a:rPr lang="pl-PL" sz="2000" dirty="0"/>
              <a:t>minimum </a:t>
            </a:r>
            <a:r>
              <a:rPr lang="pl-PL" sz="2000" b="1" dirty="0">
                <a:solidFill>
                  <a:srgbClr val="FF00FF"/>
                </a:solidFill>
              </a:rPr>
              <a:t>3 maksymalnie 6 miesięcznego </a:t>
            </a:r>
            <a:r>
              <a:rPr lang="pl-PL" sz="2000" dirty="0"/>
              <a:t>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1 maja 2022r a 30 listopada 2022r.</a:t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/>
              <a:t>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Pula na dotacje:</a:t>
            </a:r>
            <a:r>
              <a:rPr lang="pl-PL" altLang="pl-PL" sz="2400" b="1" dirty="0">
                <a:solidFill>
                  <a:srgbClr val="FF00FF"/>
                </a:solidFill>
              </a:rPr>
              <a:t> 41 800,00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Termin złożenia wniosku: </a:t>
            </a:r>
            <a:r>
              <a:rPr lang="pl-PL" altLang="pl-PL" sz="2400" b="1" dirty="0">
                <a:solidFill>
                  <a:srgbClr val="FF00FF"/>
                </a:solidFill>
              </a:rPr>
              <a:t>13.04.2022r. </a:t>
            </a:r>
            <a:r>
              <a:rPr lang="pl-PL" altLang="pl-PL" sz="2000" b="1" dirty="0"/>
              <a:t>przez generator dostępny na stronie</a:t>
            </a:r>
            <a:r>
              <a:rPr lang="pl-PL" altLang="pl-PL" sz="2000" b="1" dirty="0">
                <a:solidFill>
                  <a:srgbClr val="FF00FF"/>
                </a:solidFill>
              </a:rPr>
              <a:t> </a:t>
            </a:r>
            <a:r>
              <a:rPr lang="pl-PL" altLang="pl-PL" sz="2000" b="1" dirty="0">
                <a:solidFill>
                  <a:srgbClr val="FF00FF"/>
                </a:solidFill>
                <a:hlinkClick r:id="rId3"/>
              </a:rPr>
              <a:t>http://system.dzialajlokalnie.pl</a:t>
            </a:r>
            <a:r>
              <a:rPr lang="pl-PL" altLang="pl-PL" sz="2000" b="1" dirty="0">
                <a:solidFill>
                  <a:srgbClr val="FF00FF"/>
                </a:solidFill>
              </a:rPr>
              <a:t>   </a:t>
            </a:r>
            <a:r>
              <a:rPr lang="pl-PL" altLang="pl-PL" sz="2000" b="1" dirty="0">
                <a:solidFill>
                  <a:srgbClr val="FF00FF"/>
                </a:solidFill>
                <a:hlinkClick r:id="rId4"/>
              </a:rPr>
              <a:t>www.kold.pl</a:t>
            </a:r>
            <a:r>
              <a:rPr lang="pl-PL" altLang="pl-PL" sz="2000" b="1" dirty="0">
                <a:solidFill>
                  <a:srgbClr val="FF00FF"/>
                </a:solidFill>
              </a:rPr>
              <a:t>     - baner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Czas realizacji projektów: </a:t>
            </a:r>
            <a:r>
              <a:rPr lang="pl-PL" altLang="pl-PL" sz="2000" b="1" dirty="0">
                <a:solidFill>
                  <a:srgbClr val="FF00FF"/>
                </a:solidFill>
              </a:rPr>
              <a:t>1maja 2022 </a:t>
            </a:r>
            <a:r>
              <a:rPr lang="pl-PL" altLang="pl-PL" sz="2000" dirty="0">
                <a:solidFill>
                  <a:srgbClr val="FF00FF"/>
                </a:solidFill>
              </a:rPr>
              <a:t>–</a:t>
            </a:r>
            <a:r>
              <a:rPr lang="pl-PL" altLang="pl-PL" sz="2000" b="1" dirty="0">
                <a:solidFill>
                  <a:srgbClr val="FF00FF"/>
                </a:solidFill>
              </a:rPr>
              <a:t> 31 grudnia 2022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Konsultacje udzielane będą w: </a:t>
            </a:r>
            <a:r>
              <a:rPr lang="pl-PL" altLang="pl-PL" sz="2000" b="1" dirty="0">
                <a:solidFill>
                  <a:srgbClr val="FF00FF"/>
                </a:solidFill>
              </a:rPr>
              <a:t>siedzibie ODL pod nr telefonu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>
                <a:solidFill>
                  <a:srgbClr val="FF00FF"/>
                </a:solidFill>
              </a:rPr>
              <a:t>614424160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>
                <a:solidFill>
                  <a:srgbClr val="FF00FF"/>
                </a:solidFill>
              </a:rPr>
              <a:t>Formularz wniosku i regulamin konkursu można obejrzeć na stronie: </a:t>
            </a:r>
            <a:r>
              <a:rPr lang="pl-PL" altLang="pl-PL" sz="2000" b="1" dirty="0">
                <a:solidFill>
                  <a:srgbClr val="FF00FF"/>
                </a:solidFill>
                <a:hlinkClick r:id="rId4"/>
              </a:rPr>
              <a:t>www.kold.pl</a:t>
            </a:r>
            <a:r>
              <a:rPr lang="pl-PL" altLang="pl-PL" sz="2000" b="1" dirty="0">
                <a:solidFill>
                  <a:srgbClr val="FF00FF"/>
                </a:solidFill>
              </a:rPr>
              <a:t> w zakładce : Działaj lokalnie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AF01AD7-E2A0-4836-967F-F916F8C07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69" y="3977089"/>
            <a:ext cx="1554388" cy="14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4943" y="1256436"/>
            <a:ext cx="8304075" cy="376010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 i w 2022 roku projektów służących walce z pandemią lub przeciwdziałaniu negatywnym skutkom pandemii),</a:t>
            </a:r>
            <a:endParaRPr lang="pl-PL" alt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http://system.dzialajlokalnie.pl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>
                <a:solidFill>
                  <a:srgbClr val="FF00FF"/>
                </a:solidFill>
              </a:rPr>
              <a:t>13.04.</a:t>
            </a:r>
            <a:r>
              <a:rPr lang="en-US" sz="2000" b="1" dirty="0"/>
              <a:t> </a:t>
            </a:r>
            <a:r>
              <a:rPr lang="pl-PL" sz="2000" b="1" dirty="0"/>
              <a:t>2022 r.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dirty="0"/>
              <a:t>programu „Działaj Lokalnie”</a:t>
            </a:r>
            <a:br>
              <a:rPr lang="pl-PL" sz="2000" dirty="0"/>
            </a:br>
            <a:r>
              <a:rPr lang="pl-PL" sz="2000" dirty="0"/>
              <a:t>i jest kompletny (tj. zawiera odpowiedzi na wszystkie pytania).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części III Regulaminu.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FF"/>
                </a:solidFill>
              </a:rPr>
              <a:t>3-6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1 maja a 30 listopada 2022r.</a:t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/>
              <a:t>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23823" cy="4711845"/>
          </a:xfrm>
        </p:spPr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>
                <a:solidFill>
                  <a:srgbClr val="FF00FF"/>
                </a:solidFill>
              </a:rPr>
              <a:t> 6.000 zł. </a:t>
            </a:r>
            <a:endParaRPr lang="pl-PL" altLang="pl-PL" sz="2000" dirty="0">
              <a:solidFill>
                <a:srgbClr val="FF00FF"/>
              </a:solidFill>
            </a:endParaRP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 i w 2022 roku projektów służących walce z pandemią lub przeciwdziałaniu negatywnym skutkom pandemii),</a:t>
            </a:r>
            <a:r>
              <a:rPr lang="pl-PL" sz="2000" b="1" dirty="0"/>
              <a:t> </a:t>
            </a:r>
            <a:r>
              <a:rPr lang="pl-PL" altLang="pl-PL" sz="2000" dirty="0"/>
              <a:t>pozostała część </a:t>
            </a: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</a:t>
            </a:r>
            <a:r>
              <a:rPr lang="pl-PL" altLang="pl-PL" sz="2000" b="1" dirty="0" err="1"/>
              <a:t>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78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Obraz zawierający tekst, znak, zewnętrzne&#10;&#10;Opis wygenerowany automatycznie">
            <a:extLst>
              <a:ext uri="{FF2B5EF4-FFF2-40B4-BE49-F238E27FC236}">
                <a16:creationId xmlns:a16="http://schemas.microsoft.com/office/drawing/2014/main" id="{4BB2A874-95EB-41CF-8866-C1A88E726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8" y="4656836"/>
            <a:ext cx="1008044" cy="10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1731932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6A3018-EA07-4710-A4D2-A577B08F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84" y="1801323"/>
            <a:ext cx="6006581" cy="41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4" y="1477818"/>
            <a:ext cx="8052116" cy="4711845"/>
          </a:xfrm>
        </p:spPr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42785" cy="4711845"/>
          </a:xfrm>
        </p:spPr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 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projektu, n</a:t>
            </a:r>
            <a:r>
              <a:rPr lang="pl-PL" altLang="pl-PL" sz="2000" i="1" dirty="0"/>
              <a:t>ie dotyczy to projektów mających na celu walkę ze skutkami pandemii COVID-19 w sytuacji wygaśnięcia pandemii na danym terenie</a:t>
            </a:r>
            <a:br>
              <a:rPr lang="pl-PL" altLang="pl-PL" sz="2000" i="1" dirty="0"/>
            </a:br>
            <a:r>
              <a:rPr lang="pl-PL" altLang="pl-PL" sz="2000" i="1" dirty="0"/>
              <a:t>i zniesienia obostrzeń sanitarnych;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18EAB1B-1EB8-4D8F-98FD-DFB43231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320" y="1909991"/>
            <a:ext cx="5879231" cy="384699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196331" cy="4878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911096"/>
            <a:ext cx="10459649" cy="413657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W 2022 roku wprowadzone są 4 NOWE kategorie konkursowe: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NASZE MIEJSCE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MAKING OFF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HISTORIA TWORZENIA PROJEKTU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BOHATER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IMPACT</a:t>
            </a:r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86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657350"/>
            <a:ext cx="10459649" cy="439031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0D03EDD-6C5A-42BD-99B3-57D7D832327F}"/>
              </a:ext>
            </a:extLst>
          </p:cNvPr>
          <p:cNvSpPr txBox="1"/>
          <p:nvPr/>
        </p:nvSpPr>
        <p:spPr>
          <a:xfrm>
            <a:off x="999468" y="2210068"/>
            <a:ext cx="10110492" cy="12003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Nasze miejsce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przestrzeniach, które łączą ludzi, specyfice lokalnej społeczności, wyjątkowości danego miejsca czy miejscowości w kontekście zrealizowanego projektu. Prace zgłoszone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tej kategorii mogą̨ również odnosić się̨ do poczucia tożsamości lokalnej i historii „małych ojczyzn”.</a:t>
            </a:r>
            <a:endParaRPr lang="pl-PL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3806839"/>
            <a:ext cx="10110492" cy="175432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historia tworzenia projektu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procesie tworzenia projektu. Działania materialne, związane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budową czy rewitalizacją (np.: świetlica, park, boisko, miejsce spotkań, kwietna łąka, wiejska pasieka). Można w niej pokazać projekty oparte na wydarzeniach kulturalnych i integracyjnych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(np.: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warsztaty, happening, konkurs, przegląd, festyn/święto lokalne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itp.), które przyciągnęły zarówno mieszkańców jak i turystów.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647825"/>
            <a:ext cx="10459649" cy="43998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4447684"/>
            <a:ext cx="10110492" cy="100027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filmy o wpływie, oddziaływaniu projektu  w skali lokalnej, czy też ponadlokalnej. Kategoria ta pozwala na pokazanie konkretnych zmian, jakie zaszły we wsiach i miasteczkach, w których realizowane były projekty. 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BE7AD6-78D8-4C9B-8867-ABA70B59053B}"/>
              </a:ext>
            </a:extLst>
          </p:cNvPr>
          <p:cNvSpPr txBox="1"/>
          <p:nvPr/>
        </p:nvSpPr>
        <p:spPr>
          <a:xfrm>
            <a:off x="999468" y="2185163"/>
            <a:ext cx="10110492" cy="2031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Bohater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ategoria może zawierać filmy opowiadane z perspektywy bohatera (lidera, członka zespołu, beneficjenta), ale również pokazujące bohatera, który stał się motywem przewodnim projektu (lokalny poeta, artysta, aktywista, lokalny produkt, zwyczaj). W tej kategorii powinny znaleźć się̨ prace, które opowiedzą̨ o konkretnych osobach zaangażowanych w realizację projektu lub jego inspiratorów. Prace, przez pryzmat tych osób, zilustrują̨ proces, realizacji projektu i ewentualnie jego wpływ na lokalną społeczność.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 </a:t>
            </a:r>
            <a:r>
              <a:rPr lang="pl-PL" sz="4200" b="1" dirty="0"/>
              <a:t>(</a:t>
            </a: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zaanimowanych zdjęć, bądź statycznych plansz, nie zostaną zakwalifikowane do Konkursu)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ebinarium, zorganizowane przez ARFP,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poszerzające wiedzę z zakresu przygotowania filmów</a:t>
            </a:r>
            <a:b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pod względem merytorycznym i technicznym</a:t>
            </a:r>
            <a:r>
              <a:rPr lang="pl-PL" sz="4200" dirty="0">
                <a:ea typeface="Times New Roman" panose="02020603050405020304" pitchFamily="18" charset="0"/>
                <a:cs typeface="Tahoma" panose="020B0604030504040204" pitchFamily="34" charset="0"/>
              </a:rPr>
              <a:t> (dwa terminy czerwiec i wrzesień). 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ebinarium, zorganizowane przez ARFP, poszerzające wiedzę z zakresu przygotowania filmów</a:t>
            </a:r>
            <a:b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2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pod względem merytorycznym i technicznym</a:t>
            </a:r>
            <a:r>
              <a:rPr lang="pl-PL" sz="2000" dirty="0">
                <a:ea typeface="Times New Roman" panose="02020603050405020304" pitchFamily="18" charset="0"/>
                <a:cs typeface="Tahoma" panose="020B0604030504040204" pitchFamily="34" charset="0"/>
              </a:rPr>
              <a:t> (dwa terminy: czerwiec i wrzesień). </a:t>
            </a:r>
            <a:endParaRPr lang="pl-PL" sz="20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 nadsyłania prac na etapie lokalnym Konkursu: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2000" dirty="0"/>
          </a:p>
          <a:p>
            <a:r>
              <a:rPr lang="pl-PL" dirty="0"/>
              <a:t>10 grudnia 2022r.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18" y="1802352"/>
            <a:ext cx="6155592" cy="39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95" y="106361"/>
            <a:ext cx="4393184" cy="658977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o tytuł 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„Społecznika Roku”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tygodnika „Newsweek Polska”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zaangażowanie lokalne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osób, które działają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rzecz innych, aktywizując swoją społeczność.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Nabór wniosków jest ogłaszany we wrześniu. </a:t>
            </a:r>
          </a:p>
          <a:p>
            <a:pPr>
              <a:lnSpc>
                <a:spcPct val="140000"/>
              </a:lnSpc>
            </a:pPr>
            <a:endParaRPr lang="pl-PL" altLang="pl-PL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Więcej informacji: 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https://www.newsweek.pl/spolecznik-roku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https://www.facebook.com/spolecznikroku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97880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Poprzez Allegro Lokalnie można wspierać swoje lokalne inicjatywy</a:t>
            </a:r>
            <a:br>
              <a:rPr lang="pl-PL" sz="2000" b="1" dirty="0"/>
            </a:br>
            <a:r>
              <a:rPr lang="pl-PL" sz="2000" b="1" dirty="0"/>
              <a:t>w formie zbiórek (tzw. crowdfunding), a zbiórką może być właściwie</a:t>
            </a:r>
            <a:br>
              <a:rPr lang="pl-PL" sz="2000" b="1" dirty="0"/>
            </a:br>
            <a:r>
              <a:rPr lang="pl-PL" sz="2000" b="1" dirty="0"/>
              <a:t>każda akcja wspierająca lokalną społeczność. </a:t>
            </a:r>
          </a:p>
          <a:p>
            <a:pPr marL="0" indent="0">
              <a:buNone/>
            </a:pPr>
            <a:r>
              <a:rPr lang="pl-PL" sz="2000" dirty="0"/>
              <a:t>Można ją założyć jako fundacja, stowarzyszenie, szkoła lub przedszkole</a:t>
            </a:r>
            <a:br>
              <a:rPr lang="pl-PL" sz="2000" dirty="0"/>
            </a:br>
            <a:r>
              <a:rPr lang="pl-PL" sz="2000" dirty="0"/>
              <a:t>– jeśli użytkownik działa w ramach organizacji (np. pełni funkcję dyrektora szkoły, jest członkiem rady rodziców, wolontariuszem).</a:t>
            </a:r>
          </a:p>
          <a:p>
            <a:pPr marL="0" indent="0">
              <a:buNone/>
            </a:pPr>
            <a:r>
              <a:rPr lang="pl-PL" sz="2000" b="1" dirty="0"/>
              <a:t>Taka zbiórka może być sposobem na pozyskanie wymaganego wkładu finansowego do projektu.</a:t>
            </a:r>
          </a:p>
          <a:p>
            <a:pPr marL="0" indent="0">
              <a:buNone/>
            </a:pPr>
            <a:r>
              <a:rPr lang="pl-PL" sz="2000" dirty="0"/>
              <a:t>Allegro Lokalnie to serwis stworzony z myślą o prywatnych osobach sprzedających, skierowany zarówno do odbiorców lokalnych,</a:t>
            </a:r>
            <a:br>
              <a:rPr lang="pl-PL" sz="2000" dirty="0"/>
            </a:br>
            <a:r>
              <a:rPr lang="pl-PL" sz="2000" dirty="0"/>
              <a:t>jak i mieszkańców całego kraju. Organizacja zakładająca zbiórkę nie ponosi żadnych kosztów. Założenie zbiórki na Allegro Lokalnie jest bezpłatne. Wystawianie przedmiotów, które wspierają zbiórkę jest </a:t>
            </a:r>
            <a:r>
              <a:rPr lang="pl-PL" sz="2000"/>
              <a:t>bezpłatne,</a:t>
            </a:r>
            <a:br>
              <a:rPr lang="pl-PL" sz="2000"/>
            </a:br>
            <a:r>
              <a:rPr lang="pl-PL" sz="2000"/>
              <a:t>pod </a:t>
            </a:r>
            <a:r>
              <a:rPr lang="pl-PL" sz="2000" dirty="0"/>
              <a:t>warunkiem przekazania 100% wartości przedmiotu na zbiórkę.</a:t>
            </a:r>
          </a:p>
          <a:p>
            <a:pPr marL="0" indent="0">
              <a:buNone/>
            </a:pPr>
            <a:r>
              <a:rPr lang="pl-PL" sz="2000" dirty="0"/>
              <a:t>Więcej informacji na stronie: </a:t>
            </a:r>
            <a:r>
              <a:rPr lang="pl-PL" sz="2000" dirty="0">
                <a:hlinkClick r:id="rId2"/>
              </a:rPr>
              <a:t>http://bit.ly/ZbiorkiDzialajLokalnie</a:t>
            </a:r>
            <a:r>
              <a:rPr lang="pl-PL" sz="2000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Zbiórki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Allegro Lokalnie </a:t>
            </a:r>
          </a:p>
        </p:txBody>
      </p:sp>
    </p:spTree>
    <p:extLst>
      <p:ext uri="{BB962C8B-B14F-4D97-AF65-F5344CB8AC3E}">
        <p14:creationId xmlns:p14="http://schemas.microsoft.com/office/powerpoint/2010/main" val="4090140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D96301-03B0-41B4-B898-3B77B95DA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13953" cy="512846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Sprawdzeniu poziomu kompetencji każdego animatora pomocne jest narzędzie </a:t>
            </a:r>
            <a:r>
              <a:rPr lang="pl-PL" altLang="pl-PL" sz="2000" b="1" dirty="0" err="1"/>
              <a:t>Lever</a:t>
            </a:r>
            <a:r>
              <a:rPr lang="pl-PL" altLang="pl-PL" sz="2000" b="1" dirty="0"/>
              <a:t> Basic: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>
                <a:hlinkClick r:id="rId2"/>
              </a:rPr>
              <a:t>http://bit.ly/lever-basic-dzialaj-lokalnie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Lever</a:t>
            </a:r>
            <a:r>
              <a:rPr lang="pl-PL" altLang="pl-PL" sz="2000" b="1" dirty="0"/>
              <a:t> Basic to bezpłatny test kompetencji, umożliwiający badanie</a:t>
            </a:r>
            <a:br>
              <a:rPr lang="pl-PL" altLang="pl-PL" sz="2000" b="1" dirty="0"/>
            </a:br>
            <a:r>
              <a:rPr lang="pl-PL" altLang="pl-PL" sz="2000" b="1" dirty="0"/>
              <a:t>13 kompetencji miękkich cenionych na rynku pracy. </a:t>
            </a:r>
            <a:r>
              <a:rPr lang="pl-PL" altLang="pl-PL" sz="2000" dirty="0"/>
              <a:t>Dzięki niemu wszystkie osoby związane z programem „Działaj Lokalnie” mogą przekonać się, jakie kompetencje miękkie rozwijali podczas działań społecznych</a:t>
            </a:r>
            <a:br>
              <a:rPr lang="pl-PL" altLang="pl-PL" sz="2000" dirty="0"/>
            </a:br>
            <a:r>
              <a:rPr lang="pl-PL" altLang="pl-PL" sz="2000" dirty="0"/>
              <a:t>oraz które kompetencje są ich mocną stroną.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Jak to działa? </a:t>
            </a:r>
            <a:r>
              <a:rPr lang="pl-PL" altLang="pl-PL" sz="2000" dirty="0"/>
              <a:t>Wypełniając test kompetencji, osoba związana z Programem może odnosić się do wybranych kompetencji i potwierdzać, jedynie te,</a:t>
            </a:r>
            <a:br>
              <a:rPr lang="pl-PL" altLang="pl-PL" sz="2000" dirty="0"/>
            </a:br>
            <a:r>
              <a:rPr lang="pl-PL" altLang="pl-PL" sz="2000" dirty="0"/>
              <a:t>które uznaje za istotne z punktu widzenia jej społecznej działalności.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Test kompetencji wykonuje się przez Internet, w dowolnym miejscu i czasie, dowolną liczbę razy. Na zakończenie można otrzymać zaświadczenie</a:t>
            </a:r>
            <a:br>
              <a:rPr lang="pl-PL" altLang="pl-PL" sz="2000" dirty="0"/>
            </a:br>
            <a:r>
              <a:rPr lang="pl-PL" altLang="pl-PL" sz="2000" dirty="0"/>
              <a:t>z wynikami i raport, ze wskazówkami na temat dalszego rozwoju.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narzędzia jest Fundacja Dobra Sieć.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72AB16-AC19-4280-9A6C-36DE9CBD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37A5807-AAA7-41BE-8DBC-1558A810D6B9}"/>
              </a:ext>
            </a:extLst>
          </p:cNvPr>
          <p:cNvSpPr txBox="1"/>
          <p:nvPr/>
        </p:nvSpPr>
        <p:spPr>
          <a:xfrm>
            <a:off x="179344" y="1477818"/>
            <a:ext cx="255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Lever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Basic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912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11906" cy="507709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4EE356-DE7C-404D-A1C7-A717EA8B8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solidFill>
                  <a:srgbClr val="FF00FF"/>
                </a:solidFill>
              </a:rPr>
              <a:t>Dodatek  LGD KOLD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AC864B-D311-4932-98C4-AE87423F96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Wspieramy uchodźców </a:t>
            </a:r>
          </a:p>
          <a:p>
            <a:r>
              <a:rPr lang="pl-PL" dirty="0"/>
              <a:t>Jeśli do projektu, wnioskodawca włączy uchodźców z Ukrainy ( podstawą lista obecności) – otrzyma dodatkowo 1000 zł  od LGD KOLD </a:t>
            </a:r>
          </a:p>
          <a:p>
            <a:r>
              <a:rPr lang="pl-PL" dirty="0"/>
              <a:t>Dodatek rozliczony będzie osobną fakturą.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0B64E6-4949-4AAE-B22A-926C8F5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19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473312" y="1444706"/>
            <a:ext cx="502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wolontariat, filantropię, przywództwo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i partnerstwo.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13" name="Obraz 12" descr="Obraz zawierający tekst, pozujący, grupa&#10;&#10;Opis wygenerowany automatycznie">
            <a:extLst>
              <a:ext uri="{FF2B5EF4-FFF2-40B4-BE49-F238E27FC236}">
                <a16:creationId xmlns:a16="http://schemas.microsoft.com/office/drawing/2014/main" id="{087EDE06-4B68-49B0-AA7A-D7775E72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3" y="1531673"/>
            <a:ext cx="6245386" cy="46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3472" y="1229022"/>
            <a:ext cx="8412520" cy="542781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 </a:t>
            </a:r>
          </a:p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EC4C3E7-1DD8-4223-B758-CFC4DC6CE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06" y="3848510"/>
            <a:ext cx="4077729" cy="25146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Działaj Lokalnie to: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0" y="1775870"/>
            <a:ext cx="505206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18"/>
            <a:ext cx="10028647" cy="68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</p:spTree>
    <p:extLst>
      <p:ext uri="{BB962C8B-B14F-4D97-AF65-F5344CB8AC3E}">
        <p14:creationId xmlns:p14="http://schemas.microsoft.com/office/powerpoint/2010/main" val="49034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025256" cy="4711845"/>
          </a:xfrm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  </a:t>
            </a:r>
            <a:r>
              <a:rPr lang="pl-PL" sz="2000" dirty="0">
                <a:solidFill>
                  <a:srgbClr val="FF0000"/>
                </a:solidFill>
              </a:rPr>
              <a:t>w tym do Uchodźców z Ukrainy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finansowe,</a:t>
            </a:r>
          </a:p>
          <a:p>
            <a:r>
              <a:rPr lang="pl-PL" sz="2000" b="1" dirty="0"/>
              <a:t>przewidują działania zmniejszające negatywne skutki pandemii.</a:t>
            </a:r>
            <a:r>
              <a:rPr lang="pl-PL" sz="2000" dirty="0"/>
              <a:t> Te negatywne skutki mogą dotyczyć różnych obszarów, np. edukacji, sportu, kultury, zdrowia, aktywności społecznej. Mogą też dotyczyć różnych form społecznego zaangażowania, np.: konieczność zastąpienia działań edukacyjnych ze świata realnego, przeniesienia ich do przestrzeni online.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3000</Words>
  <Application>Microsoft Office PowerPoint</Application>
  <PresentationFormat>Panoramiczny</PresentationFormat>
  <Paragraphs>238</Paragraphs>
  <Slides>39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Config</vt:lpstr>
      <vt:lpstr>Symbol</vt:lpstr>
      <vt:lpstr>T3Font_3</vt:lpstr>
      <vt:lpstr>Wingdings</vt:lpstr>
      <vt:lpstr>Motyw pakietu Office</vt:lpstr>
      <vt:lpstr>Projekt niestandardowy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Lokalna Grupa Działania KOLD Lokalna Grupa Działania KOLD</cp:lastModifiedBy>
  <cp:revision>101</cp:revision>
  <dcterms:created xsi:type="dcterms:W3CDTF">2021-03-24T14:14:58Z</dcterms:created>
  <dcterms:modified xsi:type="dcterms:W3CDTF">2022-03-02T14:15:37Z</dcterms:modified>
</cp:coreProperties>
</file>