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45"/>
  </p:notesMasterIdLst>
  <p:handoutMasterIdLst>
    <p:handoutMasterId r:id="rId46"/>
  </p:handoutMasterIdLst>
  <p:sldIdLst>
    <p:sldId id="256" r:id="rId3"/>
    <p:sldId id="280" r:id="rId4"/>
    <p:sldId id="302" r:id="rId5"/>
    <p:sldId id="262" r:id="rId6"/>
    <p:sldId id="301" r:id="rId7"/>
    <p:sldId id="319" r:id="rId8"/>
    <p:sldId id="264" r:id="rId9"/>
    <p:sldId id="278" r:id="rId10"/>
    <p:sldId id="325" r:id="rId11"/>
    <p:sldId id="304" r:id="rId12"/>
    <p:sldId id="268" r:id="rId13"/>
    <p:sldId id="326" r:id="rId14"/>
    <p:sldId id="320" r:id="rId15"/>
    <p:sldId id="327" r:id="rId16"/>
    <p:sldId id="324" r:id="rId17"/>
    <p:sldId id="331" r:id="rId18"/>
    <p:sldId id="338" r:id="rId19"/>
    <p:sldId id="339" r:id="rId20"/>
    <p:sldId id="340" r:id="rId21"/>
    <p:sldId id="332" r:id="rId22"/>
    <p:sldId id="299" r:id="rId23"/>
    <p:sldId id="272" r:id="rId24"/>
    <p:sldId id="333" r:id="rId25"/>
    <p:sldId id="274" r:id="rId26"/>
    <p:sldId id="275" r:id="rId27"/>
    <p:sldId id="279" r:id="rId28"/>
    <p:sldId id="281" r:id="rId29"/>
    <p:sldId id="282" r:id="rId30"/>
    <p:sldId id="283" r:id="rId31"/>
    <p:sldId id="322" r:id="rId32"/>
    <p:sldId id="337" r:id="rId33"/>
    <p:sldId id="284" r:id="rId34"/>
    <p:sldId id="285" r:id="rId35"/>
    <p:sldId id="341" r:id="rId36"/>
    <p:sldId id="286" r:id="rId37"/>
    <p:sldId id="289" r:id="rId38"/>
    <p:sldId id="311" r:id="rId39"/>
    <p:sldId id="290" r:id="rId40"/>
    <p:sldId id="315" r:id="rId41"/>
    <p:sldId id="318" r:id="rId42"/>
    <p:sldId id="313" r:id="rId43"/>
    <p:sldId id="296" r:id="rId44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7933" autoAdjust="0"/>
  </p:normalViewPr>
  <p:slideViewPr>
    <p:cSldViewPr snapToGrid="0">
      <p:cViewPr varScale="1">
        <p:scale>
          <a:sx n="70" d="100"/>
          <a:sy n="70" d="100"/>
        </p:scale>
        <p:origin x="13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f.pl/edukacja-wwf" TargetMode="External"/><Relationship Id="rId1" Type="http://schemas.openxmlformats.org/officeDocument/2006/relationships/hyperlink" Target="https://www.youtube.com/watch?v=K2vbJ7vOFo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f.pl/edukacja-wwf" TargetMode="External"/><Relationship Id="rId1" Type="http://schemas.openxmlformats.org/officeDocument/2006/relationships/hyperlink" Target="https://www.youtube.com/watch?v=K2vbJ7vOFo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D9E40-AE6D-4D7B-8DD1-BF6C4FD0AEB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76BC09-EF21-4B5F-8B29-1A8CC8D81E8D}">
      <dgm:prSet/>
      <dgm:spPr/>
      <dgm:t>
        <a:bodyPr/>
        <a:lstStyle/>
        <a:p>
          <a:r>
            <a:rPr lang="pl-PL"/>
            <a:t>Ścieżka tematyczna „Działaj lokalnie i ekologicznie”:</a:t>
          </a:r>
          <a:endParaRPr lang="en-US"/>
        </a:p>
      </dgm:t>
    </dgm:pt>
    <dgm:pt modelId="{506EB579-5768-4D02-A8D3-04FDEF9E9A85}" type="parTrans" cxnId="{42FDAFEC-0675-4C29-94DE-18FA5586202D}">
      <dgm:prSet/>
      <dgm:spPr/>
      <dgm:t>
        <a:bodyPr/>
        <a:lstStyle/>
        <a:p>
          <a:endParaRPr lang="en-US"/>
        </a:p>
      </dgm:t>
    </dgm:pt>
    <dgm:pt modelId="{8ED253D8-6586-4147-B993-98E4130323E0}" type="sibTrans" cxnId="{42FDAFEC-0675-4C29-94DE-18FA5586202D}">
      <dgm:prSet/>
      <dgm:spPr/>
      <dgm:t>
        <a:bodyPr/>
        <a:lstStyle/>
        <a:p>
          <a:endParaRPr lang="en-US"/>
        </a:p>
      </dgm:t>
    </dgm:pt>
    <dgm:pt modelId="{1E444EC1-AE9B-456B-BDF2-85629902E16F}">
      <dgm:prSet custT="1"/>
      <dgm:spPr/>
      <dgm:t>
        <a:bodyPr/>
        <a:lstStyle/>
        <a:p>
          <a:r>
            <a:rPr lang="pl-PL" sz="1600" dirty="0"/>
            <a:t>przyczynia się do wzrostu świadomości ekologicznej w społecznościach lokalnych, powstawania nowych inicjatyw i przyłączania nowych partnerów</a:t>
          </a:r>
          <a:endParaRPr lang="en-US" sz="1600" dirty="0"/>
        </a:p>
      </dgm:t>
    </dgm:pt>
    <dgm:pt modelId="{E037F3C2-27E8-4F14-A728-ECFB5A956A00}" type="parTrans" cxnId="{3226C7FC-6589-47E3-8AA3-88A19188BDE8}">
      <dgm:prSet/>
      <dgm:spPr/>
      <dgm:t>
        <a:bodyPr/>
        <a:lstStyle/>
        <a:p>
          <a:endParaRPr lang="en-US"/>
        </a:p>
      </dgm:t>
    </dgm:pt>
    <dgm:pt modelId="{5196DD0E-56CC-4CB3-AC71-EFC5D14826EF}" type="sibTrans" cxnId="{3226C7FC-6589-47E3-8AA3-88A19188BDE8}">
      <dgm:prSet/>
      <dgm:spPr/>
      <dgm:t>
        <a:bodyPr/>
        <a:lstStyle/>
        <a:p>
          <a:endParaRPr lang="en-US"/>
        </a:p>
      </dgm:t>
    </dgm:pt>
    <dgm:pt modelId="{18A91DD2-4C26-4D27-B2E8-86DB3D010D72}">
      <dgm:prSet custT="1"/>
      <dgm:spPr/>
      <dgm:t>
        <a:bodyPr/>
        <a:lstStyle/>
        <a:p>
          <a:r>
            <a:rPr lang="pl-PL" sz="1600" dirty="0"/>
            <a:t>wspiera inicjatywy, które zmierzają do przeciwdziałania zjawiskom zmiany klimatu i utraty różnorodności biologicznej, mobilizując społeczności lokalne i wykorzystując ich potencjał</a:t>
          </a:r>
          <a:endParaRPr lang="en-US" sz="1600" dirty="0"/>
        </a:p>
      </dgm:t>
    </dgm:pt>
    <dgm:pt modelId="{C3767FA2-9CCD-4C22-BDA3-73CEA37FEA04}" type="parTrans" cxnId="{2B513C6B-8CA8-4EFE-A69A-2580F6B5F415}">
      <dgm:prSet/>
      <dgm:spPr/>
      <dgm:t>
        <a:bodyPr/>
        <a:lstStyle/>
        <a:p>
          <a:endParaRPr lang="en-US"/>
        </a:p>
      </dgm:t>
    </dgm:pt>
    <dgm:pt modelId="{9E20F65A-3BD8-4377-8A2C-4A4204638540}" type="sibTrans" cxnId="{2B513C6B-8CA8-4EFE-A69A-2580F6B5F415}">
      <dgm:prSet/>
      <dgm:spPr/>
      <dgm:t>
        <a:bodyPr/>
        <a:lstStyle/>
        <a:p>
          <a:endParaRPr lang="en-US"/>
        </a:p>
      </dgm:t>
    </dgm:pt>
    <dgm:pt modelId="{C0FE87F1-3995-41D6-B21E-8FD93905EF21}">
      <dgm:prSet custT="1"/>
      <dgm:spPr/>
      <dgm:t>
        <a:bodyPr/>
        <a:lstStyle/>
        <a:p>
          <a:r>
            <a:rPr lang="pl-PL" sz="1800" dirty="0"/>
            <a:t>promuje aktywizm społeczny na rzecz ochrony środowiska poprzez edukację</a:t>
          </a:r>
          <a:endParaRPr lang="en-US" sz="1800" dirty="0"/>
        </a:p>
      </dgm:t>
    </dgm:pt>
    <dgm:pt modelId="{C47E5F3B-F612-4CAD-AF9E-B8CEA3A2DB98}" type="parTrans" cxnId="{A633E4AF-1C61-4DEC-A588-CC678104A780}">
      <dgm:prSet/>
      <dgm:spPr/>
      <dgm:t>
        <a:bodyPr/>
        <a:lstStyle/>
        <a:p>
          <a:endParaRPr lang="en-US"/>
        </a:p>
      </dgm:t>
    </dgm:pt>
    <dgm:pt modelId="{F91FA5A0-B9ED-40D5-B677-06786AED80B7}" type="sibTrans" cxnId="{A633E4AF-1C61-4DEC-A588-CC678104A780}">
      <dgm:prSet/>
      <dgm:spPr/>
      <dgm:t>
        <a:bodyPr/>
        <a:lstStyle/>
        <a:p>
          <a:endParaRPr lang="en-US"/>
        </a:p>
      </dgm:t>
    </dgm:pt>
    <dgm:pt modelId="{6A5B9894-2D55-4F4A-92CA-AE942EBD1655}">
      <dgm:prSet custT="1"/>
      <dgm:spPr/>
      <dgm:t>
        <a:bodyPr/>
        <a:lstStyle/>
        <a:p>
          <a:r>
            <a:rPr lang="pl-PL" sz="1800" dirty="0"/>
            <a:t>Podstawą merytoryczną projektów stanowią materiały opracowane przez Fundację WWF Polska, w tym nagranie webinarium: </a:t>
          </a:r>
          <a:r>
            <a:rPr lang="pl-PL" sz="1800" dirty="0">
              <a:hlinkClick xmlns:r="http://schemas.openxmlformats.org/officeDocument/2006/relationships" r:id="rId1"/>
            </a:rPr>
            <a:t>https://www.youtube.com/watch?</a:t>
          </a:r>
          <a:r>
            <a:rPr lang="pl-PL" sz="1100" dirty="0">
              <a:hlinkClick xmlns:r="http://schemas.openxmlformats.org/officeDocument/2006/relationships" r:id="rId1"/>
            </a:rPr>
            <a:t>v=K2vbJ7vOFoE</a:t>
          </a:r>
          <a:endParaRPr lang="en-US" sz="1100" dirty="0"/>
        </a:p>
      </dgm:t>
    </dgm:pt>
    <dgm:pt modelId="{BCB88F93-6F68-4EEF-87A2-A790E04CACF0}" type="parTrans" cxnId="{F575E708-7DA3-431B-95BC-E827174D1BF1}">
      <dgm:prSet/>
      <dgm:spPr/>
      <dgm:t>
        <a:bodyPr/>
        <a:lstStyle/>
        <a:p>
          <a:endParaRPr lang="en-US"/>
        </a:p>
      </dgm:t>
    </dgm:pt>
    <dgm:pt modelId="{B1CE2127-E434-4341-B80B-AB5DF74CAFBC}" type="sibTrans" cxnId="{F575E708-7DA3-431B-95BC-E827174D1BF1}">
      <dgm:prSet/>
      <dgm:spPr/>
      <dgm:t>
        <a:bodyPr/>
        <a:lstStyle/>
        <a:p>
          <a:endParaRPr lang="en-US"/>
        </a:p>
      </dgm:t>
    </dgm:pt>
    <dgm:pt modelId="{DC172F50-8308-4B85-A67B-5F61DE3B8422}">
      <dgm:prSet/>
      <dgm:spPr/>
      <dgm:t>
        <a:bodyPr/>
        <a:lstStyle/>
        <a:p>
          <a:r>
            <a:rPr lang="pl-PL"/>
            <a:t>oraz materiały edukacyjne udostępnione na stronie </a:t>
          </a:r>
          <a:r>
            <a:rPr lang="pl-PL">
              <a:hlinkClick xmlns:r="http://schemas.openxmlformats.org/officeDocument/2006/relationships" r:id="rId2"/>
            </a:rPr>
            <a:t>www.wwf.pl/edukacja-wwf</a:t>
          </a:r>
          <a:r>
            <a:rPr lang="pl-PL"/>
            <a:t> </a:t>
          </a:r>
          <a:endParaRPr lang="en-US"/>
        </a:p>
      </dgm:t>
    </dgm:pt>
    <dgm:pt modelId="{3AFED921-543D-4911-858A-67F19AE8057E}" type="parTrans" cxnId="{A8AC2011-243D-4F3E-81FC-E64E384E14E2}">
      <dgm:prSet/>
      <dgm:spPr/>
      <dgm:t>
        <a:bodyPr/>
        <a:lstStyle/>
        <a:p>
          <a:endParaRPr lang="en-US"/>
        </a:p>
      </dgm:t>
    </dgm:pt>
    <dgm:pt modelId="{476AD284-ECF5-4CBC-85DA-8E59CFCF196F}" type="sibTrans" cxnId="{A8AC2011-243D-4F3E-81FC-E64E384E14E2}">
      <dgm:prSet/>
      <dgm:spPr/>
      <dgm:t>
        <a:bodyPr/>
        <a:lstStyle/>
        <a:p>
          <a:endParaRPr lang="en-US"/>
        </a:p>
      </dgm:t>
    </dgm:pt>
    <dgm:pt modelId="{B4103D9B-266C-437F-B246-3D2443543BEA}" type="pres">
      <dgm:prSet presAssocID="{C5FD9E40-AE6D-4D7B-8DD1-BF6C4FD0AEB2}" presName="diagram" presStyleCnt="0">
        <dgm:presLayoutVars>
          <dgm:dir/>
          <dgm:resizeHandles val="exact"/>
        </dgm:presLayoutVars>
      </dgm:prSet>
      <dgm:spPr/>
    </dgm:pt>
    <dgm:pt modelId="{4141D1BE-AA6D-488D-86AA-947C227FF407}" type="pres">
      <dgm:prSet presAssocID="{1676BC09-EF21-4B5F-8B29-1A8CC8D81E8D}" presName="node" presStyleLbl="node1" presStyleIdx="0" presStyleCnt="6">
        <dgm:presLayoutVars>
          <dgm:bulletEnabled val="1"/>
        </dgm:presLayoutVars>
      </dgm:prSet>
      <dgm:spPr/>
    </dgm:pt>
    <dgm:pt modelId="{06D636C5-994B-418A-901A-2B18B3159716}" type="pres">
      <dgm:prSet presAssocID="{8ED253D8-6586-4147-B993-98E4130323E0}" presName="sibTrans" presStyleCnt="0"/>
      <dgm:spPr/>
    </dgm:pt>
    <dgm:pt modelId="{6A29EF57-634F-4B1E-AE7C-BD482F958F42}" type="pres">
      <dgm:prSet presAssocID="{1E444EC1-AE9B-456B-BDF2-85629902E16F}" presName="node" presStyleLbl="node1" presStyleIdx="1" presStyleCnt="6">
        <dgm:presLayoutVars>
          <dgm:bulletEnabled val="1"/>
        </dgm:presLayoutVars>
      </dgm:prSet>
      <dgm:spPr/>
    </dgm:pt>
    <dgm:pt modelId="{104ABE32-5450-442B-B30B-9DCD8952C02E}" type="pres">
      <dgm:prSet presAssocID="{5196DD0E-56CC-4CB3-AC71-EFC5D14826EF}" presName="sibTrans" presStyleCnt="0"/>
      <dgm:spPr/>
    </dgm:pt>
    <dgm:pt modelId="{3DEB73EE-FA8B-4D50-BA8B-00BE279637AD}" type="pres">
      <dgm:prSet presAssocID="{18A91DD2-4C26-4D27-B2E8-86DB3D010D72}" presName="node" presStyleLbl="node1" presStyleIdx="2" presStyleCnt="6">
        <dgm:presLayoutVars>
          <dgm:bulletEnabled val="1"/>
        </dgm:presLayoutVars>
      </dgm:prSet>
      <dgm:spPr/>
    </dgm:pt>
    <dgm:pt modelId="{A4C09F62-1334-44CF-80D1-FC354AEE4EA4}" type="pres">
      <dgm:prSet presAssocID="{9E20F65A-3BD8-4377-8A2C-4A4204638540}" presName="sibTrans" presStyleCnt="0"/>
      <dgm:spPr/>
    </dgm:pt>
    <dgm:pt modelId="{B8272E51-2936-4F10-BA92-FF03030CDECC}" type="pres">
      <dgm:prSet presAssocID="{C0FE87F1-3995-41D6-B21E-8FD93905EF21}" presName="node" presStyleLbl="node1" presStyleIdx="3" presStyleCnt="6" custLinFactNeighborX="266" custLinFactNeighborY="529">
        <dgm:presLayoutVars>
          <dgm:bulletEnabled val="1"/>
        </dgm:presLayoutVars>
      </dgm:prSet>
      <dgm:spPr/>
    </dgm:pt>
    <dgm:pt modelId="{1BCF54CD-17FF-45F3-BB5C-54491371B654}" type="pres">
      <dgm:prSet presAssocID="{F91FA5A0-B9ED-40D5-B677-06786AED80B7}" presName="sibTrans" presStyleCnt="0"/>
      <dgm:spPr/>
    </dgm:pt>
    <dgm:pt modelId="{97BBEF98-53BE-47A3-AB2C-CDF941F09B46}" type="pres">
      <dgm:prSet presAssocID="{6A5B9894-2D55-4F4A-92CA-AE942EBD1655}" presName="node" presStyleLbl="node1" presStyleIdx="4" presStyleCnt="6">
        <dgm:presLayoutVars>
          <dgm:bulletEnabled val="1"/>
        </dgm:presLayoutVars>
      </dgm:prSet>
      <dgm:spPr/>
    </dgm:pt>
    <dgm:pt modelId="{02000C7F-85C5-4C69-867B-31EEDBE00CD4}" type="pres">
      <dgm:prSet presAssocID="{B1CE2127-E434-4341-B80B-AB5DF74CAFBC}" presName="sibTrans" presStyleCnt="0"/>
      <dgm:spPr/>
    </dgm:pt>
    <dgm:pt modelId="{4CB99A34-0A9F-4F0B-BB08-04EB92BE7FEC}" type="pres">
      <dgm:prSet presAssocID="{DC172F50-8308-4B85-A67B-5F61DE3B8422}" presName="node" presStyleLbl="node1" presStyleIdx="5" presStyleCnt="6">
        <dgm:presLayoutVars>
          <dgm:bulletEnabled val="1"/>
        </dgm:presLayoutVars>
      </dgm:prSet>
      <dgm:spPr/>
    </dgm:pt>
  </dgm:ptLst>
  <dgm:cxnLst>
    <dgm:cxn modelId="{F575E708-7DA3-431B-95BC-E827174D1BF1}" srcId="{C5FD9E40-AE6D-4D7B-8DD1-BF6C4FD0AEB2}" destId="{6A5B9894-2D55-4F4A-92CA-AE942EBD1655}" srcOrd="4" destOrd="0" parTransId="{BCB88F93-6F68-4EEF-87A2-A790E04CACF0}" sibTransId="{B1CE2127-E434-4341-B80B-AB5DF74CAFBC}"/>
    <dgm:cxn modelId="{A8AC2011-243D-4F3E-81FC-E64E384E14E2}" srcId="{C5FD9E40-AE6D-4D7B-8DD1-BF6C4FD0AEB2}" destId="{DC172F50-8308-4B85-A67B-5F61DE3B8422}" srcOrd="5" destOrd="0" parTransId="{3AFED921-543D-4911-858A-67F19AE8057E}" sibTransId="{476AD284-ECF5-4CBC-85DA-8E59CFCF196F}"/>
    <dgm:cxn modelId="{CDF45C3C-F544-49CC-A79C-DC0CF593A1F8}" type="presOf" srcId="{DC172F50-8308-4B85-A67B-5F61DE3B8422}" destId="{4CB99A34-0A9F-4F0B-BB08-04EB92BE7FEC}" srcOrd="0" destOrd="0" presId="urn:microsoft.com/office/officeart/2005/8/layout/default"/>
    <dgm:cxn modelId="{CA0C315B-7EFE-451C-99A5-F808CAB278BB}" type="presOf" srcId="{C5FD9E40-AE6D-4D7B-8DD1-BF6C4FD0AEB2}" destId="{B4103D9B-266C-437F-B246-3D2443543BEA}" srcOrd="0" destOrd="0" presId="urn:microsoft.com/office/officeart/2005/8/layout/default"/>
    <dgm:cxn modelId="{2B513C6B-8CA8-4EFE-A69A-2580F6B5F415}" srcId="{C5FD9E40-AE6D-4D7B-8DD1-BF6C4FD0AEB2}" destId="{18A91DD2-4C26-4D27-B2E8-86DB3D010D72}" srcOrd="2" destOrd="0" parTransId="{C3767FA2-9CCD-4C22-BDA3-73CEA37FEA04}" sibTransId="{9E20F65A-3BD8-4377-8A2C-4A4204638540}"/>
    <dgm:cxn modelId="{8EBD097B-7AEC-4470-BD62-5B943BD8A35F}" type="presOf" srcId="{1E444EC1-AE9B-456B-BDF2-85629902E16F}" destId="{6A29EF57-634F-4B1E-AE7C-BD482F958F42}" srcOrd="0" destOrd="0" presId="urn:microsoft.com/office/officeart/2005/8/layout/default"/>
    <dgm:cxn modelId="{FEC92E7E-8717-408B-BEF1-6DA5C117CB30}" type="presOf" srcId="{6A5B9894-2D55-4F4A-92CA-AE942EBD1655}" destId="{97BBEF98-53BE-47A3-AB2C-CDF941F09B46}" srcOrd="0" destOrd="0" presId="urn:microsoft.com/office/officeart/2005/8/layout/default"/>
    <dgm:cxn modelId="{61B6209E-0DD2-4511-B463-F926BAA22688}" type="presOf" srcId="{18A91DD2-4C26-4D27-B2E8-86DB3D010D72}" destId="{3DEB73EE-FA8B-4D50-BA8B-00BE279637AD}" srcOrd="0" destOrd="0" presId="urn:microsoft.com/office/officeart/2005/8/layout/default"/>
    <dgm:cxn modelId="{89F303A6-FEA8-4569-AD26-768D0483EC4C}" type="presOf" srcId="{1676BC09-EF21-4B5F-8B29-1A8CC8D81E8D}" destId="{4141D1BE-AA6D-488D-86AA-947C227FF407}" srcOrd="0" destOrd="0" presId="urn:microsoft.com/office/officeart/2005/8/layout/default"/>
    <dgm:cxn modelId="{A633E4AF-1C61-4DEC-A588-CC678104A780}" srcId="{C5FD9E40-AE6D-4D7B-8DD1-BF6C4FD0AEB2}" destId="{C0FE87F1-3995-41D6-B21E-8FD93905EF21}" srcOrd="3" destOrd="0" parTransId="{C47E5F3B-F612-4CAD-AF9E-B8CEA3A2DB98}" sibTransId="{F91FA5A0-B9ED-40D5-B677-06786AED80B7}"/>
    <dgm:cxn modelId="{6B62F0DB-946F-4199-8826-78A886D53397}" type="presOf" srcId="{C0FE87F1-3995-41D6-B21E-8FD93905EF21}" destId="{B8272E51-2936-4F10-BA92-FF03030CDECC}" srcOrd="0" destOrd="0" presId="urn:microsoft.com/office/officeart/2005/8/layout/default"/>
    <dgm:cxn modelId="{42FDAFEC-0675-4C29-94DE-18FA5586202D}" srcId="{C5FD9E40-AE6D-4D7B-8DD1-BF6C4FD0AEB2}" destId="{1676BC09-EF21-4B5F-8B29-1A8CC8D81E8D}" srcOrd="0" destOrd="0" parTransId="{506EB579-5768-4D02-A8D3-04FDEF9E9A85}" sibTransId="{8ED253D8-6586-4147-B993-98E4130323E0}"/>
    <dgm:cxn modelId="{3226C7FC-6589-47E3-8AA3-88A19188BDE8}" srcId="{C5FD9E40-AE6D-4D7B-8DD1-BF6C4FD0AEB2}" destId="{1E444EC1-AE9B-456B-BDF2-85629902E16F}" srcOrd="1" destOrd="0" parTransId="{E037F3C2-27E8-4F14-A728-ECFB5A956A00}" sibTransId="{5196DD0E-56CC-4CB3-AC71-EFC5D14826EF}"/>
    <dgm:cxn modelId="{CEF23B41-C723-44F3-A38F-A7B4EBDA6936}" type="presParOf" srcId="{B4103D9B-266C-437F-B246-3D2443543BEA}" destId="{4141D1BE-AA6D-488D-86AA-947C227FF407}" srcOrd="0" destOrd="0" presId="urn:microsoft.com/office/officeart/2005/8/layout/default"/>
    <dgm:cxn modelId="{557A9872-1618-4EC5-8607-683E02FB6133}" type="presParOf" srcId="{B4103D9B-266C-437F-B246-3D2443543BEA}" destId="{06D636C5-994B-418A-901A-2B18B3159716}" srcOrd="1" destOrd="0" presId="urn:microsoft.com/office/officeart/2005/8/layout/default"/>
    <dgm:cxn modelId="{BDA0A505-189D-4864-96ED-89CDF227A836}" type="presParOf" srcId="{B4103D9B-266C-437F-B246-3D2443543BEA}" destId="{6A29EF57-634F-4B1E-AE7C-BD482F958F42}" srcOrd="2" destOrd="0" presId="urn:microsoft.com/office/officeart/2005/8/layout/default"/>
    <dgm:cxn modelId="{6F2F6250-3DF2-43FF-B120-D40338470123}" type="presParOf" srcId="{B4103D9B-266C-437F-B246-3D2443543BEA}" destId="{104ABE32-5450-442B-B30B-9DCD8952C02E}" srcOrd="3" destOrd="0" presId="urn:microsoft.com/office/officeart/2005/8/layout/default"/>
    <dgm:cxn modelId="{30443763-5CBB-40D1-8FE7-A646368D9C03}" type="presParOf" srcId="{B4103D9B-266C-437F-B246-3D2443543BEA}" destId="{3DEB73EE-FA8B-4D50-BA8B-00BE279637AD}" srcOrd="4" destOrd="0" presId="urn:microsoft.com/office/officeart/2005/8/layout/default"/>
    <dgm:cxn modelId="{8E67E69A-109E-4A4A-A14C-50688A277D7E}" type="presParOf" srcId="{B4103D9B-266C-437F-B246-3D2443543BEA}" destId="{A4C09F62-1334-44CF-80D1-FC354AEE4EA4}" srcOrd="5" destOrd="0" presId="urn:microsoft.com/office/officeart/2005/8/layout/default"/>
    <dgm:cxn modelId="{BBCD5ADF-BEBD-4B9B-8C32-E6704B94126A}" type="presParOf" srcId="{B4103D9B-266C-437F-B246-3D2443543BEA}" destId="{B8272E51-2936-4F10-BA92-FF03030CDECC}" srcOrd="6" destOrd="0" presId="urn:microsoft.com/office/officeart/2005/8/layout/default"/>
    <dgm:cxn modelId="{5837798D-ACB7-4F2C-918C-F53C54E9BECD}" type="presParOf" srcId="{B4103D9B-266C-437F-B246-3D2443543BEA}" destId="{1BCF54CD-17FF-45F3-BB5C-54491371B654}" srcOrd="7" destOrd="0" presId="urn:microsoft.com/office/officeart/2005/8/layout/default"/>
    <dgm:cxn modelId="{B8AD0704-C443-4DA9-B328-016767CF880E}" type="presParOf" srcId="{B4103D9B-266C-437F-B246-3D2443543BEA}" destId="{97BBEF98-53BE-47A3-AB2C-CDF941F09B46}" srcOrd="8" destOrd="0" presId="urn:microsoft.com/office/officeart/2005/8/layout/default"/>
    <dgm:cxn modelId="{BEF2F1B5-C7BE-4D2D-8053-0E178D348D44}" type="presParOf" srcId="{B4103D9B-266C-437F-B246-3D2443543BEA}" destId="{02000C7F-85C5-4C69-867B-31EEDBE00CD4}" srcOrd="9" destOrd="0" presId="urn:microsoft.com/office/officeart/2005/8/layout/default"/>
    <dgm:cxn modelId="{343CBE77-C071-4274-86ED-F128269CAB5A}" type="presParOf" srcId="{B4103D9B-266C-437F-B246-3D2443543BEA}" destId="{4CB99A34-0A9F-4F0B-BB08-04EB92BE7F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1D1BE-AA6D-488D-86AA-947C227FF407}">
      <dsp:nvSpPr>
        <dsp:cNvPr id="0" name=""/>
        <dsp:cNvSpPr/>
      </dsp:nvSpPr>
      <dsp:spPr>
        <a:xfrm>
          <a:off x="0" y="305993"/>
          <a:ext cx="3153736" cy="1892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Ścieżka tematyczna „Działaj lokalnie i ekologicznie”:</a:t>
          </a:r>
          <a:endParaRPr lang="en-US" sz="2300" kern="1200"/>
        </a:p>
      </dsp:txBody>
      <dsp:txXfrm>
        <a:off x="0" y="305993"/>
        <a:ext cx="3153736" cy="1892241"/>
      </dsp:txXfrm>
    </dsp:sp>
    <dsp:sp modelId="{6A29EF57-634F-4B1E-AE7C-BD482F958F42}">
      <dsp:nvSpPr>
        <dsp:cNvPr id="0" name=""/>
        <dsp:cNvSpPr/>
      </dsp:nvSpPr>
      <dsp:spPr>
        <a:xfrm>
          <a:off x="3469110" y="305993"/>
          <a:ext cx="3153736" cy="1892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przyczynia się do wzrostu świadomości ekologicznej w społecznościach lokalnych, powstawania nowych inicjatyw i przyłączania nowych partnerów</a:t>
          </a:r>
          <a:endParaRPr lang="en-US" sz="1600" kern="1200" dirty="0"/>
        </a:p>
      </dsp:txBody>
      <dsp:txXfrm>
        <a:off x="3469110" y="305993"/>
        <a:ext cx="3153736" cy="1892241"/>
      </dsp:txXfrm>
    </dsp:sp>
    <dsp:sp modelId="{3DEB73EE-FA8B-4D50-BA8B-00BE279637AD}">
      <dsp:nvSpPr>
        <dsp:cNvPr id="0" name=""/>
        <dsp:cNvSpPr/>
      </dsp:nvSpPr>
      <dsp:spPr>
        <a:xfrm>
          <a:off x="6938220" y="305993"/>
          <a:ext cx="3153736" cy="1892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wspiera inicjatywy, które zmierzają do przeciwdziałania zjawiskom zmiany klimatu i utraty różnorodności biologicznej, mobilizując społeczności lokalne i wykorzystując ich potencjał</a:t>
          </a:r>
          <a:endParaRPr lang="en-US" sz="1600" kern="1200" dirty="0"/>
        </a:p>
      </dsp:txBody>
      <dsp:txXfrm>
        <a:off x="6938220" y="305993"/>
        <a:ext cx="3153736" cy="1892241"/>
      </dsp:txXfrm>
    </dsp:sp>
    <dsp:sp modelId="{B8272E51-2936-4F10-BA92-FF03030CDECC}">
      <dsp:nvSpPr>
        <dsp:cNvPr id="0" name=""/>
        <dsp:cNvSpPr/>
      </dsp:nvSpPr>
      <dsp:spPr>
        <a:xfrm>
          <a:off x="8388" y="2523619"/>
          <a:ext cx="3153736" cy="1892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promuje aktywizm społeczny na rzecz ochrony środowiska poprzez edukację</a:t>
          </a:r>
          <a:endParaRPr lang="en-US" sz="1800" kern="1200" dirty="0"/>
        </a:p>
      </dsp:txBody>
      <dsp:txXfrm>
        <a:off x="8388" y="2523619"/>
        <a:ext cx="3153736" cy="1892241"/>
      </dsp:txXfrm>
    </dsp:sp>
    <dsp:sp modelId="{97BBEF98-53BE-47A3-AB2C-CDF941F09B46}">
      <dsp:nvSpPr>
        <dsp:cNvPr id="0" name=""/>
        <dsp:cNvSpPr/>
      </dsp:nvSpPr>
      <dsp:spPr>
        <a:xfrm>
          <a:off x="3469110" y="2513609"/>
          <a:ext cx="3153736" cy="1892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Podstawą merytoryczną projektów stanowią materiały opracowane przez Fundację WWF Polska, w tym nagranie webinarium: </a:t>
          </a:r>
          <a:r>
            <a:rPr lang="pl-PL" sz="1800" kern="1200" dirty="0">
              <a:hlinkClick xmlns:r="http://schemas.openxmlformats.org/officeDocument/2006/relationships" r:id="rId1"/>
            </a:rPr>
            <a:t>https://www.youtube.com/watch?</a:t>
          </a:r>
          <a:r>
            <a:rPr lang="pl-PL" sz="1100" kern="1200" dirty="0">
              <a:hlinkClick xmlns:r="http://schemas.openxmlformats.org/officeDocument/2006/relationships" r:id="rId1"/>
            </a:rPr>
            <a:t>v=K2vbJ7vOFoE</a:t>
          </a:r>
          <a:endParaRPr lang="en-US" sz="1100" kern="1200" dirty="0"/>
        </a:p>
      </dsp:txBody>
      <dsp:txXfrm>
        <a:off x="3469110" y="2513609"/>
        <a:ext cx="3153736" cy="1892241"/>
      </dsp:txXfrm>
    </dsp:sp>
    <dsp:sp modelId="{4CB99A34-0A9F-4F0B-BB08-04EB92BE7FEC}">
      <dsp:nvSpPr>
        <dsp:cNvPr id="0" name=""/>
        <dsp:cNvSpPr/>
      </dsp:nvSpPr>
      <dsp:spPr>
        <a:xfrm>
          <a:off x="6938220" y="2513609"/>
          <a:ext cx="3153736" cy="1892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oraz materiały edukacyjne udostępnione na stronie </a:t>
          </a:r>
          <a:r>
            <a:rPr lang="pl-PL" sz="2300" kern="1200">
              <a:hlinkClick xmlns:r="http://schemas.openxmlformats.org/officeDocument/2006/relationships" r:id="rId2"/>
            </a:rPr>
            <a:t>www.wwf.pl/edukacja-wwf</a:t>
          </a:r>
          <a:r>
            <a:rPr lang="pl-PL" sz="2300" kern="1200"/>
            <a:t> </a:t>
          </a:r>
          <a:endParaRPr lang="en-US" sz="2300" kern="1200"/>
        </a:p>
      </dsp:txBody>
      <dsp:txXfrm>
        <a:off x="6938220" y="2513609"/>
        <a:ext cx="3153736" cy="1892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2024-04-11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2024-04-11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95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93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88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09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74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2024-04-11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2024-04-11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2024-04-11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2024-04-11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2024-04-11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2024-04-11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2024-04-11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2024-04-11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kold.p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zialajlokalnie.pl/strefa-grantobiorcy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zialajlokalnie.pl/strefa-grantobiorc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kold.pl" TargetMode="External"/><Relationship Id="rId2" Type="http://schemas.openxmlformats.org/officeDocument/2006/relationships/hyperlink" Target="http://www.kold.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/>
              <a:t>Spotkanie informacyjne</a:t>
            </a:r>
            <a:br>
              <a:rPr lang="pl-PL" altLang="pl-PL" b="1"/>
            </a:br>
            <a:r>
              <a:rPr lang="pl-PL" altLang="pl-PL" b="1"/>
              <a:t>dla wnioskodawców </a:t>
            </a:r>
            <a:br>
              <a:rPr lang="pl-PL" altLang="pl-PL" b="1"/>
            </a:br>
            <a:r>
              <a:rPr lang="pl-PL" altLang="pl-PL" b="1"/>
              <a:t>programu „Działaj Lokalnie”</a:t>
            </a:r>
            <a:endParaRPr lang="pl-PL" alt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133061"/>
          </a:xfrm>
        </p:spPr>
        <p:txBody>
          <a:bodyPr>
            <a:normAutofit fontScale="92500" lnSpcReduction="20000"/>
          </a:bodyPr>
          <a:lstStyle/>
          <a:p>
            <a:r>
              <a:rPr lang="pl-PL" altLang="pl-PL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>
                <a:latin typeface="+mj-lt"/>
              </a:rPr>
              <a:t>Lokalnie 2024</a:t>
            </a:r>
            <a:r>
              <a:rPr lang="pl-PL" altLang="pl-PL">
                <a:solidFill>
                  <a:schemeClr val="tx1"/>
                </a:solidFill>
                <a:latin typeface="+mj-lt"/>
              </a:rPr>
              <a:t>”</a:t>
            </a:r>
          </a:p>
          <a:p>
            <a:r>
              <a:rPr lang="pl-PL">
                <a:latin typeface="+mj-lt"/>
              </a:rPr>
              <a:t>On-line  10.04.2024r. </a:t>
            </a:r>
          </a:p>
          <a:p>
            <a:r>
              <a:rPr lang="pl-PL">
                <a:latin typeface="+mj-lt"/>
              </a:rPr>
              <a:t>Lwówek </a:t>
            </a:r>
            <a:endParaRPr lang="pl-PL" dirty="0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E121A045-7732-3EEA-BF97-E164EFB52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10" y="4697290"/>
            <a:ext cx="3483628" cy="19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 w prowadzone wcześniej działania.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Od wnioskodawców oczekujemy nowych pomysłów, nowych ofert, które mogą być adaptacją działań podejmowanych przez inne środowiska lub zupełnie nową 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2/3miesiące).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Na co składamy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W roku 2024, w ramach Konkursu prowadzonych przez ODL promujemy: </a:t>
            </a: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„Działaj lokalnie i solidarnie z Ukrainą”-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projekty interwencyjne wspierające uchodźców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Ukrainy.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„Działaj ekologicznie”  -projekt </a:t>
            </a:r>
            <a:r>
              <a:rPr lang="pl-PL" sz="1800" dirty="0"/>
              <a:t>przyczynia się do wzrostu świadomości ekologicznej w społecznościach lokalnych, powstawania nowych inicjatyw i przyłączania nowych partnerów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„Młodzież działa lokalnie” -dorosła młodzież (w wieku 18-26 lat) będzie mogła przyjąć globalną perspektywę, działając jednocześnie w lokalnych kontekstach- seria warsztatów i webinariów przygotowujących do projektowania i realizacji własnych projektów społecznych.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„Jubileusze wolnej Polski” - podkreślenia znaczenia dla lokalnych społeczności rocznic i jubileuszy obchodzonych w 2024 roku, tj.: 20 rocznica przystąpienia Polski do Unii Europejskiej, 25 rocznica przystąpienia Polski do NATO oraz 35 rocznica wolnych wyborów parlamentarnych z 1989 roku. </a:t>
            </a:r>
            <a:br>
              <a:rPr lang="pl-P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rgbClr val="FF00FF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E86AF60-59DD-0891-7DF2-826184684DF5}"/>
              </a:ext>
            </a:extLst>
          </p:cNvPr>
          <p:cNvSpPr txBox="1"/>
          <p:nvPr/>
        </p:nvSpPr>
        <p:spPr>
          <a:xfrm>
            <a:off x="705853" y="483671"/>
            <a:ext cx="4555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„Działaj lokalnie i solidarnie z Ukrainą”- </a:t>
            </a:r>
            <a:endParaRPr lang="pl-PL" sz="24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3C8B118-7D34-1EBD-B0E5-3CEEA351DB07}"/>
              </a:ext>
            </a:extLst>
          </p:cNvPr>
          <p:cNvSpPr txBox="1"/>
          <p:nvPr/>
        </p:nvSpPr>
        <p:spPr>
          <a:xfrm>
            <a:off x="828262" y="1375769"/>
            <a:ext cx="4154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„Działaj ekologicznie”</a:t>
            </a:r>
            <a:endParaRPr lang="pl-PL" sz="24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61366B3-0325-6310-E7DD-788D3D8889BB}"/>
              </a:ext>
            </a:extLst>
          </p:cNvPr>
          <p:cNvSpPr txBox="1"/>
          <p:nvPr/>
        </p:nvSpPr>
        <p:spPr>
          <a:xfrm>
            <a:off x="705853" y="2326106"/>
            <a:ext cx="4277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„Młodzież działa lokalnie” </a:t>
            </a:r>
            <a:endParaRPr lang="pl-PL" sz="24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141305C-99BB-BEAC-BDBF-F766836C92E2}"/>
              </a:ext>
            </a:extLst>
          </p:cNvPr>
          <p:cNvSpPr txBox="1"/>
          <p:nvPr/>
        </p:nvSpPr>
        <p:spPr>
          <a:xfrm flipH="1">
            <a:off x="836612" y="3248344"/>
            <a:ext cx="3336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Jubileusze wolnej Polski” </a:t>
            </a:r>
            <a:endParaRPr lang="pl-PL" sz="2400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BC9BC75-3B14-56C4-AB2E-D57865B29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858" y="3799209"/>
            <a:ext cx="4909679" cy="27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„Działaj lokalnie i solidarnie z Ukrainą” 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„Działaj Lokalnie”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otwieramy się na projekty interwencyjne wspierające uchodźców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Ukrainy.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Będziemy wspierać zapewnienie im bezpieczeństwa, wsparcie humanitarne, pomoc w integracji w Polsce, działania edukacyjne i opiekuńcze dla dzieci. Środki będzie można przeznaczyć na takie działania jak: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wspieranie lokalnych społeczności przyjmujących uchodźców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działania integrujące i adaptacyjne dla osób przybywających z Ukrainy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takie jak: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prawna, edukacyjna, psychologiczna,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w organizacji pobytu w Polsce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np. koordynację pomocy humanitarnej,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punkty kontaktowe, koordynacyjne, informacyjne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 wyposażenia na czas pobytu w Polsce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typu: odzież, środki czystości, wyposażenie mieszkania,</a:t>
            </a:r>
          </a:p>
          <a:p>
            <a:pPr lvl="0" algn="just">
              <a:spcAft>
                <a:spcPts val="6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organizacja zbiórek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(finansowych i rzeczowych).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9CD0EDE-F8DE-A7F3-3179-82151F8C1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299" y="5380181"/>
            <a:ext cx="4588329" cy="17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4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„Działaj lokalnie i ekologicznie” – szczegóły 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8E8D874B-4EC4-64A7-DCEE-4B056E3B92D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5025872"/>
              </p:ext>
            </p:extLst>
          </p:nvPr>
        </p:nvGraphicFramePr>
        <p:xfrm>
          <a:off x="1048623" y="1477818"/>
          <a:ext cx="10091957" cy="471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EC00F6-17F1-6C11-B0EE-5AC1A2B908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600" y="4947557"/>
            <a:ext cx="2570423" cy="14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„Młodzież działa lokalnie”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Ścieżka, w której dorosła młodzież (w wieku 18-26 lat) będzie mogła przyjąć globalną perspektywę, działając jednocześnie w lokalnych kontekstach. 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młodzież w oparciu o własne spostrzeżenia i perspektywy może decydować 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zakresie tematycznym swoich przedsięwzięć, działaniach, odbiorcach, budżecie. W organizację Projektu może być zaangażowana młodzież od 13 roku życia.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CF29D5-4EE8-8BBC-0A1A-D0450FA60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57" y="3301028"/>
            <a:ext cx="5078186" cy="28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6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6" y="849818"/>
            <a:ext cx="9434193" cy="53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„Jubileusze wolnej Polski” 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Ścieżka tematyczna, w której podkreśla się znaczenie jubileuszy obchodzonych w 2024 roku przez Polskę: </a:t>
            </a: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/>
              <a:t>1 maja – 20. rocznica przystąpienia Polski do UE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20 lat zmian lokalnych (podsumowanie jak zmienił się lokalny świat dzięki przystąpieniu do UE)  - wystawy, publikacje, filmy, akcje zmierzające do „ocieplenia wizerunku” UE w opinii publicznej - debaty, konferencje, konkursy dla młodzieży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4 czerwca – 35. rocznica wyborów z 4 czerwca 1989 r.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’89 lokalnie - zbieranie wspomnień jak wyglądało życie i nastroje na lokalnym terenie - wystawy plenerowe, warsztaty, konferencje, koncerty patriotyczne, spektakle teatralne, potańcówki, konkursy dla młodzieży,  gry terenowe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12 marca - 25. rocznica przystąpienia Polski do NATO 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Globalne NATO, lokalne bezpieczeństwo - konferencje, szkolenia, debaty, przedstawienia </a:t>
            </a:r>
            <a:br>
              <a:rPr lang="pl-PL" dirty="0"/>
            </a:br>
            <a:r>
              <a:rPr lang="pl-PL" dirty="0"/>
              <a:t>i konkursy dla dzieci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2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„Jubileusze wolnej Polski” 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6723" y="1302327"/>
            <a:ext cx="10108734" cy="529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Propozycje haseł, wątków tematycznych do wykorzystania w realizacji projektów: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„Lokalne Działania, Wielkie Wydarzenia: Od Wolnych Wyborów do UE i NATO” - ukazuje, jak lokalne inicjatywy odzwierciedlają ważne momenty historyczne Polski.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„Twoja Lokalna Inicjatywa, Nasza Wspólna Historia: Polska w NATO i UE” - podkreśla, że każdy lokalny projekt przyczynia się do wspólnego kształtowania historii Polski na europejskim tle.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„Działaj Lokalnie, Pamiętaj Globalnie: Polska w UE” - łączy lokalne działania z globalnym znaczeniem członkostwa Polski w Unii Europejskiej.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„Lokalne Korzenie, Europejskie Marzenia: Razem Budujemy Przyszłość” - podkreśla znaczenie lokalnych inicjatyw w kontekście europejskiego rozwoju Polski.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„Od Lokalnej Solidarności do Globalnego Bezpieczeństwa: Polska w NATO” - akcentuje, jak lokalne działania wpływają na ogólnokrajowe i międzynarodowe bezpieczeństwo.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„1989-2024: Twoja Inicjatywa, Nasza Wolność” - zachęca do lokalnego zaangażowania, podkreślając jego wpływ na kształtowanie wolności kraju.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„Twoje Działania, Nasza Historia: Polska Droga do UE i NATO” - podkreśla wpływ działań lokalnych na historię Polski w kontekście UE i NATO.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„Twórz Lokalnie, Myśl Europejsko: Polska w Sercu Unii’ - zachęca do angażowania się w lokalne projekty, mając na uwadze europejskie wartości.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46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3" y="849818"/>
            <a:ext cx="9239473" cy="5197204"/>
          </a:xfrm>
        </p:spPr>
      </p:pic>
    </p:spTree>
    <p:extLst>
      <p:ext uri="{BB962C8B-B14F-4D97-AF65-F5344CB8AC3E}">
        <p14:creationId xmlns:p14="http://schemas.microsoft.com/office/powerpoint/2010/main" val="388104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3" name="Grafika 3">
            <a:extLst>
              <a:ext uri="{FF2B5EF4-FFF2-40B4-BE49-F238E27FC236}">
                <a16:creationId xmlns:a16="http://schemas.microsoft.com/office/drawing/2014/main" id="{BF864AEB-87BC-C012-911D-174BF9F4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99" y="4761708"/>
            <a:ext cx="793153" cy="79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0" y="869795"/>
            <a:ext cx="8968160" cy="5041087"/>
          </a:xfrm>
        </p:spPr>
      </p:pic>
    </p:spTree>
    <p:extLst>
      <p:ext uri="{BB962C8B-B14F-4D97-AF65-F5344CB8AC3E}">
        <p14:creationId xmlns:p14="http://schemas.microsoft.com/office/powerpoint/2010/main" val="134770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organizacje społeczno-zawodowe rolników, koła gospodyń wiejskich wpisane do Krajowego Rejestru Kół Gospodyń Wiejskich prowadzonego przez Agencję Restrukturyzacji</a:t>
            </a:r>
            <a:br>
              <a:rPr lang="pl-PL" sz="2000" dirty="0"/>
            </a:br>
            <a:r>
              <a:rPr lang="pl-PL" sz="2000" dirty="0"/>
              <a:t>i Modernizacji Rolnictwa), </a:t>
            </a:r>
            <a:br>
              <a:rPr lang="pl-PL" sz="2000" dirty="0"/>
            </a:br>
            <a:r>
              <a:rPr lang="pl-PL" sz="2000" dirty="0"/>
              <a:t>z wyłączeniem: Lokalnych Grup Działania, Lokalnych Grup Rybackich, Lokalnych Organizacji Turystycznych, związków stowarzyszeń, fundacji skarbu państwa i ich oddziałów, fundacji utworzonych przez partie polityczne i stowarzyszeń związanych z partiami politycznymi, stowarzyszeń i fundacji założonych przez samorządy lokalne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400" b="1" dirty="0"/>
              <a:t>grupy nieformalne</a:t>
            </a:r>
            <a:r>
              <a:rPr lang="pl-PL" sz="24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400" dirty="0"/>
              <a:t>(w tym stowarzyszenia zwykłe, oddziały terenowe organizacji nieposiadające osobowości prawnej)</a:t>
            </a:r>
            <a:r>
              <a:rPr lang="pl-PL" sz="2400" b="1" dirty="0"/>
              <a:t>, w których imieniu wniosek złoży organizacja pozarządowa</a:t>
            </a:r>
            <a:r>
              <a:rPr lang="pl-PL" sz="2400" dirty="0"/>
              <a:t> (jak wyżej)</a:t>
            </a:r>
          </a:p>
          <a:p>
            <a:pPr>
              <a:buFont typeface="Arial" charset="0"/>
              <a:buChar char="•"/>
              <a:defRPr/>
            </a:pPr>
            <a:r>
              <a:rPr lang="pl-PL" sz="2800" b="1" dirty="0"/>
              <a:t> </a:t>
            </a:r>
          </a:p>
          <a:p>
            <a:pPr marL="0" indent="0">
              <a:buNone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242960" y="3616983"/>
            <a:ext cx="106605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Kuślin, Lwówek, Opalenica, Duszniki, Miedzichowo, Pniewy, Nowy Tomyśl.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  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/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3, maksymalnie 6 miesięcznego projektu jest przewidziany na okres między </a:t>
            </a:r>
            <a:r>
              <a:rPr lang="pl-PL" sz="2200" b="1" dirty="0"/>
              <a:t>1 maja a 30 listopada 2024r. </a:t>
            </a:r>
            <a:br>
              <a:rPr lang="pl-PL" sz="2200" dirty="0">
                <a:solidFill>
                  <a:srgbClr val="FF00FF"/>
                </a:solidFill>
              </a:rPr>
            </a:br>
            <a:r>
              <a:rPr lang="pl-PL" altLang="pl-PL" sz="2200" b="1" dirty="0"/>
              <a:t>Pula 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altLang="pl-PL" sz="2200" b="1" dirty="0"/>
              <a:t>55 000,00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02.05.2024 r, 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1 maja 2024 </a:t>
            </a:r>
            <a:r>
              <a:rPr lang="pl-PL" altLang="pl-PL" sz="2200" dirty="0"/>
              <a:t>–</a:t>
            </a:r>
            <a:r>
              <a:rPr lang="pl-PL" altLang="pl-PL" sz="2200" b="1" dirty="0"/>
              <a:t> 30 listopada 2024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siedzibie ODL w Lwówku Rynek 33/1 lub  pod nr 614424160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Formularz wniosku i regulamin konkursu można obejrzeć na stronie: </a:t>
            </a:r>
            <a:r>
              <a:rPr lang="pl-PL" altLang="pl-PL" sz="2200" b="1" dirty="0">
                <a:hlinkClick r:id="rId4"/>
              </a:rPr>
              <a:t>www.kold.pl</a:t>
            </a:r>
            <a:r>
              <a:rPr lang="pl-PL" altLang="pl-PL" sz="2200" b="1" dirty="0"/>
              <a:t> w zakładce „Działaj Lokalnie”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292579" y="359376"/>
            <a:ext cx="121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Zasady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Pamiętaj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</a:t>
            </a:r>
            <a:endParaRPr lang="pl-PL" altLang="pl-PL" sz="20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 2024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są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wyłącznie w Generatorze Społecznym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 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https://generatorspoleczny.pl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/>
              <a:t>2 maja</a:t>
            </a:r>
            <a:r>
              <a:rPr lang="en-US" sz="2000" b="1" dirty="0"/>
              <a:t>  </a:t>
            </a:r>
            <a:r>
              <a:rPr lang="pl-PL" sz="2000" b="1" dirty="0"/>
              <a:t>2024 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https://generatorspoleczny.pl/</a:t>
            </a:r>
            <a:r>
              <a:rPr lang="pl-PL" sz="2000" b="1" dirty="0"/>
              <a:t> w ramach Konkursu „Działaj Lokalnie 2024” </a:t>
            </a:r>
            <a:r>
              <a:rPr lang="pl-PL" sz="2000" dirty="0"/>
              <a:t>i 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5 Regulaminu naboru.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/>
              <a:t>3-6</a:t>
            </a:r>
            <a:r>
              <a:rPr lang="pl-PL" sz="2000" b="1" dirty="0">
                <a:solidFill>
                  <a:srgbClr val="FF00FF"/>
                </a:solidFill>
              </a:rPr>
              <a:t>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/>
              <a:t>1 maja a 30 listopada 2024r</a:t>
            </a:r>
            <a:r>
              <a:rPr lang="pl-PL" sz="2000" b="1" dirty="0">
                <a:solidFill>
                  <a:srgbClr val="FF00FF"/>
                </a:solidFill>
              </a:rPr>
              <a:t>.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Ocenia Komisja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Dla kogo program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W programie „Działaj Lokalnie” wspierane są projekty,</a:t>
            </a:r>
            <a:br>
              <a:rPr lang="pl-PL" sz="2000" dirty="0"/>
            </a:br>
            <a:r>
              <a:rPr lang="pl-PL" sz="2000" dirty="0"/>
              <a:t>które</a:t>
            </a:r>
            <a:r>
              <a:rPr lang="pl-PL" sz="2000" b="1" dirty="0"/>
              <a:t> inicjują współpracę</a:t>
            </a:r>
            <a:r>
              <a:rPr lang="pl-PL" sz="2000" dirty="0"/>
              <a:t> </a:t>
            </a:r>
            <a:r>
              <a:rPr lang="pl-PL" sz="2000" b="1" dirty="0"/>
              <a:t>mieszkańców</a:t>
            </a:r>
            <a:r>
              <a:rPr lang="pl-PL" sz="2000" dirty="0"/>
              <a:t> </a:t>
            </a:r>
            <a:r>
              <a:rPr lang="pl-PL" sz="2000" b="1" dirty="0"/>
              <a:t>na rzecz dobra wspólnego</a:t>
            </a:r>
            <a:br>
              <a:rPr lang="pl-PL" sz="2000" b="1" dirty="0"/>
            </a:br>
            <a:r>
              <a:rPr lang="pl-PL" sz="2000" dirty="0"/>
              <a:t>i które służą pobudzaniu aktywności społecznej, poprawie jakości życia.</a:t>
            </a:r>
            <a:br>
              <a:rPr lang="pl-PL" sz="2000" dirty="0"/>
            </a:br>
            <a:r>
              <a:rPr lang="pl-PL" sz="2000" dirty="0"/>
              <a:t>W rezultacie podejmowane działania mają przyczyniać się do budowania lokalnego </a:t>
            </a:r>
            <a:r>
              <a:rPr lang="pl-PL" sz="2000" b="1" dirty="0"/>
              <a:t>kapitału społecznego</a:t>
            </a:r>
            <a:r>
              <a:rPr lang="pl-PL" sz="2000" dirty="0"/>
              <a:t>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Program jest prowadzony z myślą o organizacjach pozarządowych oraz grupach nieformalnych, które podejmują wspólny wysiłek,</a:t>
            </a:r>
            <a:br>
              <a:rPr lang="pl-PL" sz="2000" dirty="0"/>
            </a:br>
            <a:r>
              <a:rPr lang="pl-PL" sz="2000" dirty="0"/>
              <a:t>aby w ich społecznościach żyło się lepiej.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Wniosek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instruktaż, który „prowadzi piszącego za rękę”. 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można robić w ramach 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kogo zwrócić się o pomoc?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 jak promować projekt? </a:t>
            </a: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Wypełnianie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</a:t>
            </a:r>
            <a:br>
              <a:rPr lang="pl-PL" altLang="pl-PL" sz="2000" dirty="0"/>
            </a:br>
            <a:r>
              <a:rPr lang="pl-PL" altLang="pl-PL" sz="2000" dirty="0"/>
              <a:t>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</a:t>
            </a:r>
            <a:r>
              <a:rPr lang="pl-PL" altLang="pl-PL" sz="2000" i="1" dirty="0"/>
              <a:t>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30FB18B-2291-A312-135C-060C9877D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i="1" dirty="0"/>
              <a:t>ZŁOŻENIE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105DFA-D0A3-7FF4-E664-43DC50524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46847" y="1302327"/>
            <a:ext cx="8304075" cy="4711845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Po zakończeniu w generatorze wniosku, drukujemy  i wniosek należy podpisać przez osoby uprawnione        </a:t>
            </a:r>
            <a:r>
              <a:rPr lang="pl-PL" i="1" dirty="0">
                <a:solidFill>
                  <a:srgbClr val="FF0000"/>
                </a:solidFill>
              </a:rPr>
              <a:t>(zgodnie z rejestracją) </a:t>
            </a:r>
          </a:p>
          <a:p>
            <a:pPr marL="0" indent="0">
              <a:buNone/>
            </a:pPr>
            <a:r>
              <a:rPr lang="pl-PL" b="1" i="1" dirty="0">
                <a:solidFill>
                  <a:srgbClr val="FF0000"/>
                </a:solidFill>
              </a:rPr>
              <a:t>i niezwłocznie złożyć w biurze LGD KOLD –</a:t>
            </a:r>
          </a:p>
          <a:p>
            <a:pPr marL="0" indent="0">
              <a:buNone/>
            </a:pPr>
            <a:r>
              <a:rPr lang="pl-PL" b="1" i="1" dirty="0">
                <a:solidFill>
                  <a:srgbClr val="FF0000"/>
                </a:solidFill>
              </a:rPr>
              <a:t> Lwówek, Rynek 33/1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6DA2C1-4705-70D0-CF55-EB3784EB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720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001" y="4224849"/>
            <a:ext cx="3600000" cy="2400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414D21B-415F-A47D-5425-C1C2BD01BF19}"/>
              </a:ext>
            </a:extLst>
          </p:cNvPr>
          <p:cNvSpPr txBox="1"/>
          <p:nvPr/>
        </p:nvSpPr>
        <p:spPr>
          <a:xfrm>
            <a:off x="4670999" y="2569087"/>
            <a:ext cx="66773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sz="2800" dirty="0">
                <a:hlinkClick r:id="rId3"/>
              </a:rPr>
              <a:t>http://dzialajlokalnie.pl/strefa-grantobiorcy/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Dodatkowy konkurs  „OPOWIEDZ…”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W 2024 roku prowadzone są 4 kategorie konkursowe: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NASZE MIEJSCE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MAKING OFF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HISTORIA TWORZENIA PROJEKTU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BOHATER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IMPACT</a:t>
            </a:r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22" y="1547827"/>
            <a:ext cx="3497737" cy="48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86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39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0D03EDD-6C5A-42BD-99B3-57D7D832327F}"/>
              </a:ext>
            </a:extLst>
          </p:cNvPr>
          <p:cNvSpPr txBox="1"/>
          <p:nvPr/>
        </p:nvSpPr>
        <p:spPr>
          <a:xfrm>
            <a:off x="999468" y="2210068"/>
            <a:ext cx="10110492" cy="12003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Nasze miejsce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przestrzeniach, które łączą ludzi, specyfice lokalnej społeczności, wyjątkowości danego miejsca czy miejscowości w kontekście zrealizowanego projektu. Prace zgłoszone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tej kategorii mogą̨ również odnosić się̨ do poczucia tożsamości lokalnej i historii „małych ojczyzn”.</a:t>
            </a:r>
            <a:endParaRPr lang="pl-PL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3806839"/>
            <a:ext cx="10110492" cy="175432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Making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historia tworzenia projektu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procesie tworzenia projektu. Działania materialne, związane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budową czy rewitalizacją (np.: świetlica, park, boisko, miejsce spotkań, kwietna łąka, wiejska pasieka). Można w niej pokazać projekty oparte na wydarzeniach kulturalnych i integracyjnych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(np.: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warsztaty, happening, konkurs, przegląd, festyn/święto lokalne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itp.), które przyciągnęły zarówno mieszkańców jak i turystów.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2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filantropię,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przywództwo i 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Co wspieramy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40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4447684"/>
            <a:ext cx="10110492" cy="100027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filmy o wpływie, oddziaływaniu projektu  w skali lokalnej, czy też ponadlokalnej. Kategoria ta pozwala na pokazanie konkretnych zmian, jakie zaszły we wsiach i miasteczkach, w których realizowane były projekty. 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BE7AD6-78D8-4C9B-8867-ABA70B59053B}"/>
              </a:ext>
            </a:extLst>
          </p:cNvPr>
          <p:cNvSpPr txBox="1"/>
          <p:nvPr/>
        </p:nvSpPr>
        <p:spPr>
          <a:xfrm>
            <a:off x="999468" y="2185163"/>
            <a:ext cx="10110492" cy="175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Bohater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ategoria może zawierać filmy opowiadane z perspektywy bohatera (lidera, członka zespołu, beneficjenta), ale również pokazujące bohatera, który stał się motywem przewodnim projektu (lokalny poeta, artysta, aktywista, lokalny produkt, zwyczaj). W tej kategorii powinny znaleźć się̨ prace, które opowiedzą̨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konkretnych osobach zaangażowanych w realizację projektu lub jego inspiratorów. Prace, przez pryzmat tych osób, zilustrują̨ proces, realizacji projektu i ewentualnie jego wpływ na lokalną społeczność. 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90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 </a:t>
            </a:r>
            <a:r>
              <a:rPr lang="pl-PL" sz="4200" b="1" dirty="0"/>
              <a:t>(</a:t>
            </a: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</a:t>
            </a:r>
            <a:b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się z fotografii, zaanimowanych zdjęć, bądź statycznych plansz, nie zostaną zakwalifikowane do Konkursu)</a:t>
            </a: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  <a:b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Zapis z webinarium poszerzającego 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3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r>
              <a:rPr lang="pl-PL" sz="5900" dirty="0"/>
              <a:t>Termin nadsyłania prac na etapie lokalnym Konkursu:     </a:t>
            </a:r>
            <a:r>
              <a:rPr lang="pl-PL" sz="5900" b="1" dirty="0"/>
              <a:t>20 grudnia 2024r.  </a:t>
            </a:r>
            <a:r>
              <a:rPr lang="pl-PL" sz="5100" b="1" dirty="0"/>
              <a:t>Do biura LGD KOLD.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5683" y="1468502"/>
            <a:ext cx="5997002" cy="1655762"/>
          </a:xfrm>
        </p:spPr>
        <p:txBody>
          <a:bodyPr anchor="ctr">
            <a:normAutofit fontScale="90000"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  <a:hlinkClick r:id="rId2"/>
              </a:rPr>
              <a:t>www.kold.pl</a:t>
            </a:r>
            <a:r>
              <a:rPr lang="pl-PL" altLang="pl-PL" sz="3200" dirty="0">
                <a:latin typeface="+mj-lt"/>
              </a:rPr>
              <a:t>; e-mail: </a:t>
            </a:r>
            <a:r>
              <a:rPr lang="pl-PL" altLang="pl-PL" sz="3200" dirty="0">
                <a:latin typeface="+mj-lt"/>
                <a:hlinkClick r:id="rId3"/>
              </a:rPr>
              <a:t>biuro@kold.pl</a:t>
            </a:r>
            <a:br>
              <a:rPr lang="pl-PL" altLang="pl-PL" sz="3200" dirty="0">
                <a:latin typeface="+mj-lt"/>
              </a:rPr>
            </a:br>
            <a:endParaRPr lang="pl-PL" altLang="pl-PL" sz="3200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28" y="3834461"/>
            <a:ext cx="4262304" cy="23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Co promujemy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58" y="3654197"/>
            <a:ext cx="5823138" cy="2520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28" y="1453709"/>
            <a:ext cx="4391284" cy="24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2-dzialaj-lokalnie-infografia-co-dalej-sty-2015_final">
            <a:extLst>
              <a:ext uri="{FF2B5EF4-FFF2-40B4-BE49-F238E27FC236}">
                <a16:creationId xmlns:a16="http://schemas.microsoft.com/office/drawing/2014/main" id="{EE3AC27A-086A-48E6-ADBE-A8CA96C6D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-148113"/>
            <a:ext cx="9788912" cy="734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4F5771-281B-4710-A61A-84C7B96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84738" y="164123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</p:spTree>
    <p:extLst>
      <p:ext uri="{BB962C8B-B14F-4D97-AF65-F5344CB8AC3E}">
        <p14:creationId xmlns:p14="http://schemas.microsoft.com/office/powerpoint/2010/main" val="49034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Generator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https://generatorspoleczny.pl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Jest to nowe narzędzie, w którym są:</a:t>
            </a:r>
          </a:p>
          <a:p>
            <a:r>
              <a:rPr lang="pl-PL" sz="2400" dirty="0"/>
              <a:t>składane wnioski</a:t>
            </a:r>
          </a:p>
          <a:p>
            <a:r>
              <a:rPr lang="pl-PL" sz="2400" dirty="0"/>
              <a:t>podpisywane umowy (wkrótce)</a:t>
            </a:r>
          </a:p>
          <a:p>
            <a:r>
              <a:rPr lang="pl-PL" sz="2400" dirty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Każdy wnioskodawca musi założyć konto!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3051</Words>
  <Application>Microsoft Office PowerPoint</Application>
  <PresentationFormat>Panoramiczny</PresentationFormat>
  <Paragraphs>280</Paragraphs>
  <Slides>42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Config</vt:lpstr>
      <vt:lpstr>Symbol</vt:lpstr>
      <vt:lpstr>Tahoma</vt:lpstr>
      <vt:lpstr>Times New Roman</vt:lpstr>
      <vt:lpstr>Wingdings</vt:lpstr>
      <vt:lpstr>Sjady tytułowe</vt:lpstr>
      <vt:lpstr>Slajdy z treścią</vt:lpstr>
      <vt:lpstr>Spotkanie informacyjne dla wnioskodawców  programu „Działaj Lokalnie”</vt:lpstr>
      <vt:lpstr> 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 www.kold.pl; e-mail: biuro@kold.pl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Lokalna Grupa Działania KOLD Lokalna Grupa Działania KOLD</cp:lastModifiedBy>
  <cp:revision>155</cp:revision>
  <cp:lastPrinted>2023-03-15T10:47:32Z</cp:lastPrinted>
  <dcterms:created xsi:type="dcterms:W3CDTF">2021-03-24T14:14:58Z</dcterms:created>
  <dcterms:modified xsi:type="dcterms:W3CDTF">2024-04-11T05:51:37Z</dcterms:modified>
</cp:coreProperties>
</file>