
<file path=[Content_Types].xml><?xml version="1.0" encoding="utf-8"?>
<Types xmlns="http://schemas.openxmlformats.org/package/2006/content-types">
  <Default Extension="docx" ContentType="application/vnd.openxmlformats-officedocument.wordprocessingml.documen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6" r:id="rId1"/>
  </p:sldMasterIdLst>
  <p:handoutMasterIdLst>
    <p:handoutMasterId r:id="rId23"/>
  </p:handoutMasterIdLst>
  <p:sldIdLst>
    <p:sldId id="265" r:id="rId2"/>
    <p:sldId id="258" r:id="rId3"/>
    <p:sldId id="274" r:id="rId4"/>
    <p:sldId id="262" r:id="rId5"/>
    <p:sldId id="263" r:id="rId6"/>
    <p:sldId id="259" r:id="rId7"/>
    <p:sldId id="260" r:id="rId8"/>
    <p:sldId id="264" r:id="rId9"/>
    <p:sldId id="261" r:id="rId10"/>
    <p:sldId id="266" r:id="rId11"/>
    <p:sldId id="267" r:id="rId12"/>
    <p:sldId id="268" r:id="rId13"/>
    <p:sldId id="281" r:id="rId14"/>
    <p:sldId id="271" r:id="rId15"/>
    <p:sldId id="275" r:id="rId16"/>
    <p:sldId id="272" r:id="rId17"/>
    <p:sldId id="273" r:id="rId18"/>
    <p:sldId id="277" r:id="rId19"/>
    <p:sldId id="278" r:id="rId20"/>
    <p:sldId id="279" r:id="rId21"/>
    <p:sldId id="280" r:id="rId22"/>
  </p:sldIdLst>
  <p:sldSz cx="9144000" cy="6858000" type="screen4x3"/>
  <p:notesSz cx="6797675" cy="9928225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7" d="100"/>
          <a:sy n="77" d="100"/>
        </p:scale>
        <p:origin x="1618" y="4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DF47B84-D3B0-4C6A-8A01-E520A47BB7F7}" type="datetimeFigureOut">
              <a:rPr lang="pl-PL" smtClean="0"/>
              <a:t>05.12.2024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9BF33D1-4A04-4C50-8497-8A434F10AFD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4586709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96078B3-E534-9801-E56C-9014D8EA8CE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E2A17528-5C14-5264-1886-8CC7AFF4AB9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1BBD16A2-B2D8-DBCB-226F-5DE4AE957E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05.12.2024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5FB7611F-C600-E436-1D2D-A6762F58BC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0E9C645A-9F28-7CA3-3DD1-F6819C4AEB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821484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3EAB5E0-A3E2-B08E-18EC-F7A6B70B7C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6A09C3B1-5618-C4DD-3EB8-2C41BD3BFEA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BA77B350-387C-E09E-1559-CB8E59D5BC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05.12.2024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FB09C192-FFF0-B611-71A3-1D4CDF0BFE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D20824F2-2986-CFDF-EACA-12E674499C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855502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:a16="http://schemas.microsoft.com/office/drawing/2014/main" id="{775289EB-8BA1-E56C-659A-4B56AEF097E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B5159877-EF55-4A95-7882-1583A20F1B8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41983019-114A-ED75-A4EC-2D56E0E4B8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05.12.2024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67B6D0B2-C660-16F5-548C-C1DB64331C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3D127CBD-5EA6-7208-1552-5DBF9CF1E3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835422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5BDD488-854D-B550-F97F-7561C32B04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E109E6B-D1F4-9FBE-8730-B6D1C11A72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47148718-F64F-F7F3-3E1C-4B57AA6978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05.12.2024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ED323467-21D5-D6AB-3AFC-0A38769A2B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E0C2120D-A54D-EC64-A4D7-2E473E297E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089769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4462313-9327-E9B4-2C1C-8E8CCBC47B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B6EAC021-230B-076E-D864-37D7822A05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82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82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2B13C64F-2C9F-874C-A9AD-BF1782524A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05.12.2024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A8DCE871-1D62-1A42-ABE2-0C5D6FE9A4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E70C73F2-9E94-77B8-F510-4D5A2543B5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634944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FD47C2D-F0B7-E3FF-18A1-595419F556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594B865-87DC-0BED-4D57-37CC3E4E696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2221B775-786D-BF69-E721-85971643E9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B317884F-6CA2-06E7-D74C-255106B98A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05.12.2024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59D3EC9E-49DE-516D-7992-4949EAA5C8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62A10ED5-A21B-B3E6-42C8-A34F00896F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792169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1220432-CF46-2A70-EC79-17C9D964AC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71CC008D-576A-00E8-23D2-B409A12F515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77F533E2-7BC8-697D-6357-D37C7EC51B5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CDD4C498-2763-5CF6-1E89-64D811FF724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D5728A89-A27B-806C-AEC0-AD6F52BB997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>
            <a:extLst>
              <a:ext uri="{FF2B5EF4-FFF2-40B4-BE49-F238E27FC236}">
                <a16:creationId xmlns:a16="http://schemas.microsoft.com/office/drawing/2014/main" id="{4A3DECA1-C43B-AC2B-C665-F881C68CE5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05.12.2024</a:t>
            </a:fld>
            <a:endParaRPr lang="pl-PL"/>
          </a:p>
        </p:txBody>
      </p:sp>
      <p:sp>
        <p:nvSpPr>
          <p:cNvPr id="8" name="Symbol zastępczy stopki 7">
            <a:extLst>
              <a:ext uri="{FF2B5EF4-FFF2-40B4-BE49-F238E27FC236}">
                <a16:creationId xmlns:a16="http://schemas.microsoft.com/office/drawing/2014/main" id="{92AB5D5B-FF11-1996-6AEA-DBF033EA44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>
            <a:extLst>
              <a:ext uri="{FF2B5EF4-FFF2-40B4-BE49-F238E27FC236}">
                <a16:creationId xmlns:a16="http://schemas.microsoft.com/office/drawing/2014/main" id="{D12367C2-7090-CDC2-FB2F-8F4C2E2387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183502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1F79CA9-058E-F162-6FED-4901DFB72B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5EDC6E13-E8B2-8DF8-AF56-2842E05580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05.12.2024</a:t>
            </a:fld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4148F61C-76CE-30FF-740E-FEF38A364C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64B9B294-9C09-87C4-E176-CCBEE1A115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42225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>
            <a:extLst>
              <a:ext uri="{FF2B5EF4-FFF2-40B4-BE49-F238E27FC236}">
                <a16:creationId xmlns:a16="http://schemas.microsoft.com/office/drawing/2014/main" id="{2722D988-F86B-364B-9574-E091423DCE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05.12.2024</a:t>
            </a:fld>
            <a:endParaRPr lang="pl-PL"/>
          </a:p>
        </p:txBody>
      </p:sp>
      <p:sp>
        <p:nvSpPr>
          <p:cNvPr id="3" name="Symbol zastępczy stopki 2">
            <a:extLst>
              <a:ext uri="{FF2B5EF4-FFF2-40B4-BE49-F238E27FC236}">
                <a16:creationId xmlns:a16="http://schemas.microsoft.com/office/drawing/2014/main" id="{D4F1FF95-7940-A437-8D85-C166AD3687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6A84E0A3-1DF7-E8D4-E7D7-8C4EF70CBE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425101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7BDA6F1-C91E-250A-C3AA-008841E8B6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C4B65A3-A3C0-8FB7-8479-6E7805C934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1EB09122-815D-4978-01B3-6736E2DA6BD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11E03EAA-5873-7AA1-9362-85A4C7ABE9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05.12.2024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1B1BCC98-C54C-0379-9EEE-C487D1FC81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90A7C3F6-AACF-547A-B5B3-9F039F69B1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011435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E9EBDAB-0F7B-8122-9835-E6A5468293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>
            <a:extLst>
              <a:ext uri="{FF2B5EF4-FFF2-40B4-BE49-F238E27FC236}">
                <a16:creationId xmlns:a16="http://schemas.microsoft.com/office/drawing/2014/main" id="{27B1DF61-BEBD-8F76-05F5-452077CA0BC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pl-PL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5CF4EC1D-5774-659B-074F-445F6245752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0FD93ADD-2B16-D575-EF32-FAE76F6A72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05.12.2024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4603607B-4149-8DC8-836F-62E0F77B9D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DF013DF0-98DD-1806-A279-0431B8B721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579621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>
            <a:extLst>
              <a:ext uri="{FF2B5EF4-FFF2-40B4-BE49-F238E27FC236}">
                <a16:creationId xmlns:a16="http://schemas.microsoft.com/office/drawing/2014/main" id="{4E2EE966-A488-65D9-8DD6-E91982F840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CFA2F3D3-82E3-E0F7-37CF-73A8F6CD60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F43EA1B9-A426-747B-EDE8-2D2884E809E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6221E02-25CB-4963-84BC-0813985E7D90}" type="datetimeFigureOut">
              <a:rPr lang="pl-PL" smtClean="0"/>
              <a:pPr/>
              <a:t>05.12.2024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9EC00A49-E3C3-1662-6369-6DB65E786A3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C0E65415-FD40-939B-5FBE-1A590C8FA43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619565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708" r:id="rId2"/>
    <p:sldLayoutId id="2147483709" r:id="rId3"/>
    <p:sldLayoutId id="2147483710" r:id="rId4"/>
    <p:sldLayoutId id="2147483711" r:id="rId5"/>
    <p:sldLayoutId id="2147483712" r:id="rId6"/>
    <p:sldLayoutId id="2147483713" r:id="rId7"/>
    <p:sldLayoutId id="2147483714" r:id="rId8"/>
    <p:sldLayoutId id="2147483715" r:id="rId9"/>
    <p:sldLayoutId id="2147483716" r:id="rId10"/>
    <p:sldLayoutId id="2147483717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cid:image001.jpg@01DA5B35.B1639A20" TargetMode="Externa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7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.docx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5.emf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www.kold.pl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www.google.pl/search?q=ciekawe+cliparty&amp;tbm=isch&amp;imgil=ZGLXiCYGIXO1nM:;IKeRuiIFbN7-xM;http://pl.123rf.com/photo_22731622_ciekawy-ch%C5%82opiec-ciekawy-ch%C5%82opak-my%C5%9Bli-o-czym%C5%9B.html&amp;source=iu&amp;pf=m&amp;fir=ZGLXiCYGIXO1nM:,IKeRuiIFbN7-xM,_&amp;usg=__GNEGuVQ5XIUc7lxMC7JlNTqPj9Q=&amp;biw=1366&amp;bih=659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3568" y="404664"/>
            <a:ext cx="7772400" cy="1470025"/>
          </a:xfrm>
        </p:spPr>
        <p:txBody>
          <a:bodyPr>
            <a:normAutofit/>
          </a:bodyPr>
          <a:lstStyle/>
          <a:p>
            <a:r>
              <a:rPr lang="pl-PL" dirty="0"/>
              <a:t>GRANTY EFS+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1772816"/>
            <a:ext cx="6400800" cy="4032448"/>
          </a:xfrm>
        </p:spPr>
        <p:txBody>
          <a:bodyPr>
            <a:normAutofit/>
          </a:bodyPr>
          <a:lstStyle/>
          <a:p>
            <a:endParaRPr lang="pl-PL" i="1" dirty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pl-PL" i="1" dirty="0">
                <a:solidFill>
                  <a:schemeClr val="accent5">
                    <a:lumMod val="50000"/>
                  </a:schemeClr>
                </a:solidFill>
              </a:rPr>
              <a:t>Wspieranie działań na rzecz społeczności lokalnej</a:t>
            </a:r>
          </a:p>
          <a:p>
            <a:endParaRPr lang="pl-PL" i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r>
              <a:rPr lang="pl-PL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Lwówek</a:t>
            </a:r>
          </a:p>
          <a:p>
            <a:r>
              <a:rPr lang="pl-PL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                                   02.12.2024</a:t>
            </a:r>
          </a:p>
          <a:p>
            <a:endParaRPr lang="pl-PL" i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r>
              <a:rPr lang="pl-PL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                          </a:t>
            </a:r>
            <a:r>
              <a:rPr lang="pl-PL" sz="1400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Ireneusz Witkowski</a:t>
            </a:r>
          </a:p>
          <a:p>
            <a:r>
              <a:rPr lang="pl-PL" sz="1400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Natalia Batura</a:t>
            </a:r>
          </a:p>
          <a:p>
            <a:endParaRPr lang="pl-PL" i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1026" name="Picture 2" descr="C:\Users\KOLD\AppData\Local\Microsoft\Windows\INetCache\IE\W21WQ156\Natalia-German-i-Siergiej-Ławrow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 flipV="1">
            <a:off x="-345032" y="6843712"/>
            <a:ext cx="345032" cy="2576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KOLD\AppData\Local\Microsoft\Windows\INetCache\IE\C4DSJRBP\200px-Signing_of_partnership_agreement_Twin_Town-_Slupsk_and_Ustka_SWScan00097o[1]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 flipV="1">
            <a:off x="4876799" y="3614927"/>
            <a:ext cx="74949" cy="457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l-PL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altLang="pl-PL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                          </a:t>
            </a:r>
            <a:endParaRPr kumimoji="0" lang="pl-PL" altLang="pl-PL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0" y="14668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altLang="pl-PL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                               </a:t>
            </a:r>
            <a:endParaRPr kumimoji="0" lang="pl-PL" altLang="pl-PL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0" y="19812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altLang="pl-PL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                                </a:t>
            </a:r>
            <a:endParaRPr kumimoji="0" lang="pl-PL" altLang="pl-PL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0" y="25336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altLang="pl-PL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Obraz 2" descr="kold logo lokalna grupa działania2">
            <a:extLst>
              <a:ext uri="{FF2B5EF4-FFF2-40B4-BE49-F238E27FC236}">
                <a16:creationId xmlns:a16="http://schemas.microsoft.com/office/drawing/2014/main" id="{BBE51A5E-0E01-B464-7F19-2FE7AB832F8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1119451"/>
            <a:ext cx="533400" cy="533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Obraz 10">
            <a:extLst>
              <a:ext uri="{FF2B5EF4-FFF2-40B4-BE49-F238E27FC236}">
                <a16:creationId xmlns:a16="http://schemas.microsoft.com/office/drawing/2014/main" id="{CDB726DC-DC3E-E510-865E-C54FC008850A}"/>
              </a:ext>
            </a:extLst>
          </p:cNvPr>
          <p:cNvPicPr>
            <a:picLocks noChangeAspect="1"/>
          </p:cNvPicPr>
          <p:nvPr/>
        </p:nvPicPr>
        <p:blipFill>
          <a:blip r:embed="rId5" r:link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4730115"/>
            <a:ext cx="5760720" cy="66103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4278889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>
                <a:solidFill>
                  <a:srgbClr val="FF0000"/>
                </a:solidFill>
              </a:rPr>
              <a:t>                            Konkursy EFS+</a:t>
            </a:r>
            <a:br>
              <a:rPr lang="pl-PL" dirty="0">
                <a:solidFill>
                  <a:srgbClr val="FF0000"/>
                </a:solidFill>
              </a:rPr>
            </a:br>
            <a:r>
              <a:rPr lang="pl-PL" dirty="0">
                <a:solidFill>
                  <a:srgbClr val="FF0000"/>
                </a:solidFill>
              </a:rPr>
              <a:t>Nabory wniosków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l-PL" sz="24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1.9. Wspieranie działań na rzecz społeczności lokalnej</a:t>
            </a:r>
            <a:endParaRPr lang="pl-PL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l-PL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Wsparcie dla działań aktywizujących i integrujących społeczność lokalną w tym kobiet, seniorów, osób z niepełnosprawnościami, dzieci i młodzież</a:t>
            </a:r>
            <a:endParaRPr lang="pl-PL" sz="2400" i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pl-PL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Termin naboru </a:t>
            </a:r>
            <a:r>
              <a:rPr lang="pl-PL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przypuszczalny: 15-30.05.2025</a:t>
            </a:r>
          </a:p>
          <a:p>
            <a:r>
              <a:rPr lang="pl-PL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Termin realizacji : do 30.09. 2026r. </a:t>
            </a:r>
          </a:p>
          <a:p>
            <a:r>
              <a:rPr lang="pl-PL" sz="2000" b="1" dirty="0">
                <a:latin typeface="Calibri" panose="020F0502020204030204" pitchFamily="34" charset="0"/>
                <a:cs typeface="Times New Roman" panose="02020603050405020304" pitchFamily="18" charset="0"/>
              </a:rPr>
              <a:t>Kwota projektu grantowego :   200 000 Euro</a:t>
            </a:r>
          </a:p>
          <a:p>
            <a:r>
              <a:rPr lang="pl-PL" sz="2000" b="1" dirty="0">
                <a:latin typeface="Calibri" panose="020F0502020204030204" pitchFamily="34" charset="0"/>
                <a:cs typeface="Times New Roman" panose="02020603050405020304" pitchFamily="18" charset="0"/>
              </a:rPr>
              <a:t>Kwota grantu (wniosku): min 50 </a:t>
            </a:r>
            <a:r>
              <a:rPr lang="pl-PL" sz="2000" b="1" dirty="0" err="1">
                <a:latin typeface="Calibri" panose="020F0502020204030204" pitchFamily="34" charset="0"/>
                <a:cs typeface="Times New Roman" panose="02020603050405020304" pitchFamily="18" charset="0"/>
              </a:rPr>
              <a:t>tys</a:t>
            </a:r>
            <a:r>
              <a:rPr lang="pl-PL" sz="2000" b="1" dirty="0">
                <a:latin typeface="Calibri" panose="020F0502020204030204" pitchFamily="34" charset="0"/>
                <a:cs typeface="Times New Roman" panose="02020603050405020304" pitchFamily="18" charset="0"/>
              </a:rPr>
              <a:t> PLN</a:t>
            </a:r>
            <a:endParaRPr lang="pl-PL" sz="2400" dirty="0"/>
          </a:p>
        </p:txBody>
      </p:sp>
      <p:pic>
        <p:nvPicPr>
          <p:cNvPr id="8" name="Obraz 2" descr="kold logo lokalna grupa działania2">
            <a:extLst>
              <a:ext uri="{FF2B5EF4-FFF2-40B4-BE49-F238E27FC236}">
                <a16:creationId xmlns:a16="http://schemas.microsoft.com/office/drawing/2014/main" id="{BC723ACD-85F8-4933-3613-0BCB7F52FDD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5078" y="494507"/>
            <a:ext cx="533400" cy="533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Obraz 8">
            <a:extLst>
              <a:ext uri="{FF2B5EF4-FFF2-40B4-BE49-F238E27FC236}">
                <a16:creationId xmlns:a16="http://schemas.microsoft.com/office/drawing/2014/main" id="{2915911E-BBF5-1D6C-40E2-DC862864F77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6021289"/>
            <a:ext cx="5760720" cy="72008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6526326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/>
              <a:t>                                    </a:t>
            </a:r>
            <a:r>
              <a:rPr lang="pl-PL" dirty="0" err="1">
                <a:solidFill>
                  <a:srgbClr val="FF0000"/>
                </a:solidFill>
              </a:rPr>
              <a:t>Grantobiorcy</a:t>
            </a:r>
            <a:endParaRPr lang="pl-PL" dirty="0">
              <a:solidFill>
                <a:srgbClr val="FF0000"/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sz="2400" dirty="0"/>
              <a:t>Organizacje pozarządowe z osobowością prawną ( wpis do KRS, ARIMR, starostwo powiatowe)</a:t>
            </a:r>
          </a:p>
          <a:p>
            <a:r>
              <a:rPr lang="pl-PL" sz="2400" dirty="0"/>
              <a:t>Jednostki samorządu terytorialnego </a:t>
            </a:r>
          </a:p>
          <a:p>
            <a:r>
              <a:rPr lang="pl-PL" sz="2400" dirty="0"/>
              <a:t>Jednostki organizacyjne nieposiadające osobowości prawnej, którym ustawy przyznają zdolność prawną.</a:t>
            </a:r>
          </a:p>
          <a:p>
            <a:endParaRPr lang="pl-PL" sz="2400" dirty="0"/>
          </a:p>
          <a:p>
            <a:r>
              <a:rPr lang="pl-PL" sz="2400" b="1" dirty="0"/>
              <a:t>Beneficjenci nie prowadzą działalności gospodarczej. </a:t>
            </a:r>
          </a:p>
        </p:txBody>
      </p:sp>
      <p:pic>
        <p:nvPicPr>
          <p:cNvPr id="5" name="Obraz 2" descr="kold logo lokalna grupa działania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761207"/>
            <a:ext cx="533400" cy="533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Obraz 7">
            <a:extLst>
              <a:ext uri="{FF2B5EF4-FFF2-40B4-BE49-F238E27FC236}">
                <a16:creationId xmlns:a16="http://schemas.microsoft.com/office/drawing/2014/main" id="{7637E242-4392-493F-3D53-31ECEB43564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6021289"/>
            <a:ext cx="5760720" cy="72008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69851822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66E48AFA-8884-4F68-A44F-D2C1E8609C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28650" y="188640"/>
            <a:ext cx="6679654" cy="792089"/>
          </a:xfrm>
        </p:spPr>
        <p:txBody>
          <a:bodyPr>
            <a:normAutofit/>
          </a:bodyPr>
          <a:lstStyle/>
          <a:p>
            <a:r>
              <a:rPr lang="pl-PL" sz="3100" dirty="0"/>
              <a:t>                      </a:t>
            </a:r>
            <a:r>
              <a:rPr lang="pl-PL" sz="3100" dirty="0">
                <a:solidFill>
                  <a:srgbClr val="FF0000"/>
                </a:solidFill>
              </a:rPr>
              <a:t>Rekomendowane zadania </a:t>
            </a:r>
          </a:p>
        </p:txBody>
      </p:sp>
      <p:sp>
        <p:nvSpPr>
          <p:cNvPr id="15" name="Arc 14">
            <a:extLst>
              <a:ext uri="{FF2B5EF4-FFF2-40B4-BE49-F238E27FC236}">
                <a16:creationId xmlns:a16="http://schemas.microsoft.com/office/drawing/2014/main" id="{969D19A6-08CB-498C-93EC-3FFB021FC6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6269068">
            <a:off x="6164896" y="3712762"/>
            <a:ext cx="2987899" cy="2240924"/>
          </a:xfrm>
          <a:prstGeom prst="arc">
            <a:avLst>
              <a:gd name="adj1" fmla="val 14441841"/>
              <a:gd name="adj2" fmla="val 0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8" name="Obraz 7">
            <a:extLst>
              <a:ext uri="{FF2B5EF4-FFF2-40B4-BE49-F238E27FC236}">
                <a16:creationId xmlns:a16="http://schemas.microsoft.com/office/drawing/2014/main" id="{E5E13B97-E840-F64E-4386-848F396A22A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60960" y="5794916"/>
            <a:ext cx="8154129" cy="937724"/>
          </a:xfrm>
          <a:custGeom>
            <a:avLst/>
            <a:gdLst/>
            <a:ahLst/>
            <a:cxnLst/>
            <a:rect l="l" t="t" r="r" b="b"/>
            <a:pathLst>
              <a:path w="10580201" h="2957472">
                <a:moveTo>
                  <a:pt x="88961" y="0"/>
                </a:moveTo>
                <a:lnTo>
                  <a:pt x="10491240" y="0"/>
                </a:lnTo>
                <a:cubicBezTo>
                  <a:pt x="10540372" y="0"/>
                  <a:pt x="10580201" y="39829"/>
                  <a:pt x="10580201" y="88961"/>
                </a:cubicBezTo>
                <a:lnTo>
                  <a:pt x="10580201" y="2868511"/>
                </a:lnTo>
                <a:cubicBezTo>
                  <a:pt x="10580201" y="2917643"/>
                  <a:pt x="10540372" y="2957472"/>
                  <a:pt x="10491240" y="2957472"/>
                </a:cubicBezTo>
                <a:lnTo>
                  <a:pt x="88961" y="2957472"/>
                </a:lnTo>
                <a:cubicBezTo>
                  <a:pt x="39829" y="2957472"/>
                  <a:pt x="0" y="2917643"/>
                  <a:pt x="0" y="2868511"/>
                </a:cubicBezTo>
                <a:lnTo>
                  <a:pt x="0" y="88961"/>
                </a:lnTo>
                <a:cubicBezTo>
                  <a:pt x="0" y="39829"/>
                  <a:pt x="39829" y="0"/>
                  <a:pt x="88961" y="0"/>
                </a:cubicBezTo>
                <a:close/>
              </a:path>
            </a:pathLst>
          </a:custGeom>
          <a:noFill/>
        </p:spPr>
      </p:pic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27584" y="1169369"/>
            <a:ext cx="7687766" cy="5045162"/>
          </a:xfrm>
        </p:spPr>
        <p:txBody>
          <a:bodyPr>
            <a:normAutofit/>
          </a:bodyPr>
          <a:lstStyle/>
          <a:p>
            <a:r>
              <a:rPr lang="pl-PL" sz="2000" dirty="0"/>
              <a:t>Warsztaty, kursy, szkolenia, wizyty studyjne, działania edukacyjne – nawiązujące do lokalnych tradycji, zwyczajów i dziedzictwa kulturowego obszaru LGD KOLD wykorzystujących potencjał kulturalny i turystyczny obszaru, ukierunkowane na rozwój zainteresowań i potrzeb lokalnych</a:t>
            </a:r>
          </a:p>
          <a:p>
            <a:r>
              <a:rPr lang="pl-PL" sz="2000" dirty="0"/>
              <a:t>Organizacja wydarzeń i imprez integrujących z udziałem kobiet, osób z niepełnosprawnościami, szczególnie w partnerstwie nakierowanych na integracje wokół tradycji lokalnych i ochrony  środowiska,</a:t>
            </a:r>
          </a:p>
          <a:p>
            <a:r>
              <a:rPr lang="pl-PL" sz="2000" dirty="0"/>
              <a:t>Opracowania, wydawanie materiałów promocyjnych  m.in. folderów, albumów, filmów, monografii, przewodników </a:t>
            </a:r>
            <a:r>
              <a:rPr lang="pl-PL" sz="2000" dirty="0" err="1"/>
              <a:t>itp</a:t>
            </a:r>
            <a:r>
              <a:rPr lang="pl-PL" sz="2000" dirty="0"/>
              <a:t>,</a:t>
            </a:r>
          </a:p>
          <a:p>
            <a:endParaRPr lang="pl-PL" sz="2000" dirty="0"/>
          </a:p>
          <a:p>
            <a:endParaRPr lang="pl-PL" sz="1200" dirty="0"/>
          </a:p>
        </p:txBody>
      </p:sp>
      <p:pic>
        <p:nvPicPr>
          <p:cNvPr id="5" name="Obraz 2" descr="kold logo lokalna grupa działania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5183" y="447329"/>
            <a:ext cx="533400" cy="533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6" name="Powiększenie slajdu 5">
                <a:extLst>
                  <a:ext uri="{FF2B5EF4-FFF2-40B4-BE49-F238E27FC236}">
                    <a16:creationId xmlns:a16="http://schemas.microsoft.com/office/drawing/2014/main" id="{92E33234-2E75-3990-2F29-357904352C2F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2636578679"/>
                  </p:ext>
                </p:extLst>
              </p:nvPr>
            </p:nvGraphicFramePr>
            <p:xfrm>
              <a:off x="-2706757" y="1327248"/>
              <a:ext cx="2286000" cy="1714500"/>
            </p:xfrm>
            <a:graphic>
              <a:graphicData uri="http://schemas.microsoft.com/office/powerpoint/2016/slidezoom">
                <pslz:sldZm>
                  <pslz:sldZmObj sldId="269" cId="189399163">
                    <pslz:zmPr id="{C7BA8CB6-3856-4B73-A0FC-34AB6F8B9309}" returnToParent="0" transitionDur="1000">
                      <p166:blipFill xmlns:p166="http://schemas.microsoft.com/office/powerpoint/2016/6/main">
                        <a:blip r:embed="rId4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2286000" cy="1714500"/>
                        </a:xfrm>
                        <a:prstGeom prst="rect">
                          <a:avLst/>
                        </a:prstGeom>
                        <a:ln w="3175">
                          <a:solidFill>
                            <a:prstClr val="ltGray"/>
                          </a:solidFill>
                        </a:ln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6" name="Powiększenie slajdu 5">
                <a:extLst>
                  <a:ext uri="{FF2B5EF4-FFF2-40B4-BE49-F238E27FC236}">
                    <a16:creationId xmlns:a16="http://schemas.microsoft.com/office/drawing/2014/main" id="{92E33234-2E75-3990-2F29-357904352C2F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-2706757" y="1327248"/>
                <a:ext cx="2286000" cy="1714500"/>
              </a:xfrm>
              <a:prstGeom prst="rect">
                <a:avLst/>
              </a:prstGeom>
              <a:ln w="3175">
                <a:solidFill>
                  <a:prstClr val="ltGray"/>
                </a:solidFill>
              </a:ln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66092658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B3F0585-D237-DBA0-C1E3-603FC3ED36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>
                <a:solidFill>
                  <a:srgbClr val="FF0000"/>
                </a:solidFill>
              </a:rPr>
              <a:t>                             Katalog kosztów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B972CE6-B10E-F69D-8510-DC83FF0D4E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2122" y="1340769"/>
            <a:ext cx="7886700" cy="4032448"/>
          </a:xfrm>
        </p:spPr>
        <p:txBody>
          <a:bodyPr/>
          <a:lstStyle/>
          <a:p>
            <a:r>
              <a:rPr lang="pl-PL" dirty="0"/>
              <a:t>Usługi prowadzenia zajęć,</a:t>
            </a:r>
          </a:p>
          <a:p>
            <a:r>
              <a:rPr lang="pl-PL" dirty="0"/>
              <a:t>Wynajem </a:t>
            </a:r>
            <a:r>
              <a:rPr lang="pl-PL" dirty="0" err="1"/>
              <a:t>sal</a:t>
            </a:r>
            <a:r>
              <a:rPr lang="pl-PL" dirty="0"/>
              <a:t>, pomieszczeń, urządzeń</a:t>
            </a:r>
          </a:p>
          <a:p>
            <a:r>
              <a:rPr lang="pl-PL" dirty="0"/>
              <a:t>Materiały do zajęć</a:t>
            </a:r>
          </a:p>
          <a:p>
            <a:r>
              <a:rPr lang="pl-PL" dirty="0"/>
              <a:t>Zakup sprzętu niezbędnego do  zajęć, wydarzeń</a:t>
            </a:r>
          </a:p>
          <a:p>
            <a:r>
              <a:rPr lang="pl-PL" dirty="0"/>
              <a:t>Transport osób,</a:t>
            </a:r>
          </a:p>
          <a:p>
            <a:r>
              <a:rPr lang="pl-PL" dirty="0"/>
              <a:t> wyżywienie,</a:t>
            </a:r>
          </a:p>
          <a:p>
            <a:r>
              <a:rPr lang="pl-PL" dirty="0"/>
              <a:t>Usługi wydawnicze</a:t>
            </a:r>
          </a:p>
          <a:p>
            <a:r>
              <a:rPr lang="pl-PL" dirty="0"/>
              <a:t>Koszty promocji</a:t>
            </a:r>
          </a:p>
          <a:p>
            <a:r>
              <a:rPr lang="pl-PL" dirty="0"/>
              <a:t>Wydatki realne, niezbędne do realizacji zadań</a:t>
            </a:r>
          </a:p>
          <a:p>
            <a:r>
              <a:rPr lang="pl-PL" dirty="0"/>
              <a:t>Standardy kosztów zostaną ogłoszone wraz z regulaminem</a:t>
            </a:r>
          </a:p>
          <a:p>
            <a:endParaRPr lang="pl-PL" dirty="0"/>
          </a:p>
        </p:txBody>
      </p:sp>
      <p:pic>
        <p:nvPicPr>
          <p:cNvPr id="4" name="Obraz 2" descr="kold logo lokalna grupa działania2">
            <a:extLst>
              <a:ext uri="{FF2B5EF4-FFF2-40B4-BE49-F238E27FC236}">
                <a16:creationId xmlns:a16="http://schemas.microsoft.com/office/drawing/2014/main" id="{79044E0D-B8F2-A5BA-CD61-CD474CFE89D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5183" y="447329"/>
            <a:ext cx="533400" cy="533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Symbol zastępczy zawartości 8">
            <a:extLst>
              <a:ext uri="{FF2B5EF4-FFF2-40B4-BE49-F238E27FC236}">
                <a16:creationId xmlns:a16="http://schemas.microsoft.com/office/drawing/2014/main" id="{079B27C2-8C05-A8FD-A20E-37740CBB4EC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55576" y="5566216"/>
            <a:ext cx="7886700" cy="904067"/>
          </a:xfrm>
          <a:custGeom>
            <a:avLst/>
            <a:gdLst/>
            <a:ahLst/>
            <a:cxnLst/>
            <a:rect l="l" t="t" r="r" b="b"/>
            <a:pathLst>
              <a:path w="10580201" h="2957472">
                <a:moveTo>
                  <a:pt x="88961" y="0"/>
                </a:moveTo>
                <a:lnTo>
                  <a:pt x="10491240" y="0"/>
                </a:lnTo>
                <a:cubicBezTo>
                  <a:pt x="10540372" y="0"/>
                  <a:pt x="10580201" y="39829"/>
                  <a:pt x="10580201" y="88961"/>
                </a:cubicBezTo>
                <a:lnTo>
                  <a:pt x="10580201" y="2868511"/>
                </a:lnTo>
                <a:cubicBezTo>
                  <a:pt x="10580201" y="2917643"/>
                  <a:pt x="10540372" y="2957472"/>
                  <a:pt x="10491240" y="2957472"/>
                </a:cubicBezTo>
                <a:lnTo>
                  <a:pt x="88961" y="2957472"/>
                </a:lnTo>
                <a:cubicBezTo>
                  <a:pt x="39829" y="2957472"/>
                  <a:pt x="0" y="2917643"/>
                  <a:pt x="0" y="2868511"/>
                </a:cubicBezTo>
                <a:lnTo>
                  <a:pt x="0" y="88961"/>
                </a:lnTo>
                <a:cubicBezTo>
                  <a:pt x="0" y="39829"/>
                  <a:pt x="39829" y="0"/>
                  <a:pt x="88961" y="0"/>
                </a:cubicBezTo>
                <a:close/>
              </a:path>
            </a:pathLst>
          </a:custGeom>
          <a:noFill/>
        </p:spPr>
      </p:pic>
    </p:spTree>
    <p:extLst>
      <p:ext uri="{BB962C8B-B14F-4D97-AF65-F5344CB8AC3E}">
        <p14:creationId xmlns:p14="http://schemas.microsoft.com/office/powerpoint/2010/main" val="197639147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29340" y="375320"/>
            <a:ext cx="7886700" cy="759618"/>
          </a:xfrm>
        </p:spPr>
        <p:txBody>
          <a:bodyPr>
            <a:normAutofit/>
          </a:bodyPr>
          <a:lstStyle/>
          <a:p>
            <a:r>
              <a:rPr lang="pl-PL" dirty="0"/>
              <a:t>                   </a:t>
            </a:r>
            <a:r>
              <a:rPr lang="pl-PL" dirty="0">
                <a:solidFill>
                  <a:srgbClr val="FF0000"/>
                </a:solidFill>
              </a:rPr>
              <a:t>Kryteria ocen KOLD</a:t>
            </a:r>
          </a:p>
        </p:txBody>
      </p:sp>
      <p:graphicFrame>
        <p:nvGraphicFramePr>
          <p:cNvPr id="8" name="Symbol zastępczy zawartości 7">
            <a:extLst>
              <a:ext uri="{FF2B5EF4-FFF2-40B4-BE49-F238E27FC236}">
                <a16:creationId xmlns:a16="http://schemas.microsoft.com/office/drawing/2014/main" id="{E6FBA077-2A0B-7875-05B8-DFA8FF2ACCE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81056286"/>
              </p:ext>
            </p:extLst>
          </p:nvPr>
        </p:nvGraphicFramePr>
        <p:xfrm>
          <a:off x="179388" y="1173955"/>
          <a:ext cx="8335961" cy="489150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78173">
                  <a:extLst>
                    <a:ext uri="{9D8B030D-6E8A-4147-A177-3AD203B41FA5}">
                      <a16:colId xmlns:a16="http://schemas.microsoft.com/office/drawing/2014/main" val="3771577478"/>
                    </a:ext>
                  </a:extLst>
                </a:gridCol>
                <a:gridCol w="1581622">
                  <a:extLst>
                    <a:ext uri="{9D8B030D-6E8A-4147-A177-3AD203B41FA5}">
                      <a16:colId xmlns:a16="http://schemas.microsoft.com/office/drawing/2014/main" val="1266541050"/>
                    </a:ext>
                  </a:extLst>
                </a:gridCol>
                <a:gridCol w="2609956">
                  <a:extLst>
                    <a:ext uri="{9D8B030D-6E8A-4147-A177-3AD203B41FA5}">
                      <a16:colId xmlns:a16="http://schemas.microsoft.com/office/drawing/2014/main" val="3169986977"/>
                    </a:ext>
                  </a:extLst>
                </a:gridCol>
                <a:gridCol w="2550342">
                  <a:extLst>
                    <a:ext uri="{9D8B030D-6E8A-4147-A177-3AD203B41FA5}">
                      <a16:colId xmlns:a16="http://schemas.microsoft.com/office/drawing/2014/main" val="1575092724"/>
                    </a:ext>
                  </a:extLst>
                </a:gridCol>
                <a:gridCol w="1215868">
                  <a:extLst>
                    <a:ext uri="{9D8B030D-6E8A-4147-A177-3AD203B41FA5}">
                      <a16:colId xmlns:a16="http://schemas.microsoft.com/office/drawing/2014/main" val="1264236637"/>
                    </a:ext>
                  </a:extLst>
                </a:gridCol>
              </a:tblGrid>
              <a:tr h="661075"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</a:pPr>
                      <a:r>
                        <a:rPr lang="pl-PL" sz="1200" kern="100">
                          <a:effectLst/>
                        </a:rPr>
                        <a:t>Lp. </a:t>
                      </a:r>
                      <a:endParaRPr lang="pl-PL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65" marR="67065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</a:pPr>
                      <a:r>
                        <a:rPr lang="pl-PL" sz="1200" kern="100">
                          <a:effectLst/>
                        </a:rPr>
                        <a:t>Kryterium</a:t>
                      </a:r>
                      <a:endParaRPr lang="pl-PL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65" marR="67065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</a:pPr>
                      <a:r>
                        <a:rPr lang="pl-PL" sz="1200" kern="100" dirty="0">
                          <a:effectLst/>
                        </a:rPr>
                        <a:t>Punktacja</a:t>
                      </a:r>
                      <a:endParaRPr lang="pl-PL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65" marR="67065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</a:pPr>
                      <a:r>
                        <a:rPr lang="pl-PL" sz="1200" kern="100">
                          <a:effectLst/>
                        </a:rPr>
                        <a:t>Uzasadnienie (diagnoza obszaru)</a:t>
                      </a:r>
                      <a:endParaRPr lang="pl-PL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65" marR="67065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200" kern="100">
                          <a:effectLst/>
                        </a:rPr>
                        <a:t>Źró</a:t>
                      </a:r>
                      <a:r>
                        <a:rPr lang="pl-PL" sz="1100" kern="100">
                          <a:effectLst/>
                        </a:rPr>
                        <a:t>dło weryfikacji</a:t>
                      </a:r>
                      <a:endParaRPr lang="pl-PL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65" marR="67065" marT="0" marB="0"/>
                </a:tc>
                <a:extLst>
                  <a:ext uri="{0D108BD9-81ED-4DB2-BD59-A6C34878D82A}">
                    <a16:rowId xmlns:a16="http://schemas.microsoft.com/office/drawing/2014/main" val="1899084372"/>
                  </a:ext>
                </a:extLst>
              </a:tr>
              <a:tr h="423042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200" kern="100">
                          <a:effectLst/>
                        </a:rPr>
                        <a:t>1.</a:t>
                      </a:r>
                      <a:endParaRPr lang="pl-PL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65" marR="67065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</a:pPr>
                      <a:r>
                        <a:rPr lang="pl-PL" sz="1200" kern="100">
                          <a:effectLst/>
                        </a:rPr>
                        <a:t>Doradztwo</a:t>
                      </a:r>
                      <a:endParaRPr lang="pl-PL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65" marR="67065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</a:pPr>
                      <a:r>
                        <a:rPr lang="pl-PL" sz="1200" kern="100">
                          <a:effectLst/>
                        </a:rPr>
                        <a:t>3 pkt – szkolenie i doradztwo w biurze</a:t>
                      </a:r>
                      <a:endParaRPr lang="pl-PL" sz="1100" kern="100">
                        <a:effectLst/>
                      </a:endParaRPr>
                    </a:p>
                    <a:p>
                      <a:pPr marL="457200">
                        <a:lnSpc>
                          <a:spcPct val="107000"/>
                        </a:lnSpc>
                      </a:pPr>
                      <a:r>
                        <a:rPr lang="pl-PL" sz="1200" kern="100">
                          <a:effectLst/>
                        </a:rPr>
                        <a:t>2 pkt – szkolenie (wyłącznie)</a:t>
                      </a:r>
                      <a:endParaRPr lang="pl-PL" sz="1100" kern="100">
                        <a:effectLst/>
                      </a:endParaRPr>
                    </a:p>
                    <a:p>
                      <a:pPr marL="457200">
                        <a:lnSpc>
                          <a:spcPct val="107000"/>
                        </a:lnSpc>
                      </a:pPr>
                      <a:r>
                        <a:rPr lang="pl-PL" sz="1200" kern="100">
                          <a:effectLst/>
                        </a:rPr>
                        <a:t>1 pkt – doradztwo w biurze (wyłącznie)</a:t>
                      </a:r>
                      <a:endParaRPr lang="pl-PL" sz="1100" kern="100">
                        <a:effectLst/>
                      </a:endParaRPr>
                    </a:p>
                    <a:p>
                      <a:pPr marL="457200">
                        <a:lnSpc>
                          <a:spcPct val="107000"/>
                        </a:lnSpc>
                      </a:pPr>
                      <a:r>
                        <a:rPr lang="pl-PL" sz="1200" kern="100">
                          <a:effectLst/>
                        </a:rPr>
                        <a:t>- Wnioskodawca korzystał osobiście ze szkolenia i doradztwa w zakresie złożenia wniosku w biurze LGD najpóźniej 7 dni roboczych przed zakończeniem konkursu.</a:t>
                      </a:r>
                      <a:endParaRPr lang="pl-PL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65" marR="67065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</a:pPr>
                      <a:r>
                        <a:rPr lang="pl-PL" sz="1200" kern="100">
                          <a:effectLst/>
                        </a:rPr>
                        <a:t>LGD zależy na wysokiej jakości wniosków, w związku z tym postanowiono premiować wnioskodawców, którzy skorzystali z =e szkolenia i doradztwa prowadzonego przez pracowników LGD. Ubiegła perspektywa finansowa pokazała, że jakość składanych wniosków przez wnioskodawców, którzy nie korzystali z doradztwa była słaba, dlatego zakłada się premiowanie doradztwa. Kryterium powyższe uwzględniono także w Lokalnej Strategii Rozwoju LGD KOLD.  </a:t>
                      </a:r>
                      <a:endParaRPr lang="pl-PL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65" marR="67065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200" kern="100" dirty="0">
                          <a:effectLst/>
                        </a:rPr>
                        <a:t>Lista obecności na szkoleniu, lista doradztwa w biurze. </a:t>
                      </a:r>
                      <a:endParaRPr lang="pl-PL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65" marR="67065" marT="0" marB="0"/>
                </a:tc>
                <a:extLst>
                  <a:ext uri="{0D108BD9-81ED-4DB2-BD59-A6C34878D82A}">
                    <a16:rowId xmlns:a16="http://schemas.microsoft.com/office/drawing/2014/main" val="1476669807"/>
                  </a:ext>
                </a:extLst>
              </a:tr>
            </a:tbl>
          </a:graphicData>
        </a:graphic>
      </p:graphicFrame>
      <p:pic>
        <p:nvPicPr>
          <p:cNvPr id="5" name="Obraz 2" descr="kold logo lokalna grupa działania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483" y="414337"/>
            <a:ext cx="533400" cy="533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ctangle 1">
            <a:extLst>
              <a:ext uri="{FF2B5EF4-FFF2-40B4-BE49-F238E27FC236}">
                <a16:creationId xmlns:a16="http://schemas.microsoft.com/office/drawing/2014/main" id="{F7C8F592-60EE-0695-1B52-8696988733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l-PL"/>
          </a:p>
        </p:txBody>
      </p:sp>
      <p:pic>
        <p:nvPicPr>
          <p:cNvPr id="10" name="Symbol zastępczy zawartości 8">
            <a:extLst>
              <a:ext uri="{FF2B5EF4-FFF2-40B4-BE49-F238E27FC236}">
                <a16:creationId xmlns:a16="http://schemas.microsoft.com/office/drawing/2014/main" id="{BE522113-63B2-3258-9516-4097CBF64A5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55576" y="5566216"/>
            <a:ext cx="7886700" cy="904067"/>
          </a:xfrm>
          <a:custGeom>
            <a:avLst/>
            <a:gdLst/>
            <a:ahLst/>
            <a:cxnLst/>
            <a:rect l="l" t="t" r="r" b="b"/>
            <a:pathLst>
              <a:path w="10580201" h="2957472">
                <a:moveTo>
                  <a:pt x="88961" y="0"/>
                </a:moveTo>
                <a:lnTo>
                  <a:pt x="10491240" y="0"/>
                </a:lnTo>
                <a:cubicBezTo>
                  <a:pt x="10540372" y="0"/>
                  <a:pt x="10580201" y="39829"/>
                  <a:pt x="10580201" y="88961"/>
                </a:cubicBezTo>
                <a:lnTo>
                  <a:pt x="10580201" y="2868511"/>
                </a:lnTo>
                <a:cubicBezTo>
                  <a:pt x="10580201" y="2917643"/>
                  <a:pt x="10540372" y="2957472"/>
                  <a:pt x="10491240" y="2957472"/>
                </a:cubicBezTo>
                <a:lnTo>
                  <a:pt x="88961" y="2957472"/>
                </a:lnTo>
                <a:cubicBezTo>
                  <a:pt x="39829" y="2957472"/>
                  <a:pt x="0" y="2917643"/>
                  <a:pt x="0" y="2868511"/>
                </a:cubicBezTo>
                <a:lnTo>
                  <a:pt x="0" y="88961"/>
                </a:lnTo>
                <a:cubicBezTo>
                  <a:pt x="0" y="39829"/>
                  <a:pt x="39829" y="0"/>
                  <a:pt x="88961" y="0"/>
                </a:cubicBezTo>
                <a:close/>
              </a:path>
            </a:pathLst>
          </a:custGeom>
          <a:noFill/>
        </p:spPr>
      </p:pic>
    </p:spTree>
    <p:extLst>
      <p:ext uri="{BB962C8B-B14F-4D97-AF65-F5344CB8AC3E}">
        <p14:creationId xmlns:p14="http://schemas.microsoft.com/office/powerpoint/2010/main" val="135622891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">
            <a:extLst>
              <a:ext uri="{FF2B5EF4-FFF2-40B4-BE49-F238E27FC236}">
                <a16:creationId xmlns:a16="http://schemas.microsoft.com/office/drawing/2014/main" id="{D21859D3-759C-9B0F-F06E-31D5F72FDDF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28650" y="751742"/>
            <a:ext cx="7183710" cy="552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pl-PL" dirty="0">
                <a:solidFill>
                  <a:srgbClr val="FF0000"/>
                </a:solidFill>
              </a:rPr>
              <a:t>                     Kryteria ocen KOLD</a:t>
            </a:r>
          </a:p>
        </p:txBody>
      </p:sp>
      <p:pic>
        <p:nvPicPr>
          <p:cNvPr id="9" name="Obraz 2" descr="kold logo lokalna grupa działania2">
            <a:extLst>
              <a:ext uri="{FF2B5EF4-FFF2-40B4-BE49-F238E27FC236}">
                <a16:creationId xmlns:a16="http://schemas.microsoft.com/office/drawing/2014/main" id="{BBB9A0B0-79A4-3205-2694-F8CE9D9844E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761207"/>
            <a:ext cx="533400" cy="533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12" name="Symbol zastępczy zawartości 11">
            <a:extLst>
              <a:ext uri="{FF2B5EF4-FFF2-40B4-BE49-F238E27FC236}">
                <a16:creationId xmlns:a16="http://schemas.microsoft.com/office/drawing/2014/main" id="{105C4685-F11B-0220-65FE-E18F88731AA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21969187"/>
              </p:ext>
            </p:extLst>
          </p:nvPr>
        </p:nvGraphicFramePr>
        <p:xfrm>
          <a:off x="628650" y="1772816"/>
          <a:ext cx="7886700" cy="36004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57792">
                  <a:extLst>
                    <a:ext uri="{9D8B030D-6E8A-4147-A177-3AD203B41FA5}">
                      <a16:colId xmlns:a16="http://schemas.microsoft.com/office/drawing/2014/main" val="3798634011"/>
                    </a:ext>
                  </a:extLst>
                </a:gridCol>
                <a:gridCol w="1496381">
                  <a:extLst>
                    <a:ext uri="{9D8B030D-6E8A-4147-A177-3AD203B41FA5}">
                      <a16:colId xmlns:a16="http://schemas.microsoft.com/office/drawing/2014/main" val="3874900967"/>
                    </a:ext>
                  </a:extLst>
                </a:gridCol>
                <a:gridCol w="2469294">
                  <a:extLst>
                    <a:ext uri="{9D8B030D-6E8A-4147-A177-3AD203B41FA5}">
                      <a16:colId xmlns:a16="http://schemas.microsoft.com/office/drawing/2014/main" val="336953071"/>
                    </a:ext>
                  </a:extLst>
                </a:gridCol>
                <a:gridCol w="2412893">
                  <a:extLst>
                    <a:ext uri="{9D8B030D-6E8A-4147-A177-3AD203B41FA5}">
                      <a16:colId xmlns:a16="http://schemas.microsoft.com/office/drawing/2014/main" val="3543992464"/>
                    </a:ext>
                  </a:extLst>
                </a:gridCol>
                <a:gridCol w="1150340">
                  <a:extLst>
                    <a:ext uri="{9D8B030D-6E8A-4147-A177-3AD203B41FA5}">
                      <a16:colId xmlns:a16="http://schemas.microsoft.com/office/drawing/2014/main" val="880673796"/>
                    </a:ext>
                  </a:extLst>
                </a:gridCol>
              </a:tblGrid>
              <a:tr h="36004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100" kern="100">
                          <a:effectLst/>
                        </a:rPr>
                        <a:t>2.</a:t>
                      </a:r>
                      <a:endParaRPr lang="pl-PL" sz="1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451" marR="63451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</a:pPr>
                      <a:r>
                        <a:rPr lang="pl-PL" sz="1100" kern="100" dirty="0">
                          <a:solidFill>
                            <a:schemeClr val="bg2"/>
                          </a:solidFill>
                          <a:effectLst/>
                        </a:rPr>
                        <a:t>Grupy w niekorzystnej sytuacji </a:t>
                      </a:r>
                      <a:endParaRPr lang="pl-PL" sz="1000" kern="100" dirty="0">
                        <a:solidFill>
                          <a:schemeClr val="bg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451" marR="63451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</a:pPr>
                      <a:r>
                        <a:rPr lang="pl-PL" sz="1100" kern="100" dirty="0">
                          <a:solidFill>
                            <a:schemeClr val="bg2"/>
                          </a:solidFill>
                          <a:effectLst/>
                        </a:rPr>
                        <a:t>2 pkt – operacja w opisie jest z grupy określonej jako będącej w niekorzystnej sytuacji LSR lub zawiera przynajmniej 1 typ działania kierowanej do tej grupy</a:t>
                      </a:r>
                      <a:endParaRPr lang="pl-PL" sz="1000" kern="100" dirty="0">
                        <a:solidFill>
                          <a:schemeClr val="bg2"/>
                        </a:solidFill>
                        <a:effectLst/>
                      </a:endParaRPr>
                    </a:p>
                    <a:p>
                      <a:pPr marL="457200">
                        <a:lnSpc>
                          <a:spcPct val="107000"/>
                        </a:lnSpc>
                      </a:pPr>
                      <a:r>
                        <a:rPr lang="pl-PL" sz="1100" kern="100" dirty="0">
                          <a:solidFill>
                            <a:schemeClr val="bg2"/>
                          </a:solidFill>
                          <a:effectLst/>
                        </a:rPr>
                        <a:t>0 pkt - operacja w opisie nie jest z grupy określonej jako będącej w niekorzystnej sytuacji LSR i nie zawiera przynajmniej 1 typ działania kierowanej do tej grupy.</a:t>
                      </a:r>
                      <a:endParaRPr lang="pl-PL" sz="1000" kern="100" dirty="0">
                        <a:solidFill>
                          <a:schemeClr val="bg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451" marR="63451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</a:pPr>
                      <a:r>
                        <a:rPr lang="pl-PL" sz="1100" kern="100" dirty="0">
                          <a:solidFill>
                            <a:schemeClr val="bg2"/>
                          </a:solidFill>
                          <a:effectLst/>
                        </a:rPr>
                        <a:t>LGD premiuje operacje oddziaływujące  pozytywnie na grupę osób będącej w niekorzystnej sytuacji  określonej w LSR. Zgodnie z założenia RLKS należy wspierać te grupy i zostało to równie dookreślone w LSR. </a:t>
                      </a:r>
                      <a:endParaRPr lang="pl-PL" sz="1000" kern="100" dirty="0">
                        <a:solidFill>
                          <a:schemeClr val="bg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451" marR="63451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100" kern="100" dirty="0">
                          <a:solidFill>
                            <a:schemeClr val="bg2"/>
                          </a:solidFill>
                          <a:effectLst/>
                        </a:rPr>
                        <a:t>Wniosek o przyznanie pomocy – w opisie operacji. </a:t>
                      </a:r>
                      <a:endParaRPr lang="pl-PL" sz="1000" kern="100" dirty="0">
                        <a:solidFill>
                          <a:schemeClr val="bg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451" marR="63451" marT="0" marB="0"/>
                </a:tc>
                <a:extLst>
                  <a:ext uri="{0D108BD9-81ED-4DB2-BD59-A6C34878D82A}">
                    <a16:rowId xmlns:a16="http://schemas.microsoft.com/office/drawing/2014/main" val="126375781"/>
                  </a:ext>
                </a:extLst>
              </a:tr>
            </a:tbl>
          </a:graphicData>
        </a:graphic>
      </p:graphicFrame>
      <p:pic>
        <p:nvPicPr>
          <p:cNvPr id="13" name="Symbol zastępczy zawartości 8">
            <a:extLst>
              <a:ext uri="{FF2B5EF4-FFF2-40B4-BE49-F238E27FC236}">
                <a16:creationId xmlns:a16="http://schemas.microsoft.com/office/drawing/2014/main" id="{0C746D67-09FB-94A2-8C0C-74586F71C7A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55576" y="5566216"/>
            <a:ext cx="7886700" cy="904067"/>
          </a:xfrm>
          <a:custGeom>
            <a:avLst/>
            <a:gdLst/>
            <a:ahLst/>
            <a:cxnLst/>
            <a:rect l="l" t="t" r="r" b="b"/>
            <a:pathLst>
              <a:path w="10580201" h="2957472">
                <a:moveTo>
                  <a:pt x="88961" y="0"/>
                </a:moveTo>
                <a:lnTo>
                  <a:pt x="10491240" y="0"/>
                </a:lnTo>
                <a:cubicBezTo>
                  <a:pt x="10540372" y="0"/>
                  <a:pt x="10580201" y="39829"/>
                  <a:pt x="10580201" y="88961"/>
                </a:cubicBezTo>
                <a:lnTo>
                  <a:pt x="10580201" y="2868511"/>
                </a:lnTo>
                <a:cubicBezTo>
                  <a:pt x="10580201" y="2917643"/>
                  <a:pt x="10540372" y="2957472"/>
                  <a:pt x="10491240" y="2957472"/>
                </a:cubicBezTo>
                <a:lnTo>
                  <a:pt x="88961" y="2957472"/>
                </a:lnTo>
                <a:cubicBezTo>
                  <a:pt x="39829" y="2957472"/>
                  <a:pt x="0" y="2917643"/>
                  <a:pt x="0" y="2868511"/>
                </a:cubicBezTo>
                <a:lnTo>
                  <a:pt x="0" y="88961"/>
                </a:lnTo>
                <a:cubicBezTo>
                  <a:pt x="0" y="39829"/>
                  <a:pt x="39829" y="0"/>
                  <a:pt x="88961" y="0"/>
                </a:cubicBezTo>
                <a:close/>
              </a:path>
            </a:pathLst>
          </a:custGeom>
          <a:noFill/>
        </p:spPr>
      </p:pic>
    </p:spTree>
    <p:extLst>
      <p:ext uri="{BB962C8B-B14F-4D97-AF65-F5344CB8AC3E}">
        <p14:creationId xmlns:p14="http://schemas.microsoft.com/office/powerpoint/2010/main" val="281630432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533400"/>
          </a:xfrm>
        </p:spPr>
        <p:txBody>
          <a:bodyPr>
            <a:normAutofit fontScale="90000"/>
          </a:bodyPr>
          <a:lstStyle/>
          <a:p>
            <a:r>
              <a:rPr lang="pl-PL" dirty="0"/>
              <a:t>                              </a:t>
            </a:r>
            <a:r>
              <a:rPr lang="pl-PL" dirty="0">
                <a:solidFill>
                  <a:srgbClr val="FF0000"/>
                </a:solidFill>
              </a:rPr>
              <a:t>Kryteria ocen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sz="2400" dirty="0"/>
              <a:t>- Tworzenie i wsparcie klubów, świetlic, klubów seniora, </a:t>
            </a:r>
          </a:p>
          <a:p>
            <a:pPr marL="0" indent="0">
              <a:buNone/>
            </a:pPr>
            <a:r>
              <a:rPr lang="pl-PL" sz="2400" dirty="0"/>
              <a:t>- Wsparcie organizacji pozarządowych – rozwój instytucjonalny, szkoleniowy</a:t>
            </a:r>
          </a:p>
        </p:txBody>
      </p:sp>
      <p:pic>
        <p:nvPicPr>
          <p:cNvPr id="5" name="Obraz 2" descr="kold logo lokalna grupa działania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365126"/>
            <a:ext cx="533400" cy="533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8" name="Tabela 7">
            <a:extLst>
              <a:ext uri="{FF2B5EF4-FFF2-40B4-BE49-F238E27FC236}">
                <a16:creationId xmlns:a16="http://schemas.microsoft.com/office/drawing/2014/main" id="{4932F3DB-4989-76AA-AF04-C988400BC3D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43609997"/>
              </p:ext>
            </p:extLst>
          </p:nvPr>
        </p:nvGraphicFramePr>
        <p:xfrm>
          <a:off x="628650" y="898527"/>
          <a:ext cx="7886700" cy="447469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57792">
                  <a:extLst>
                    <a:ext uri="{9D8B030D-6E8A-4147-A177-3AD203B41FA5}">
                      <a16:colId xmlns:a16="http://schemas.microsoft.com/office/drawing/2014/main" val="372470330"/>
                    </a:ext>
                  </a:extLst>
                </a:gridCol>
                <a:gridCol w="1496381">
                  <a:extLst>
                    <a:ext uri="{9D8B030D-6E8A-4147-A177-3AD203B41FA5}">
                      <a16:colId xmlns:a16="http://schemas.microsoft.com/office/drawing/2014/main" val="332251810"/>
                    </a:ext>
                  </a:extLst>
                </a:gridCol>
                <a:gridCol w="2469294">
                  <a:extLst>
                    <a:ext uri="{9D8B030D-6E8A-4147-A177-3AD203B41FA5}">
                      <a16:colId xmlns:a16="http://schemas.microsoft.com/office/drawing/2014/main" val="732033667"/>
                    </a:ext>
                  </a:extLst>
                </a:gridCol>
                <a:gridCol w="2412893">
                  <a:extLst>
                    <a:ext uri="{9D8B030D-6E8A-4147-A177-3AD203B41FA5}">
                      <a16:colId xmlns:a16="http://schemas.microsoft.com/office/drawing/2014/main" val="1420945615"/>
                    </a:ext>
                  </a:extLst>
                </a:gridCol>
                <a:gridCol w="1150340">
                  <a:extLst>
                    <a:ext uri="{9D8B030D-6E8A-4147-A177-3AD203B41FA5}">
                      <a16:colId xmlns:a16="http://schemas.microsoft.com/office/drawing/2014/main" val="255344550"/>
                    </a:ext>
                  </a:extLst>
                </a:gridCol>
              </a:tblGrid>
              <a:tr h="447469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100" kern="100" dirty="0">
                          <a:effectLst/>
                        </a:rPr>
                        <a:t>3. </a:t>
                      </a:r>
                      <a:endParaRPr lang="pl-PL" sz="1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451" marR="63451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</a:pPr>
                      <a:r>
                        <a:rPr lang="pl-PL" sz="1100" kern="100">
                          <a:effectLst/>
                        </a:rPr>
                        <a:t>Promocja obszaru LGD KOLD</a:t>
                      </a:r>
                      <a:endParaRPr lang="pl-PL" sz="1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451" marR="63451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</a:pPr>
                      <a:r>
                        <a:rPr lang="pl-PL" sz="1100" kern="100" dirty="0">
                          <a:effectLst/>
                        </a:rPr>
                        <a:t>3 pkt – umieszczenie podczas realizacji operacji informacji o realizowanym projekcie w postaci wizualnej przynajmniej w dwóch miejscach tym w Internecie - zgodnie ze wzorem określonym przez LGD</a:t>
                      </a:r>
                      <a:endParaRPr lang="pl-PL" sz="1000" kern="100" dirty="0">
                        <a:effectLst/>
                      </a:endParaRPr>
                    </a:p>
                    <a:p>
                      <a:pPr marL="457200">
                        <a:lnSpc>
                          <a:spcPct val="107000"/>
                        </a:lnSpc>
                      </a:pPr>
                      <a:r>
                        <a:rPr lang="pl-PL" sz="1100" kern="100" dirty="0">
                          <a:effectLst/>
                        </a:rPr>
                        <a:t>1 pkt – umieszczenie podczas realizacji operacji informacji o realizowanym projekcie w postaci wizualnej w jednym miejscu - zgodnie ze wzorem określonym przez LGD</a:t>
                      </a:r>
                      <a:endParaRPr lang="pl-PL" sz="1000" kern="100" dirty="0">
                        <a:effectLst/>
                      </a:endParaRPr>
                    </a:p>
                    <a:p>
                      <a:pPr marL="457200">
                        <a:lnSpc>
                          <a:spcPct val="107000"/>
                        </a:lnSpc>
                      </a:pPr>
                      <a:r>
                        <a:rPr lang="pl-PL" sz="1100" kern="100" dirty="0">
                          <a:effectLst/>
                        </a:rPr>
                        <a:t>0 pkt – nie zamieści podczas realizacji operacji informacji o realizowanym projekcie w postaci wizualnej - zgodnie ze wzorem określonym przez LGD</a:t>
                      </a:r>
                      <a:endParaRPr lang="pl-PL" sz="1000" kern="100" dirty="0">
                        <a:effectLst/>
                      </a:endParaRPr>
                    </a:p>
                    <a:p>
                      <a:pPr marL="457200">
                        <a:lnSpc>
                          <a:spcPct val="107000"/>
                        </a:lnSpc>
                      </a:pPr>
                      <a:r>
                        <a:rPr lang="pl-PL" sz="1100" kern="100" dirty="0">
                          <a:effectLst/>
                        </a:rPr>
                        <a:t> </a:t>
                      </a:r>
                      <a:endParaRPr lang="pl-PL" sz="1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451" marR="63451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</a:pPr>
                      <a:r>
                        <a:rPr lang="pl-PL" sz="1100" kern="100">
                          <a:effectLst/>
                        </a:rPr>
                        <a:t>LGD premiując operacje, w których Wnioskodawca zakłada umieszczenie informacji uzyskuje możliwość promocji swego obszaru , swojej działalności oraz promocję Programu, z którego została dofinansowana operacja. </a:t>
                      </a:r>
                      <a:endParaRPr lang="pl-PL" sz="1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451" marR="63451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100" kern="100" dirty="0">
                          <a:effectLst/>
                        </a:rPr>
                        <a:t>Wniosek o przyznanie pomocy- załącznik o promowaniu obszaru </a:t>
                      </a:r>
                      <a:endParaRPr lang="pl-PL" sz="1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451" marR="63451" marT="0" marB="0"/>
                </a:tc>
                <a:extLst>
                  <a:ext uri="{0D108BD9-81ED-4DB2-BD59-A6C34878D82A}">
                    <a16:rowId xmlns:a16="http://schemas.microsoft.com/office/drawing/2014/main" val="3358391991"/>
                  </a:ext>
                </a:extLst>
              </a:tr>
            </a:tbl>
          </a:graphicData>
        </a:graphic>
      </p:graphicFrame>
      <p:pic>
        <p:nvPicPr>
          <p:cNvPr id="9" name="Symbol zastępczy zawartości 8">
            <a:extLst>
              <a:ext uri="{FF2B5EF4-FFF2-40B4-BE49-F238E27FC236}">
                <a16:creationId xmlns:a16="http://schemas.microsoft.com/office/drawing/2014/main" id="{C522EAA4-BD5E-D94A-C5A5-0D024A2C831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55576" y="5566216"/>
            <a:ext cx="7886700" cy="904067"/>
          </a:xfrm>
          <a:custGeom>
            <a:avLst/>
            <a:gdLst/>
            <a:ahLst/>
            <a:cxnLst/>
            <a:rect l="l" t="t" r="r" b="b"/>
            <a:pathLst>
              <a:path w="10580201" h="2957472">
                <a:moveTo>
                  <a:pt x="88961" y="0"/>
                </a:moveTo>
                <a:lnTo>
                  <a:pt x="10491240" y="0"/>
                </a:lnTo>
                <a:cubicBezTo>
                  <a:pt x="10540372" y="0"/>
                  <a:pt x="10580201" y="39829"/>
                  <a:pt x="10580201" y="88961"/>
                </a:cubicBezTo>
                <a:lnTo>
                  <a:pt x="10580201" y="2868511"/>
                </a:lnTo>
                <a:cubicBezTo>
                  <a:pt x="10580201" y="2917643"/>
                  <a:pt x="10540372" y="2957472"/>
                  <a:pt x="10491240" y="2957472"/>
                </a:cubicBezTo>
                <a:lnTo>
                  <a:pt x="88961" y="2957472"/>
                </a:lnTo>
                <a:cubicBezTo>
                  <a:pt x="39829" y="2957472"/>
                  <a:pt x="0" y="2917643"/>
                  <a:pt x="0" y="2868511"/>
                </a:cubicBezTo>
                <a:lnTo>
                  <a:pt x="0" y="88961"/>
                </a:lnTo>
                <a:cubicBezTo>
                  <a:pt x="0" y="39829"/>
                  <a:pt x="39829" y="0"/>
                  <a:pt x="88961" y="0"/>
                </a:cubicBezTo>
                <a:close/>
              </a:path>
            </a:pathLst>
          </a:custGeom>
          <a:noFill/>
        </p:spPr>
      </p:pic>
    </p:spTree>
    <p:extLst>
      <p:ext uri="{BB962C8B-B14F-4D97-AF65-F5344CB8AC3E}">
        <p14:creationId xmlns:p14="http://schemas.microsoft.com/office/powerpoint/2010/main" val="109352566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75916" y="274638"/>
            <a:ext cx="8229600" cy="706090"/>
          </a:xfrm>
        </p:spPr>
        <p:txBody>
          <a:bodyPr>
            <a:normAutofit/>
          </a:bodyPr>
          <a:lstStyle/>
          <a:p>
            <a:r>
              <a:rPr lang="pl-PL" dirty="0"/>
              <a:t>                        </a:t>
            </a:r>
            <a:r>
              <a:rPr lang="pl-PL" dirty="0">
                <a:solidFill>
                  <a:srgbClr val="FF0000"/>
                </a:solidFill>
              </a:rPr>
              <a:t>Kryteria ocen KOLD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957486"/>
            <a:ext cx="8229600" cy="4943028"/>
          </a:xfrm>
        </p:spPr>
        <p:txBody>
          <a:bodyPr>
            <a:normAutofit/>
          </a:bodyPr>
          <a:lstStyle/>
          <a:p>
            <a:endParaRPr lang="pl-PL" b="1" dirty="0"/>
          </a:p>
          <a:p>
            <a:pPr>
              <a:buFontTx/>
              <a:buChar char="-"/>
            </a:pPr>
            <a:endParaRPr lang="pl-PL" sz="6400" dirty="0"/>
          </a:p>
          <a:p>
            <a:endParaRPr lang="pl-PL" sz="6400" dirty="0"/>
          </a:p>
          <a:p>
            <a:endParaRPr lang="pl-PL" sz="6400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sz="2200" dirty="0"/>
          </a:p>
        </p:txBody>
      </p:sp>
      <p:pic>
        <p:nvPicPr>
          <p:cNvPr id="5" name="Obraz 2" descr="kold logo lokalna grupa działania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5916" y="360983"/>
            <a:ext cx="533400" cy="533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8" name="Tabela 7">
            <a:extLst>
              <a:ext uri="{FF2B5EF4-FFF2-40B4-BE49-F238E27FC236}">
                <a16:creationId xmlns:a16="http://schemas.microsoft.com/office/drawing/2014/main" id="{9A8D03B0-300F-7342-5D03-EF0599544B7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0753749"/>
              </p:ext>
            </p:extLst>
          </p:nvPr>
        </p:nvGraphicFramePr>
        <p:xfrm>
          <a:off x="628650" y="1067073"/>
          <a:ext cx="7886700" cy="373889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57792">
                  <a:extLst>
                    <a:ext uri="{9D8B030D-6E8A-4147-A177-3AD203B41FA5}">
                      <a16:colId xmlns:a16="http://schemas.microsoft.com/office/drawing/2014/main" val="1836648681"/>
                    </a:ext>
                  </a:extLst>
                </a:gridCol>
                <a:gridCol w="1496381">
                  <a:extLst>
                    <a:ext uri="{9D8B030D-6E8A-4147-A177-3AD203B41FA5}">
                      <a16:colId xmlns:a16="http://schemas.microsoft.com/office/drawing/2014/main" val="856568798"/>
                    </a:ext>
                  </a:extLst>
                </a:gridCol>
                <a:gridCol w="2469294">
                  <a:extLst>
                    <a:ext uri="{9D8B030D-6E8A-4147-A177-3AD203B41FA5}">
                      <a16:colId xmlns:a16="http://schemas.microsoft.com/office/drawing/2014/main" val="666035437"/>
                    </a:ext>
                  </a:extLst>
                </a:gridCol>
                <a:gridCol w="2412893">
                  <a:extLst>
                    <a:ext uri="{9D8B030D-6E8A-4147-A177-3AD203B41FA5}">
                      <a16:colId xmlns:a16="http://schemas.microsoft.com/office/drawing/2014/main" val="80618940"/>
                    </a:ext>
                  </a:extLst>
                </a:gridCol>
                <a:gridCol w="1150340">
                  <a:extLst>
                    <a:ext uri="{9D8B030D-6E8A-4147-A177-3AD203B41FA5}">
                      <a16:colId xmlns:a16="http://schemas.microsoft.com/office/drawing/2014/main" val="3545693109"/>
                    </a:ext>
                  </a:extLst>
                </a:gridCol>
              </a:tblGrid>
              <a:tr h="3738893">
                <a:tc>
                  <a:txBody>
                    <a:bodyPr/>
                    <a:lstStyle/>
                    <a:p>
                      <a:pPr marL="13335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10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4.</a:t>
                      </a:r>
                      <a:endParaRPr lang="pl-PL" sz="1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451" marR="63451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</a:pPr>
                      <a:r>
                        <a:rPr lang="pl-PL" sz="1100" kern="100" dirty="0">
                          <a:effectLst/>
                        </a:rPr>
                        <a:t>Obszar realizacji operacji</a:t>
                      </a:r>
                      <a:endParaRPr lang="pl-PL" sz="1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451" marR="63451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</a:pPr>
                      <a:r>
                        <a:rPr lang="pl-PL" sz="1100" kern="100" dirty="0">
                          <a:effectLst/>
                        </a:rPr>
                        <a:t>1 pkt – realizacja operacji w miejscowości do 5 tys. mieszkańców na terenie LGD KOLD. </a:t>
                      </a:r>
                      <a:endParaRPr lang="pl-PL" sz="1000" kern="100" dirty="0">
                        <a:effectLst/>
                      </a:endParaRPr>
                    </a:p>
                    <a:p>
                      <a:pPr marL="457200">
                        <a:lnSpc>
                          <a:spcPct val="107000"/>
                        </a:lnSpc>
                      </a:pPr>
                      <a:r>
                        <a:rPr lang="pl-PL" sz="1100" kern="100" dirty="0">
                          <a:effectLst/>
                        </a:rPr>
                        <a:t>0 pkt - realizacja operacji w miejscowości o liczbie mieszkańców 5 tys. i powyżej mieszkańców.</a:t>
                      </a:r>
                      <a:endParaRPr lang="pl-PL" sz="1000" kern="100" dirty="0">
                        <a:effectLst/>
                      </a:endParaRPr>
                    </a:p>
                    <a:p>
                      <a:pPr marL="457200">
                        <a:lnSpc>
                          <a:spcPct val="107000"/>
                        </a:lnSpc>
                      </a:pPr>
                      <a:r>
                        <a:rPr lang="pl-PL" sz="1100" kern="100" dirty="0">
                          <a:effectLst/>
                        </a:rPr>
                        <a:t> </a:t>
                      </a:r>
                      <a:endParaRPr lang="pl-PL" sz="1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451" marR="63451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</a:pPr>
                      <a:r>
                        <a:rPr lang="pl-PL" sz="1100" kern="100">
                          <a:effectLst/>
                        </a:rPr>
                        <a:t>Zgodnie z założeniami RLKS, LGD premiuje realizację operacji w miejscowościach poniżej 5 tys mieszkańców.</a:t>
                      </a:r>
                      <a:endParaRPr lang="pl-PL" sz="1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451" marR="63451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100" kern="100" dirty="0">
                          <a:effectLst/>
                        </a:rPr>
                        <a:t>Wniosek o przyznanie pomocy. Dane GUS  na koniec 2021 r. </a:t>
                      </a:r>
                      <a:endParaRPr lang="pl-PL" sz="1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451" marR="63451" marT="0" marB="0"/>
                </a:tc>
                <a:extLst>
                  <a:ext uri="{0D108BD9-81ED-4DB2-BD59-A6C34878D82A}">
                    <a16:rowId xmlns:a16="http://schemas.microsoft.com/office/drawing/2014/main" val="1498133627"/>
                  </a:ext>
                </a:extLst>
              </a:tr>
            </a:tbl>
          </a:graphicData>
        </a:graphic>
      </p:graphicFrame>
      <p:pic>
        <p:nvPicPr>
          <p:cNvPr id="9" name="Symbol zastępczy zawartości 8">
            <a:extLst>
              <a:ext uri="{FF2B5EF4-FFF2-40B4-BE49-F238E27FC236}">
                <a16:creationId xmlns:a16="http://schemas.microsoft.com/office/drawing/2014/main" id="{791A9FAC-F3DC-172B-44A5-61874F9DE89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55576" y="5566216"/>
            <a:ext cx="7886700" cy="904067"/>
          </a:xfrm>
          <a:custGeom>
            <a:avLst/>
            <a:gdLst/>
            <a:ahLst/>
            <a:cxnLst/>
            <a:rect l="l" t="t" r="r" b="b"/>
            <a:pathLst>
              <a:path w="10580201" h="2957472">
                <a:moveTo>
                  <a:pt x="88961" y="0"/>
                </a:moveTo>
                <a:lnTo>
                  <a:pt x="10491240" y="0"/>
                </a:lnTo>
                <a:cubicBezTo>
                  <a:pt x="10540372" y="0"/>
                  <a:pt x="10580201" y="39829"/>
                  <a:pt x="10580201" y="88961"/>
                </a:cubicBezTo>
                <a:lnTo>
                  <a:pt x="10580201" y="2868511"/>
                </a:lnTo>
                <a:cubicBezTo>
                  <a:pt x="10580201" y="2917643"/>
                  <a:pt x="10540372" y="2957472"/>
                  <a:pt x="10491240" y="2957472"/>
                </a:cubicBezTo>
                <a:lnTo>
                  <a:pt x="88961" y="2957472"/>
                </a:lnTo>
                <a:cubicBezTo>
                  <a:pt x="39829" y="2957472"/>
                  <a:pt x="0" y="2917643"/>
                  <a:pt x="0" y="2868511"/>
                </a:cubicBezTo>
                <a:lnTo>
                  <a:pt x="0" y="88961"/>
                </a:lnTo>
                <a:cubicBezTo>
                  <a:pt x="0" y="39829"/>
                  <a:pt x="39829" y="0"/>
                  <a:pt x="88961" y="0"/>
                </a:cubicBezTo>
                <a:close/>
              </a:path>
            </a:pathLst>
          </a:custGeom>
          <a:noFill/>
        </p:spPr>
      </p:pic>
    </p:spTree>
    <p:extLst>
      <p:ext uri="{BB962C8B-B14F-4D97-AF65-F5344CB8AC3E}">
        <p14:creationId xmlns:p14="http://schemas.microsoft.com/office/powerpoint/2010/main" val="9719845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BB33A55-FB20-A001-894B-4907B40A84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615603"/>
          </a:xfrm>
        </p:spPr>
        <p:txBody>
          <a:bodyPr/>
          <a:lstStyle/>
          <a:p>
            <a:r>
              <a:rPr lang="pl-PL" dirty="0"/>
              <a:t>                </a:t>
            </a:r>
            <a:r>
              <a:rPr lang="pl-PL" dirty="0">
                <a:solidFill>
                  <a:srgbClr val="FF0000"/>
                </a:solidFill>
              </a:rPr>
              <a:t>Kryteria ocen KOLD</a:t>
            </a:r>
          </a:p>
        </p:txBody>
      </p:sp>
      <p:graphicFrame>
        <p:nvGraphicFramePr>
          <p:cNvPr id="5" name="Symbol zastępczy zawartości 4">
            <a:extLst>
              <a:ext uri="{FF2B5EF4-FFF2-40B4-BE49-F238E27FC236}">
                <a16:creationId xmlns:a16="http://schemas.microsoft.com/office/drawing/2014/main" id="{822F8D40-0344-9964-3C4C-8CD9D97F9CC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38858444"/>
              </p:ext>
            </p:extLst>
          </p:nvPr>
        </p:nvGraphicFramePr>
        <p:xfrm>
          <a:off x="107504" y="980729"/>
          <a:ext cx="8047807" cy="413883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65101">
                  <a:extLst>
                    <a:ext uri="{9D8B030D-6E8A-4147-A177-3AD203B41FA5}">
                      <a16:colId xmlns:a16="http://schemas.microsoft.com/office/drawing/2014/main" val="2275656165"/>
                    </a:ext>
                  </a:extLst>
                </a:gridCol>
                <a:gridCol w="1526948">
                  <a:extLst>
                    <a:ext uri="{9D8B030D-6E8A-4147-A177-3AD203B41FA5}">
                      <a16:colId xmlns:a16="http://schemas.microsoft.com/office/drawing/2014/main" val="769277063"/>
                    </a:ext>
                  </a:extLst>
                </a:gridCol>
                <a:gridCol w="2519736">
                  <a:extLst>
                    <a:ext uri="{9D8B030D-6E8A-4147-A177-3AD203B41FA5}">
                      <a16:colId xmlns:a16="http://schemas.microsoft.com/office/drawing/2014/main" val="1012811008"/>
                    </a:ext>
                  </a:extLst>
                </a:gridCol>
                <a:gridCol w="2462183">
                  <a:extLst>
                    <a:ext uri="{9D8B030D-6E8A-4147-A177-3AD203B41FA5}">
                      <a16:colId xmlns:a16="http://schemas.microsoft.com/office/drawing/2014/main" val="774834934"/>
                    </a:ext>
                  </a:extLst>
                </a:gridCol>
                <a:gridCol w="1173839">
                  <a:extLst>
                    <a:ext uri="{9D8B030D-6E8A-4147-A177-3AD203B41FA5}">
                      <a16:colId xmlns:a16="http://schemas.microsoft.com/office/drawing/2014/main" val="4131023447"/>
                    </a:ext>
                  </a:extLst>
                </a:gridCol>
              </a:tblGrid>
              <a:tr h="4138832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buFont typeface="+mj-lt"/>
                        <a:buAutoNum type="arabicPeriod"/>
                      </a:pPr>
                      <a:r>
                        <a:rPr lang="pl-PL" sz="1100" kern="100" dirty="0">
                          <a:effectLst/>
                        </a:rPr>
                        <a:t>5 </a:t>
                      </a:r>
                      <a:endParaRPr lang="pl-PL" sz="1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451" marR="63451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100" kern="100" dirty="0">
                          <a:effectLst/>
                        </a:rPr>
                        <a:t>5. Środowisko</a:t>
                      </a:r>
                      <a:endParaRPr lang="pl-PL" sz="1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451" marR="6345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100" kern="100">
                          <a:effectLst/>
                        </a:rPr>
                        <a:t>1 pkt - wprowadzenie w ramach operacji rozwiązania sprzyjającego ochronie środowiska lub klimatu określonego</a:t>
                      </a:r>
                      <a:r>
                        <a:rPr lang="pl-PL" sz="1500" kern="100">
                          <a:effectLst/>
                        </a:rPr>
                        <a:t> </a:t>
                      </a:r>
                      <a:r>
                        <a:rPr lang="pl-PL" sz="1100" kern="100">
                          <a:effectLst/>
                        </a:rPr>
                        <a:t>w sposób mierzalny – cechą lub zbiorem cech sprzyjającej ochronie środowiska lub klimatu,</a:t>
                      </a:r>
                      <a:endParaRPr lang="pl-PL" sz="1000" kern="10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100" kern="100">
                          <a:effectLst/>
                        </a:rPr>
                        <a:t>0 pkt -  brak w ramach operacji rozwiązania sprzyjającego ochronie środowiska lub klimatu określonego  w sposób mierzalny.</a:t>
                      </a:r>
                      <a:endParaRPr lang="pl-PL" sz="1000" kern="100">
                        <a:effectLst/>
                      </a:endParaRPr>
                    </a:p>
                    <a:p>
                      <a:pPr marL="457200">
                        <a:lnSpc>
                          <a:spcPct val="107000"/>
                        </a:lnSpc>
                      </a:pPr>
                      <a:r>
                        <a:rPr lang="pl-PL" sz="1100" kern="100">
                          <a:effectLst/>
                        </a:rPr>
                        <a:t> </a:t>
                      </a:r>
                      <a:endParaRPr lang="pl-PL" sz="1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451" marR="63451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</a:pPr>
                      <a:r>
                        <a:rPr lang="pl-PL" sz="1100" kern="100">
                          <a:effectLst/>
                        </a:rPr>
                        <a:t>LGD premiuje ochronę środowiska i ochronę klimatu, co ostało dookreślone w LSR</a:t>
                      </a:r>
                      <a:endParaRPr lang="pl-PL" sz="1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451" marR="63451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100" kern="100" dirty="0">
                          <a:effectLst/>
                        </a:rPr>
                        <a:t>Wniosek o przyznanie pomocy – opis szczegółowy z mierzalnymi elementami</a:t>
                      </a:r>
                      <a:endParaRPr lang="pl-PL" sz="1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451" marR="63451" marT="0" marB="0"/>
                </a:tc>
                <a:extLst>
                  <a:ext uri="{0D108BD9-81ED-4DB2-BD59-A6C34878D82A}">
                    <a16:rowId xmlns:a16="http://schemas.microsoft.com/office/drawing/2014/main" val="315940921"/>
                  </a:ext>
                </a:extLst>
              </a:tr>
            </a:tbl>
          </a:graphicData>
        </a:graphic>
      </p:graphicFrame>
      <p:pic>
        <p:nvPicPr>
          <p:cNvPr id="4" name="Obraz 2" descr="kold logo lokalna grupa działania2">
            <a:extLst>
              <a:ext uri="{FF2B5EF4-FFF2-40B4-BE49-F238E27FC236}">
                <a16:creationId xmlns:a16="http://schemas.microsoft.com/office/drawing/2014/main" id="{5B94225A-9595-5B62-DF37-E5790375F82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447329"/>
            <a:ext cx="533400" cy="533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Symbol zastępczy zawartości 8">
            <a:extLst>
              <a:ext uri="{FF2B5EF4-FFF2-40B4-BE49-F238E27FC236}">
                <a16:creationId xmlns:a16="http://schemas.microsoft.com/office/drawing/2014/main" id="{E286EDA2-0AC6-8B6B-5F4A-FD18FBB116B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55576" y="5566216"/>
            <a:ext cx="7886700" cy="904067"/>
          </a:xfrm>
          <a:custGeom>
            <a:avLst/>
            <a:gdLst/>
            <a:ahLst/>
            <a:cxnLst/>
            <a:rect l="l" t="t" r="r" b="b"/>
            <a:pathLst>
              <a:path w="10580201" h="2957472">
                <a:moveTo>
                  <a:pt x="88961" y="0"/>
                </a:moveTo>
                <a:lnTo>
                  <a:pt x="10491240" y="0"/>
                </a:lnTo>
                <a:cubicBezTo>
                  <a:pt x="10540372" y="0"/>
                  <a:pt x="10580201" y="39829"/>
                  <a:pt x="10580201" y="88961"/>
                </a:cubicBezTo>
                <a:lnTo>
                  <a:pt x="10580201" y="2868511"/>
                </a:lnTo>
                <a:cubicBezTo>
                  <a:pt x="10580201" y="2917643"/>
                  <a:pt x="10540372" y="2957472"/>
                  <a:pt x="10491240" y="2957472"/>
                </a:cubicBezTo>
                <a:lnTo>
                  <a:pt x="88961" y="2957472"/>
                </a:lnTo>
                <a:cubicBezTo>
                  <a:pt x="39829" y="2957472"/>
                  <a:pt x="0" y="2917643"/>
                  <a:pt x="0" y="2868511"/>
                </a:cubicBezTo>
                <a:lnTo>
                  <a:pt x="0" y="88961"/>
                </a:lnTo>
                <a:cubicBezTo>
                  <a:pt x="0" y="39829"/>
                  <a:pt x="39829" y="0"/>
                  <a:pt x="88961" y="0"/>
                </a:cubicBezTo>
                <a:close/>
              </a:path>
            </a:pathLst>
          </a:custGeom>
          <a:noFill/>
        </p:spPr>
      </p:pic>
    </p:spTree>
    <p:extLst>
      <p:ext uri="{BB962C8B-B14F-4D97-AF65-F5344CB8AC3E}">
        <p14:creationId xmlns:p14="http://schemas.microsoft.com/office/powerpoint/2010/main" val="62002501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6071C9F-F7C5-5C01-3BC7-5908F6CB25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399578"/>
          </a:xfrm>
        </p:spPr>
        <p:txBody>
          <a:bodyPr>
            <a:normAutofit fontScale="90000"/>
          </a:bodyPr>
          <a:lstStyle/>
          <a:p>
            <a:r>
              <a:rPr lang="pl-PL" dirty="0"/>
              <a:t>          </a:t>
            </a:r>
            <a:r>
              <a:rPr lang="pl-PL" dirty="0">
                <a:solidFill>
                  <a:srgbClr val="FF0000"/>
                </a:solidFill>
              </a:rPr>
              <a:t>Kryteria ocen KOLD</a:t>
            </a:r>
          </a:p>
        </p:txBody>
      </p:sp>
      <p:graphicFrame>
        <p:nvGraphicFramePr>
          <p:cNvPr id="5" name="Symbol zastępczy zawartości 4">
            <a:extLst>
              <a:ext uri="{FF2B5EF4-FFF2-40B4-BE49-F238E27FC236}">
                <a16:creationId xmlns:a16="http://schemas.microsoft.com/office/drawing/2014/main" id="{255A3512-FA6C-D0B3-974A-8E9A226C323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03566740"/>
              </p:ext>
            </p:extLst>
          </p:nvPr>
        </p:nvGraphicFramePr>
        <p:xfrm>
          <a:off x="323528" y="1340768"/>
          <a:ext cx="8496942" cy="33874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85476">
                  <a:extLst>
                    <a:ext uri="{9D8B030D-6E8A-4147-A177-3AD203B41FA5}">
                      <a16:colId xmlns:a16="http://schemas.microsoft.com/office/drawing/2014/main" val="1501068477"/>
                    </a:ext>
                  </a:extLst>
                </a:gridCol>
                <a:gridCol w="1612165">
                  <a:extLst>
                    <a:ext uri="{9D8B030D-6E8A-4147-A177-3AD203B41FA5}">
                      <a16:colId xmlns:a16="http://schemas.microsoft.com/office/drawing/2014/main" val="3750601133"/>
                    </a:ext>
                  </a:extLst>
                </a:gridCol>
                <a:gridCol w="2660358">
                  <a:extLst>
                    <a:ext uri="{9D8B030D-6E8A-4147-A177-3AD203B41FA5}">
                      <a16:colId xmlns:a16="http://schemas.microsoft.com/office/drawing/2014/main" val="3137760580"/>
                    </a:ext>
                  </a:extLst>
                </a:gridCol>
                <a:gridCol w="2599593">
                  <a:extLst>
                    <a:ext uri="{9D8B030D-6E8A-4147-A177-3AD203B41FA5}">
                      <a16:colId xmlns:a16="http://schemas.microsoft.com/office/drawing/2014/main" val="4219179535"/>
                    </a:ext>
                  </a:extLst>
                </a:gridCol>
                <a:gridCol w="1239350">
                  <a:extLst>
                    <a:ext uri="{9D8B030D-6E8A-4147-A177-3AD203B41FA5}">
                      <a16:colId xmlns:a16="http://schemas.microsoft.com/office/drawing/2014/main" val="1215149424"/>
                    </a:ext>
                  </a:extLst>
                </a:gridCol>
              </a:tblGrid>
              <a:tr h="3387410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buFont typeface="+mj-lt"/>
                        <a:buAutoNum type="arabicPeriod"/>
                      </a:pPr>
                      <a:r>
                        <a:rPr lang="pl-PL" sz="1100" kern="100" dirty="0">
                          <a:effectLst/>
                        </a:rPr>
                        <a:t> </a:t>
                      </a:r>
                      <a:endParaRPr lang="pl-PL" sz="1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451" marR="63451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100" kern="100" dirty="0">
                          <a:effectLst/>
                        </a:rPr>
                        <a:t>6. Angażowanie społeczności lokalnej</a:t>
                      </a:r>
                      <a:endParaRPr lang="pl-PL" sz="1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451" marR="6345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100" kern="100">
                          <a:effectLst/>
                        </a:rPr>
                        <a:t>1 pkt — operacja angażuje społeczność lokalną na etapie przygotowania i realizacji operacji,</a:t>
                      </a:r>
                      <a:endParaRPr lang="pl-PL" sz="1000" kern="10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100" kern="100">
                          <a:effectLst/>
                        </a:rPr>
                        <a:t>0 pkt. - operacja nie angażuje społeczność lokalną na etapie przygotowania i realizacji operacji,</a:t>
                      </a:r>
                      <a:endParaRPr lang="pl-PL" sz="1000" kern="10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100" kern="100">
                          <a:effectLst/>
                        </a:rPr>
                        <a:t> </a:t>
                      </a:r>
                      <a:endParaRPr lang="pl-PL" sz="1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451" marR="63451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</a:pPr>
                      <a:r>
                        <a:rPr lang="pl-PL" sz="1100" kern="100" dirty="0">
                          <a:effectLst/>
                        </a:rPr>
                        <a:t>LGD preferuje partycypacyjność w realizacji operacji, dlatego angażowanie społeczności lokalnej pozwoli na większą identyfikację ze swoim środowiskiem. </a:t>
                      </a:r>
                      <a:endParaRPr lang="pl-PL" sz="1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451" marR="63451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100" kern="100" dirty="0">
                          <a:effectLst/>
                        </a:rPr>
                        <a:t>Wniosek o przyznanie pomocy - opis</a:t>
                      </a:r>
                      <a:endParaRPr lang="pl-PL" sz="1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451" marR="63451" marT="0" marB="0"/>
                </a:tc>
                <a:extLst>
                  <a:ext uri="{0D108BD9-81ED-4DB2-BD59-A6C34878D82A}">
                    <a16:rowId xmlns:a16="http://schemas.microsoft.com/office/drawing/2014/main" val="1992741083"/>
                  </a:ext>
                </a:extLst>
              </a:tr>
            </a:tbl>
          </a:graphicData>
        </a:graphic>
      </p:graphicFrame>
      <p:pic>
        <p:nvPicPr>
          <p:cNvPr id="4" name="Obraz 2" descr="kold logo lokalna grupa działania2">
            <a:extLst>
              <a:ext uri="{FF2B5EF4-FFF2-40B4-BE49-F238E27FC236}">
                <a16:creationId xmlns:a16="http://schemas.microsoft.com/office/drawing/2014/main" id="{715C558D-F5D9-D981-F3EF-2BC80AFD8A5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4822" y="298216"/>
            <a:ext cx="533400" cy="533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Symbol zastępczy zawartości 8">
            <a:extLst>
              <a:ext uri="{FF2B5EF4-FFF2-40B4-BE49-F238E27FC236}">
                <a16:creationId xmlns:a16="http://schemas.microsoft.com/office/drawing/2014/main" id="{7DB7D8D3-A9C3-D76B-72C9-F89FACFCEF4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55576" y="5566216"/>
            <a:ext cx="7886700" cy="904067"/>
          </a:xfrm>
          <a:custGeom>
            <a:avLst/>
            <a:gdLst/>
            <a:ahLst/>
            <a:cxnLst/>
            <a:rect l="l" t="t" r="r" b="b"/>
            <a:pathLst>
              <a:path w="10580201" h="2957472">
                <a:moveTo>
                  <a:pt x="88961" y="0"/>
                </a:moveTo>
                <a:lnTo>
                  <a:pt x="10491240" y="0"/>
                </a:lnTo>
                <a:cubicBezTo>
                  <a:pt x="10540372" y="0"/>
                  <a:pt x="10580201" y="39829"/>
                  <a:pt x="10580201" y="88961"/>
                </a:cubicBezTo>
                <a:lnTo>
                  <a:pt x="10580201" y="2868511"/>
                </a:lnTo>
                <a:cubicBezTo>
                  <a:pt x="10580201" y="2917643"/>
                  <a:pt x="10540372" y="2957472"/>
                  <a:pt x="10491240" y="2957472"/>
                </a:cubicBezTo>
                <a:lnTo>
                  <a:pt x="88961" y="2957472"/>
                </a:lnTo>
                <a:cubicBezTo>
                  <a:pt x="39829" y="2957472"/>
                  <a:pt x="0" y="2917643"/>
                  <a:pt x="0" y="2868511"/>
                </a:cubicBezTo>
                <a:lnTo>
                  <a:pt x="0" y="88961"/>
                </a:lnTo>
                <a:cubicBezTo>
                  <a:pt x="0" y="39829"/>
                  <a:pt x="39829" y="0"/>
                  <a:pt x="88961" y="0"/>
                </a:cubicBezTo>
                <a:close/>
              </a:path>
            </a:pathLst>
          </a:custGeom>
          <a:noFill/>
        </p:spPr>
      </p:pic>
    </p:spTree>
    <p:extLst>
      <p:ext uri="{BB962C8B-B14F-4D97-AF65-F5344CB8AC3E}">
        <p14:creationId xmlns:p14="http://schemas.microsoft.com/office/powerpoint/2010/main" val="30079416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14120" y="531814"/>
            <a:ext cx="7886700" cy="1325563"/>
          </a:xfrm>
        </p:spPr>
        <p:txBody>
          <a:bodyPr>
            <a:normAutofit/>
          </a:bodyPr>
          <a:lstStyle/>
          <a:p>
            <a:r>
              <a:rPr lang="pl-PL" dirty="0"/>
              <a:t>                      Obszar LGD KOLD</a:t>
            </a:r>
            <a:br>
              <a:rPr lang="pl-PL" dirty="0"/>
            </a:br>
            <a:endParaRPr lang="pl-PL" dirty="0"/>
          </a:p>
        </p:txBody>
      </p:sp>
      <p:pic>
        <p:nvPicPr>
          <p:cNvPr id="7" name="Obraz 2" descr="kold logo lokalna grupa działania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483" y="980728"/>
            <a:ext cx="533400" cy="533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4" name="Symbol zastępczy zawartości 3">
            <a:extLst>
              <a:ext uri="{FF2B5EF4-FFF2-40B4-BE49-F238E27FC236}">
                <a16:creationId xmlns:a16="http://schemas.microsoft.com/office/drawing/2014/main" id="{D4172718-20C8-253A-8A89-55FB74C3D4A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72631105"/>
              </p:ext>
            </p:extLst>
          </p:nvPr>
        </p:nvGraphicFramePr>
        <p:xfrm>
          <a:off x="2622550" y="1124745"/>
          <a:ext cx="3859213" cy="446449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5760597" imgH="6554865" progId="Word.Document.12">
                  <p:embed/>
                </p:oleObj>
              </mc:Choice>
              <mc:Fallback>
                <p:oleObj name="Document" r:id="rId3" imgW="5760597" imgH="6554865" progId="Word.Document.12">
                  <p:embed/>
                  <p:pic>
                    <p:nvPicPr>
                      <p:cNvPr id="4" name="Symbol zastępczy zawartości 3">
                        <a:extLst>
                          <a:ext uri="{FF2B5EF4-FFF2-40B4-BE49-F238E27FC236}">
                            <a16:creationId xmlns:a16="http://schemas.microsoft.com/office/drawing/2014/main" id="{89ECCC3A-C6A1-519C-8063-B23179174EC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622550" y="1124745"/>
                        <a:ext cx="3859213" cy="446449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1" name="Obraz 10">
            <a:extLst>
              <a:ext uri="{FF2B5EF4-FFF2-40B4-BE49-F238E27FC236}">
                <a16:creationId xmlns:a16="http://schemas.microsoft.com/office/drawing/2014/main" id="{867FDBD1-A2FC-E040-34A1-DEAB301735E1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5403372"/>
            <a:ext cx="5760720" cy="65976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6394412-5886-4068-7DFD-B0C2E0656C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615603"/>
          </a:xfrm>
        </p:spPr>
        <p:txBody>
          <a:bodyPr/>
          <a:lstStyle/>
          <a:p>
            <a:r>
              <a:rPr lang="pl-PL" dirty="0"/>
              <a:t>            Kryteria ocen KOLD</a:t>
            </a:r>
          </a:p>
        </p:txBody>
      </p:sp>
      <p:graphicFrame>
        <p:nvGraphicFramePr>
          <p:cNvPr id="5" name="Symbol zastępczy zawartości 4">
            <a:extLst>
              <a:ext uri="{FF2B5EF4-FFF2-40B4-BE49-F238E27FC236}">
                <a16:creationId xmlns:a16="http://schemas.microsoft.com/office/drawing/2014/main" id="{9B12E6C6-E250-881D-7C1A-138F5DC5888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54715133"/>
              </p:ext>
            </p:extLst>
          </p:nvPr>
        </p:nvGraphicFramePr>
        <p:xfrm>
          <a:off x="628650" y="1062932"/>
          <a:ext cx="7886700" cy="548492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8934">
                  <a:extLst>
                    <a:ext uri="{9D8B030D-6E8A-4147-A177-3AD203B41FA5}">
                      <a16:colId xmlns:a16="http://schemas.microsoft.com/office/drawing/2014/main" val="1438799763"/>
                    </a:ext>
                  </a:extLst>
                </a:gridCol>
                <a:gridCol w="1008112">
                  <a:extLst>
                    <a:ext uri="{9D8B030D-6E8A-4147-A177-3AD203B41FA5}">
                      <a16:colId xmlns:a16="http://schemas.microsoft.com/office/drawing/2014/main" val="3411326198"/>
                    </a:ext>
                  </a:extLst>
                </a:gridCol>
                <a:gridCol w="3672408">
                  <a:extLst>
                    <a:ext uri="{9D8B030D-6E8A-4147-A177-3AD203B41FA5}">
                      <a16:colId xmlns:a16="http://schemas.microsoft.com/office/drawing/2014/main" val="3287354516"/>
                    </a:ext>
                  </a:extLst>
                </a:gridCol>
                <a:gridCol w="1856906">
                  <a:extLst>
                    <a:ext uri="{9D8B030D-6E8A-4147-A177-3AD203B41FA5}">
                      <a16:colId xmlns:a16="http://schemas.microsoft.com/office/drawing/2014/main" val="1451985331"/>
                    </a:ext>
                  </a:extLst>
                </a:gridCol>
                <a:gridCol w="1150340">
                  <a:extLst>
                    <a:ext uri="{9D8B030D-6E8A-4147-A177-3AD203B41FA5}">
                      <a16:colId xmlns:a16="http://schemas.microsoft.com/office/drawing/2014/main" val="2575914117"/>
                    </a:ext>
                  </a:extLst>
                </a:gridCol>
              </a:tblGrid>
              <a:tr h="5484921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buFont typeface="+mj-lt"/>
                        <a:buAutoNum type="arabicPeriod"/>
                      </a:pPr>
                      <a:r>
                        <a:rPr lang="pl-PL" sz="1100" kern="100">
                          <a:effectLst/>
                        </a:rPr>
                        <a:t> </a:t>
                      </a:r>
                      <a:endParaRPr lang="pl-PL" sz="1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451" marR="63451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100" kern="100" dirty="0">
                          <a:effectLst/>
                        </a:rPr>
                        <a:t>7.  Innowacyjność ( nie dotyczy EFS+)</a:t>
                      </a:r>
                      <a:endParaRPr lang="pl-PL" sz="1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451" marR="6345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100" kern="100" dirty="0">
                          <a:effectLst/>
                        </a:rPr>
                        <a:t>2 pkt - innowacyjność kreatywna produktowa lub procesowa w skali co najmniej obszaru LSR, rozumiana jako powstała w wyniku autorskiego pomysłu, dotyczącego nowych produktów, usług, procesów </a:t>
                      </a:r>
                      <a:endParaRPr lang="pl-PL" sz="1000" kern="1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100" kern="100" dirty="0">
                          <a:effectLst/>
                        </a:rPr>
                        <a:t> 1 pkt- innowacyjność imitujące w skali co najmniej obszaru LSR rozumiana jako wzorowanie na wcześniej powstałych produktach, usługach lub procesach</a:t>
                      </a:r>
                      <a:r>
                        <a:rPr lang="pl-PL" sz="1500" kern="100" dirty="0">
                          <a:effectLst/>
                        </a:rPr>
                        <a:t>,</a:t>
                      </a:r>
                      <a:endParaRPr lang="pl-PL" sz="1000" kern="1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100" kern="100" dirty="0">
                          <a:effectLst/>
                        </a:rPr>
                        <a:t>lub </a:t>
                      </a:r>
                      <a:r>
                        <a:rPr lang="pl-PL" sz="1500" kern="100" dirty="0">
                          <a:effectLst/>
                        </a:rPr>
                        <a:t> </a:t>
                      </a:r>
                      <a:r>
                        <a:rPr lang="pl-PL" sz="1100" kern="100" dirty="0">
                          <a:effectLst/>
                        </a:rPr>
                        <a:t>innowacyjność kreatywna produktowa lub procesowa w skali co najmniej obszaru LSR, rozumiana jako nowy sposób wykorzystania lub zmobilizowania istniejących lokalnych zasobów przyrodniczych, historycznych, kulturowych czy społecznych .</a:t>
                      </a:r>
                      <a:endParaRPr lang="pl-PL" sz="1000" kern="1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100" kern="100" dirty="0">
                          <a:effectLst/>
                        </a:rPr>
                        <a:t>0 pkt - brak jakiejkolwiek innowacyjności lub wprowadzenie innowacyjności innej niż wymienione uprzednio.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000" b="1" dirty="0"/>
                        <a:t>Innowacja produktowa</a:t>
                      </a:r>
                      <a:r>
                        <a:rPr lang="pl-PL" sz="1000" dirty="0"/>
                        <a:t> – obejmuje wdrożenie na rynek wyrobów lub usług, które odznaczają się nowymi lub znacząco udoskonalonymi cechami funkcjonalnymi lub użytkowymi. </a:t>
                      </a:r>
                      <a:r>
                        <a:rPr lang="pl-PL" sz="1000" b="1" dirty="0"/>
                        <a:t>Innowacja procesowa</a:t>
                      </a:r>
                      <a:r>
                        <a:rPr lang="pl-PL" sz="1000" dirty="0"/>
                        <a:t> – dotyczy wdrożenia nowej lub ulepszonej metody produkcji lub dostawy.</a:t>
                      </a:r>
                      <a:endParaRPr lang="pl-PL" sz="1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451" marR="63451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</a:pPr>
                      <a:r>
                        <a:rPr lang="pl-PL" sz="1100" kern="100" dirty="0">
                          <a:effectLst/>
                        </a:rPr>
                        <a:t>Innowacyjność określana jako kryterium jakościowe ma pozwolić, zgodnie z zasadą RLKS, poszukiwać nowatorskich rozwiązań, pomysłów na obszarach wiejskich przez społeczność lokalną. </a:t>
                      </a:r>
                      <a:endParaRPr lang="pl-PL" sz="1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451" marR="63451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100" kern="100" dirty="0">
                          <a:effectLst/>
                        </a:rPr>
                        <a:t>Wniosek o przyznanie pomocy - opis</a:t>
                      </a:r>
                      <a:endParaRPr lang="pl-PL" sz="1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451" marR="63451" marT="0" marB="0"/>
                </a:tc>
                <a:extLst>
                  <a:ext uri="{0D108BD9-81ED-4DB2-BD59-A6C34878D82A}">
                    <a16:rowId xmlns:a16="http://schemas.microsoft.com/office/drawing/2014/main" val="3246515480"/>
                  </a:ext>
                </a:extLst>
              </a:tr>
            </a:tbl>
          </a:graphicData>
        </a:graphic>
      </p:graphicFrame>
      <p:pic>
        <p:nvPicPr>
          <p:cNvPr id="4" name="Obraz 2" descr="kold logo lokalna grupa działania2">
            <a:extLst>
              <a:ext uri="{FF2B5EF4-FFF2-40B4-BE49-F238E27FC236}">
                <a16:creationId xmlns:a16="http://schemas.microsoft.com/office/drawing/2014/main" id="{859AED28-C38D-16A5-D1C3-39D995722AA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447329"/>
            <a:ext cx="533400" cy="533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Symbol zastępczy zawartości 8">
            <a:extLst>
              <a:ext uri="{FF2B5EF4-FFF2-40B4-BE49-F238E27FC236}">
                <a16:creationId xmlns:a16="http://schemas.microsoft.com/office/drawing/2014/main" id="{39490B2A-CEDC-A1ED-6B22-8FA6F14B196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55576" y="5661248"/>
            <a:ext cx="7886700" cy="809035"/>
          </a:xfrm>
          <a:custGeom>
            <a:avLst/>
            <a:gdLst/>
            <a:ahLst/>
            <a:cxnLst/>
            <a:rect l="l" t="t" r="r" b="b"/>
            <a:pathLst>
              <a:path w="10580201" h="2957472">
                <a:moveTo>
                  <a:pt x="88961" y="0"/>
                </a:moveTo>
                <a:lnTo>
                  <a:pt x="10491240" y="0"/>
                </a:lnTo>
                <a:cubicBezTo>
                  <a:pt x="10540372" y="0"/>
                  <a:pt x="10580201" y="39829"/>
                  <a:pt x="10580201" y="88961"/>
                </a:cubicBezTo>
                <a:lnTo>
                  <a:pt x="10580201" y="2868511"/>
                </a:lnTo>
                <a:cubicBezTo>
                  <a:pt x="10580201" y="2917643"/>
                  <a:pt x="10540372" y="2957472"/>
                  <a:pt x="10491240" y="2957472"/>
                </a:cubicBezTo>
                <a:lnTo>
                  <a:pt x="88961" y="2957472"/>
                </a:lnTo>
                <a:cubicBezTo>
                  <a:pt x="39829" y="2957472"/>
                  <a:pt x="0" y="2917643"/>
                  <a:pt x="0" y="2868511"/>
                </a:cubicBezTo>
                <a:lnTo>
                  <a:pt x="0" y="88961"/>
                </a:lnTo>
                <a:cubicBezTo>
                  <a:pt x="0" y="39829"/>
                  <a:pt x="39829" y="0"/>
                  <a:pt x="88961" y="0"/>
                </a:cubicBezTo>
                <a:close/>
              </a:path>
            </a:pathLst>
          </a:custGeom>
          <a:noFill/>
        </p:spPr>
      </p:pic>
    </p:spTree>
    <p:extLst>
      <p:ext uri="{BB962C8B-B14F-4D97-AF65-F5344CB8AC3E}">
        <p14:creationId xmlns:p14="http://schemas.microsoft.com/office/powerpoint/2010/main" val="238451180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55CE996-83C4-B772-F463-2CD0CCEBC9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687610"/>
          </a:xfrm>
        </p:spPr>
        <p:txBody>
          <a:bodyPr/>
          <a:lstStyle/>
          <a:p>
            <a:r>
              <a:rPr lang="pl-PL" dirty="0">
                <a:solidFill>
                  <a:srgbClr val="FF0000"/>
                </a:solidFill>
              </a:rPr>
              <a:t>                                   Fiszki projektowe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0B9AEEB-6BC9-4029-48FE-3BD5D62789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119649"/>
            <a:ext cx="7886700" cy="4685616"/>
          </a:xfrm>
        </p:spPr>
        <p:txBody>
          <a:bodyPr>
            <a:normAutofit/>
          </a:bodyPr>
          <a:lstStyle/>
          <a:p>
            <a:r>
              <a:rPr lang="pl-PL" dirty="0"/>
              <a:t>Fiszki projektowe – granty-  </a:t>
            </a:r>
            <a:r>
              <a:rPr lang="pl-PL" b="1" dirty="0"/>
              <a:t>obowiązkowe</a:t>
            </a:r>
          </a:p>
          <a:p>
            <a:r>
              <a:rPr lang="pl-PL" dirty="0"/>
              <a:t>Składamy ( wg wzoru)  w biurze LGD KOLD  podpisane przez osoby uprawnione. </a:t>
            </a:r>
          </a:p>
          <a:p>
            <a:r>
              <a:rPr lang="pl-PL" dirty="0"/>
              <a:t>Termin : </a:t>
            </a:r>
            <a:r>
              <a:rPr lang="pl-PL" b="1" dirty="0"/>
              <a:t>16.12.2024r. </a:t>
            </a:r>
          </a:p>
          <a:p>
            <a:r>
              <a:rPr lang="pl-PL" b="1" dirty="0"/>
              <a:t> </a:t>
            </a:r>
            <a:r>
              <a:rPr lang="pl-PL" dirty="0"/>
              <a:t>w przypadku wyczerpania środków finansowych, mała możliwość złożenia innych wniosków w czasie naboru</a:t>
            </a:r>
          </a:p>
          <a:p>
            <a:r>
              <a:rPr lang="pl-PL" dirty="0"/>
              <a:t>W przypadku nie wyczerpania środków finansowych, możliwe jest ogłoszenie kolejnego konkursu.</a:t>
            </a:r>
          </a:p>
          <a:p>
            <a:pPr marL="0" indent="0">
              <a:buNone/>
            </a:pPr>
            <a:endParaRPr lang="pl-PL" dirty="0"/>
          </a:p>
          <a:p>
            <a:r>
              <a:rPr lang="pl-PL" dirty="0">
                <a:solidFill>
                  <a:schemeClr val="accent6"/>
                </a:solidFill>
              </a:rPr>
              <a:t>Lokalna Grupa Działania KOLD</a:t>
            </a:r>
          </a:p>
          <a:p>
            <a:r>
              <a:rPr lang="pl-PL" dirty="0">
                <a:solidFill>
                  <a:schemeClr val="accent6"/>
                </a:solidFill>
              </a:rPr>
              <a:t>64-310 Lwówek, Rynek 33/1</a:t>
            </a:r>
          </a:p>
          <a:p>
            <a:r>
              <a:rPr lang="pl-PL" dirty="0">
                <a:solidFill>
                  <a:schemeClr val="accent6"/>
                </a:solidFill>
              </a:rPr>
              <a:t>Tel 614424160, </a:t>
            </a:r>
            <a:r>
              <a:rPr lang="pl-PL" dirty="0">
                <a:solidFill>
                  <a:schemeClr val="accent6"/>
                </a:solidFill>
                <a:hlinkClick r:id="rId2"/>
              </a:rPr>
              <a:t>www.kold.pl</a:t>
            </a:r>
            <a:r>
              <a:rPr lang="pl-PL" dirty="0">
                <a:solidFill>
                  <a:schemeClr val="accent6"/>
                </a:solidFill>
              </a:rPr>
              <a:t>, e-mail: biuro@kold.pl</a:t>
            </a:r>
          </a:p>
        </p:txBody>
      </p:sp>
      <p:pic>
        <p:nvPicPr>
          <p:cNvPr id="4" name="Obraz 2" descr="kold logo lokalna grupa działania2">
            <a:extLst>
              <a:ext uri="{FF2B5EF4-FFF2-40B4-BE49-F238E27FC236}">
                <a16:creationId xmlns:a16="http://schemas.microsoft.com/office/drawing/2014/main" id="{63A78933-87B6-28F7-3F8B-974A34806B7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4822" y="298216"/>
            <a:ext cx="533400" cy="533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Symbol zastępczy zawartości 8">
            <a:extLst>
              <a:ext uri="{FF2B5EF4-FFF2-40B4-BE49-F238E27FC236}">
                <a16:creationId xmlns:a16="http://schemas.microsoft.com/office/drawing/2014/main" id="{221C3838-94C9-D4C3-F3AF-AA05F9524BD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55576" y="5877272"/>
            <a:ext cx="7886700" cy="980728"/>
          </a:xfrm>
          <a:custGeom>
            <a:avLst/>
            <a:gdLst/>
            <a:ahLst/>
            <a:cxnLst/>
            <a:rect l="l" t="t" r="r" b="b"/>
            <a:pathLst>
              <a:path w="10580201" h="2957472">
                <a:moveTo>
                  <a:pt x="88961" y="0"/>
                </a:moveTo>
                <a:lnTo>
                  <a:pt x="10491240" y="0"/>
                </a:lnTo>
                <a:cubicBezTo>
                  <a:pt x="10540372" y="0"/>
                  <a:pt x="10580201" y="39829"/>
                  <a:pt x="10580201" y="88961"/>
                </a:cubicBezTo>
                <a:lnTo>
                  <a:pt x="10580201" y="2868511"/>
                </a:lnTo>
                <a:cubicBezTo>
                  <a:pt x="10580201" y="2917643"/>
                  <a:pt x="10540372" y="2957472"/>
                  <a:pt x="10491240" y="2957472"/>
                </a:cubicBezTo>
                <a:lnTo>
                  <a:pt x="88961" y="2957472"/>
                </a:lnTo>
                <a:cubicBezTo>
                  <a:pt x="39829" y="2957472"/>
                  <a:pt x="0" y="2917643"/>
                  <a:pt x="0" y="2868511"/>
                </a:cubicBezTo>
                <a:lnTo>
                  <a:pt x="0" y="88961"/>
                </a:lnTo>
                <a:cubicBezTo>
                  <a:pt x="0" y="39829"/>
                  <a:pt x="39829" y="0"/>
                  <a:pt x="88961" y="0"/>
                </a:cubicBezTo>
                <a:close/>
              </a:path>
            </a:pathLst>
          </a:custGeom>
          <a:noFill/>
        </p:spPr>
      </p:pic>
    </p:spTree>
    <p:extLst>
      <p:ext uri="{BB962C8B-B14F-4D97-AF65-F5344CB8AC3E}">
        <p14:creationId xmlns:p14="http://schemas.microsoft.com/office/powerpoint/2010/main" val="40833004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906486A-8D41-C431-C46E-42D68E090D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3200" dirty="0">
                <a:solidFill>
                  <a:srgbClr val="FF0000"/>
                </a:solidFill>
              </a:rPr>
              <a:t>           Założenia Lokalnej Strategii Rozwoju LGD KOLD na lata 2023-2027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9205466-0285-20BB-5D7C-453FFF2C2F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sz="2400" dirty="0"/>
              <a:t>&gt; </a:t>
            </a:r>
            <a:r>
              <a:rPr lang="pl-PL" sz="2400" dirty="0" err="1"/>
              <a:t>Wielofunduszowość</a:t>
            </a:r>
            <a:r>
              <a:rPr lang="pl-PL" sz="2400" dirty="0"/>
              <a:t> – EFROW , EFRR, EFS</a:t>
            </a:r>
          </a:p>
          <a:p>
            <a:r>
              <a:rPr lang="pl-PL" sz="2400" dirty="0"/>
              <a:t>&gt; projekty inwestycyjne, społeczne, granty w tym partnerskie , własne</a:t>
            </a:r>
          </a:p>
          <a:p>
            <a:r>
              <a:rPr lang="pl-PL" sz="2400" dirty="0"/>
              <a:t>&gt; beneficjenci : </a:t>
            </a:r>
          </a:p>
          <a:p>
            <a:r>
              <a:rPr lang="pl-PL" sz="2400" dirty="0"/>
              <a:t>- samorząd terytorialny w tym instytucje kultury, OPS-y, Poradnie Psychologiczno- pedagogiczne, przedszkola, szkoły</a:t>
            </a:r>
          </a:p>
          <a:p>
            <a:r>
              <a:rPr lang="pl-PL" sz="2400" dirty="0"/>
              <a:t>-  osoby prawne w tym organizacje pozarządowe</a:t>
            </a:r>
          </a:p>
          <a:p>
            <a:r>
              <a:rPr lang="pl-PL" sz="2400" dirty="0"/>
              <a:t>-  przedsiębiorcy w tym agroturyści</a:t>
            </a:r>
          </a:p>
          <a:p>
            <a:r>
              <a:rPr lang="pl-PL" sz="2400" dirty="0"/>
              <a:t>&gt; 16 przedsięwzięć tematycznych</a:t>
            </a:r>
          </a:p>
          <a:p>
            <a:endParaRPr lang="pl-PL" dirty="0"/>
          </a:p>
        </p:txBody>
      </p:sp>
      <p:pic>
        <p:nvPicPr>
          <p:cNvPr id="4" name="Obraz 2" descr="kold logo lokalna grupa działania2">
            <a:extLst>
              <a:ext uri="{FF2B5EF4-FFF2-40B4-BE49-F238E27FC236}">
                <a16:creationId xmlns:a16="http://schemas.microsoft.com/office/drawing/2014/main" id="{489B7540-CD68-58F7-F41C-549270066BA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494507"/>
            <a:ext cx="533400" cy="533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Obraz 4">
            <a:extLst>
              <a:ext uri="{FF2B5EF4-FFF2-40B4-BE49-F238E27FC236}">
                <a16:creationId xmlns:a16="http://schemas.microsoft.com/office/drawing/2014/main" id="{9E526520-8771-E7F9-B558-926007D015A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60984" y="5847080"/>
            <a:ext cx="5760720" cy="65976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903406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3600" dirty="0">
                <a:solidFill>
                  <a:srgbClr val="FF0000"/>
                </a:solidFill>
              </a:rPr>
              <a:t>         Założenia Lokalnej Strategii Rozwoju LGD KOLD na lata 2023-2027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67544" y="1628800"/>
            <a:ext cx="8229600" cy="4525963"/>
          </a:xfrm>
        </p:spPr>
        <p:txBody>
          <a:bodyPr>
            <a:normAutofit/>
          </a:bodyPr>
          <a:lstStyle/>
          <a:p>
            <a:r>
              <a:rPr lang="pl-PL" dirty="0"/>
              <a:t>Rewitalizacja wsi i miasteczek</a:t>
            </a:r>
          </a:p>
          <a:p>
            <a:pPr>
              <a:buFontTx/>
              <a:buChar char="-"/>
            </a:pPr>
            <a:r>
              <a:rPr lang="pl-PL" dirty="0"/>
              <a:t>„</a:t>
            </a:r>
            <a:r>
              <a:rPr lang="pl-PL" sz="2400" dirty="0" err="1"/>
              <a:t>Odbetonowanie</a:t>
            </a:r>
            <a:r>
              <a:rPr lang="pl-PL" sz="2400" dirty="0"/>
              <a:t> przestrzeni publicznej”</a:t>
            </a:r>
          </a:p>
          <a:p>
            <a:pPr>
              <a:buFontTx/>
              <a:buChar char="-"/>
            </a:pPr>
            <a:r>
              <a:rPr lang="pl-PL" sz="2400" dirty="0"/>
              <a:t>- parki, skwery, miejsca rekreacji, </a:t>
            </a:r>
          </a:p>
          <a:p>
            <a:pPr>
              <a:buFontTx/>
              <a:buChar char="-"/>
            </a:pPr>
            <a:r>
              <a:rPr lang="pl-PL" sz="2400" dirty="0"/>
              <a:t>budownictwo tradycyjne drewniane, </a:t>
            </a:r>
          </a:p>
          <a:p>
            <a:pPr>
              <a:buFontTx/>
              <a:buChar char="-"/>
            </a:pPr>
            <a:r>
              <a:rPr lang="pl-PL" sz="2400" dirty="0"/>
              <a:t>wydarzenia - zachowanie tradycji i zwyczajów lokalnych</a:t>
            </a:r>
          </a:p>
        </p:txBody>
      </p:sp>
      <p:pic>
        <p:nvPicPr>
          <p:cNvPr id="2" name="Obraz 2" descr="kold logo lokalna grupa działania2">
            <a:extLst>
              <a:ext uri="{FF2B5EF4-FFF2-40B4-BE49-F238E27FC236}">
                <a16:creationId xmlns:a16="http://schemas.microsoft.com/office/drawing/2014/main" id="{1520A634-DB92-CEA0-FF81-E017F74D7C5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494507"/>
            <a:ext cx="533400" cy="533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Obraz 4">
            <a:extLst>
              <a:ext uri="{FF2B5EF4-FFF2-40B4-BE49-F238E27FC236}">
                <a16:creationId xmlns:a16="http://schemas.microsoft.com/office/drawing/2014/main" id="{AA2E9DD2-1054-5C4A-24F9-0F43CD5FBD6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5229200"/>
            <a:ext cx="5760720" cy="65976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55" name="Rectangle 2054">
            <a:extLst>
              <a:ext uri="{FF2B5EF4-FFF2-40B4-BE49-F238E27FC236}">
                <a16:creationId xmlns:a16="http://schemas.microsoft.com/office/drawing/2014/main" id="{959C6B72-F8E6-4281-8F3E-93FC0DC980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9486" y="365125"/>
            <a:ext cx="7784922" cy="1335683"/>
          </a:xfrm>
        </p:spPr>
        <p:txBody>
          <a:bodyPr anchor="b">
            <a:normAutofit/>
          </a:bodyPr>
          <a:lstStyle/>
          <a:p>
            <a:r>
              <a:rPr lang="pl-PL" sz="3600" dirty="0">
                <a:solidFill>
                  <a:srgbClr val="FF0000"/>
                </a:solidFill>
              </a:rPr>
              <a:t>         Założenia Lokalnej Strategii Rozwoju LGD KOLD na lata 2023-2027</a:t>
            </a:r>
            <a:endParaRPr lang="pl-PL" sz="3600" dirty="0"/>
          </a:p>
        </p:txBody>
      </p:sp>
      <p:sp>
        <p:nvSpPr>
          <p:cNvPr id="2057" name="sketch line">
            <a:extLst>
              <a:ext uri="{FF2B5EF4-FFF2-40B4-BE49-F238E27FC236}">
                <a16:creationId xmlns:a16="http://schemas.microsoft.com/office/drawing/2014/main" id="{490234EE-E0D8-4805-9227-CCEAC60169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28650" y="2650181"/>
            <a:ext cx="3257550" cy="18288"/>
          </a:xfrm>
          <a:custGeom>
            <a:avLst/>
            <a:gdLst>
              <a:gd name="connsiteX0" fmla="*/ 0 w 3257550"/>
              <a:gd name="connsiteY0" fmla="*/ 0 h 18288"/>
              <a:gd name="connsiteX1" fmla="*/ 618935 w 3257550"/>
              <a:gd name="connsiteY1" fmla="*/ 0 h 18288"/>
              <a:gd name="connsiteX2" fmla="*/ 1270445 w 3257550"/>
              <a:gd name="connsiteY2" fmla="*/ 0 h 18288"/>
              <a:gd name="connsiteX3" fmla="*/ 1954530 w 3257550"/>
              <a:gd name="connsiteY3" fmla="*/ 0 h 18288"/>
              <a:gd name="connsiteX4" fmla="*/ 2638616 w 3257550"/>
              <a:gd name="connsiteY4" fmla="*/ 0 h 18288"/>
              <a:gd name="connsiteX5" fmla="*/ 3257550 w 3257550"/>
              <a:gd name="connsiteY5" fmla="*/ 0 h 18288"/>
              <a:gd name="connsiteX6" fmla="*/ 3257550 w 3257550"/>
              <a:gd name="connsiteY6" fmla="*/ 18288 h 18288"/>
              <a:gd name="connsiteX7" fmla="*/ 2540889 w 3257550"/>
              <a:gd name="connsiteY7" fmla="*/ 18288 h 18288"/>
              <a:gd name="connsiteX8" fmla="*/ 1824228 w 3257550"/>
              <a:gd name="connsiteY8" fmla="*/ 18288 h 18288"/>
              <a:gd name="connsiteX9" fmla="*/ 1172718 w 3257550"/>
              <a:gd name="connsiteY9" fmla="*/ 18288 h 18288"/>
              <a:gd name="connsiteX10" fmla="*/ 0 w 3257550"/>
              <a:gd name="connsiteY10" fmla="*/ 18288 h 18288"/>
              <a:gd name="connsiteX11" fmla="*/ 0 w 3257550"/>
              <a:gd name="connsiteY11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257550" h="18288" fill="none" extrusionOk="0">
                <a:moveTo>
                  <a:pt x="0" y="0"/>
                </a:moveTo>
                <a:cubicBezTo>
                  <a:pt x="222571" y="-4581"/>
                  <a:pt x="395946" y="-20429"/>
                  <a:pt x="618935" y="0"/>
                </a:cubicBezTo>
                <a:cubicBezTo>
                  <a:pt x="841925" y="20429"/>
                  <a:pt x="1064831" y="-497"/>
                  <a:pt x="1270445" y="0"/>
                </a:cubicBezTo>
                <a:cubicBezTo>
                  <a:pt x="1476059" y="497"/>
                  <a:pt x="1673547" y="428"/>
                  <a:pt x="1954530" y="0"/>
                </a:cubicBezTo>
                <a:cubicBezTo>
                  <a:pt x="2235513" y="-428"/>
                  <a:pt x="2452407" y="27906"/>
                  <a:pt x="2638616" y="0"/>
                </a:cubicBezTo>
                <a:cubicBezTo>
                  <a:pt x="2824825" y="-27906"/>
                  <a:pt x="3043878" y="-22618"/>
                  <a:pt x="3257550" y="0"/>
                </a:cubicBezTo>
                <a:cubicBezTo>
                  <a:pt x="3256841" y="8157"/>
                  <a:pt x="3257137" y="12125"/>
                  <a:pt x="3257550" y="18288"/>
                </a:cubicBezTo>
                <a:cubicBezTo>
                  <a:pt x="2955505" y="29918"/>
                  <a:pt x="2697243" y="41720"/>
                  <a:pt x="2540889" y="18288"/>
                </a:cubicBezTo>
                <a:cubicBezTo>
                  <a:pt x="2384535" y="-5144"/>
                  <a:pt x="2114539" y="6231"/>
                  <a:pt x="1824228" y="18288"/>
                </a:cubicBezTo>
                <a:cubicBezTo>
                  <a:pt x="1533917" y="30345"/>
                  <a:pt x="1462450" y="24037"/>
                  <a:pt x="1172718" y="18288"/>
                </a:cubicBezTo>
                <a:cubicBezTo>
                  <a:pt x="882986" y="12540"/>
                  <a:pt x="500637" y="24492"/>
                  <a:pt x="0" y="18288"/>
                </a:cubicBezTo>
                <a:cubicBezTo>
                  <a:pt x="-46" y="12483"/>
                  <a:pt x="-203" y="6491"/>
                  <a:pt x="0" y="0"/>
                </a:cubicBezTo>
                <a:close/>
              </a:path>
              <a:path w="3257550" h="18288" stroke="0" extrusionOk="0">
                <a:moveTo>
                  <a:pt x="0" y="0"/>
                </a:moveTo>
                <a:cubicBezTo>
                  <a:pt x="278434" y="16845"/>
                  <a:pt x="441207" y="-24568"/>
                  <a:pt x="618935" y="0"/>
                </a:cubicBezTo>
                <a:cubicBezTo>
                  <a:pt x="796663" y="24568"/>
                  <a:pt x="985120" y="5689"/>
                  <a:pt x="1172718" y="0"/>
                </a:cubicBezTo>
                <a:cubicBezTo>
                  <a:pt x="1360316" y="-5689"/>
                  <a:pt x="1666432" y="29765"/>
                  <a:pt x="1889379" y="0"/>
                </a:cubicBezTo>
                <a:cubicBezTo>
                  <a:pt x="2112326" y="-29765"/>
                  <a:pt x="2378171" y="13184"/>
                  <a:pt x="2508314" y="0"/>
                </a:cubicBezTo>
                <a:cubicBezTo>
                  <a:pt x="2638457" y="-13184"/>
                  <a:pt x="2897393" y="-18048"/>
                  <a:pt x="3257550" y="0"/>
                </a:cubicBezTo>
                <a:cubicBezTo>
                  <a:pt x="3257286" y="4493"/>
                  <a:pt x="3257934" y="9472"/>
                  <a:pt x="3257550" y="18288"/>
                </a:cubicBezTo>
                <a:cubicBezTo>
                  <a:pt x="3005417" y="4399"/>
                  <a:pt x="2789824" y="23493"/>
                  <a:pt x="2606040" y="18288"/>
                </a:cubicBezTo>
                <a:cubicBezTo>
                  <a:pt x="2422256" y="13084"/>
                  <a:pt x="2161816" y="17045"/>
                  <a:pt x="1889379" y="18288"/>
                </a:cubicBezTo>
                <a:cubicBezTo>
                  <a:pt x="1616942" y="19531"/>
                  <a:pt x="1456938" y="28545"/>
                  <a:pt x="1335595" y="18288"/>
                </a:cubicBezTo>
                <a:cubicBezTo>
                  <a:pt x="1214252" y="8031"/>
                  <a:pt x="876335" y="26295"/>
                  <a:pt x="684085" y="18288"/>
                </a:cubicBezTo>
                <a:cubicBezTo>
                  <a:pt x="491835" y="10282"/>
                  <a:pt x="213058" y="3432"/>
                  <a:pt x="0" y="18288"/>
                </a:cubicBezTo>
                <a:cubicBezTo>
                  <a:pt x="843" y="9577"/>
                  <a:pt x="371" y="6900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54731" y="2170800"/>
            <a:ext cx="7496890" cy="4254730"/>
          </a:xfrm>
        </p:spPr>
        <p:txBody>
          <a:bodyPr>
            <a:normAutofit/>
          </a:bodyPr>
          <a:lstStyle/>
          <a:p>
            <a:r>
              <a:rPr lang="pl-PL" sz="1800" dirty="0"/>
              <a:t>&gt; przystosowanie infrastruktury w tym:</a:t>
            </a:r>
          </a:p>
          <a:p>
            <a:r>
              <a:rPr lang="pl-PL" sz="1800" dirty="0"/>
              <a:t>-  dostosowanie obiektów kultury i świetlic wiejskich do usług dla społeczności lokalnej</a:t>
            </a:r>
          </a:p>
          <a:p>
            <a:r>
              <a:rPr lang="pl-PL" sz="1800" dirty="0"/>
              <a:t>- renowacja małej infrastruktury zabytków dziedzictwa kulturowego</a:t>
            </a:r>
          </a:p>
          <a:p>
            <a:r>
              <a:rPr lang="pl-PL" sz="1800" dirty="0"/>
              <a:t>- wsparcie dla infrastruktury turystycznej, placów zabaw, boisk sportowych, znakowanie szlaków turystycznych</a:t>
            </a:r>
          </a:p>
          <a:p>
            <a:r>
              <a:rPr lang="pl-PL" sz="1800" dirty="0"/>
              <a:t>- wsparcie dla lokalnej sieci dróg pieszo- rowerowych </a:t>
            </a:r>
          </a:p>
          <a:p>
            <a:endParaRPr lang="pl-PL" sz="1900" dirty="0"/>
          </a:p>
        </p:txBody>
      </p:sp>
      <p:sp>
        <p:nvSpPr>
          <p:cNvPr id="2050" name="AutoShape 2" descr="Znalezione obrazy dla zapytania ciekawe cliparty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63500" y="-479425"/>
            <a:ext cx="1009650" cy="100965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pic>
        <p:nvPicPr>
          <p:cNvPr id="4" name="Obraz 2" descr="kold logo lokalna grupa działania2">
            <a:extLst>
              <a:ext uri="{FF2B5EF4-FFF2-40B4-BE49-F238E27FC236}">
                <a16:creationId xmlns:a16="http://schemas.microsoft.com/office/drawing/2014/main" id="{A24DB838-7837-C448-66A7-32D3DD2B3BC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650" y="549106"/>
            <a:ext cx="533400" cy="533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Obraz 4">
            <a:extLst>
              <a:ext uri="{FF2B5EF4-FFF2-40B4-BE49-F238E27FC236}">
                <a16:creationId xmlns:a16="http://schemas.microsoft.com/office/drawing/2014/main" id="{4ADC35BB-7771-05B3-4DF6-52E8130ADEE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5229200"/>
            <a:ext cx="5760720" cy="65976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3200" dirty="0">
                <a:solidFill>
                  <a:srgbClr val="FF0000"/>
                </a:solidFill>
              </a:rPr>
              <a:t>           Założenia Lokalnej Strategii Rozwoju LGD KOLD na lata 2023-2027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sz="2400" dirty="0"/>
              <a:t>&gt; Przedsiębiorczość w tym : </a:t>
            </a:r>
          </a:p>
          <a:p>
            <a:r>
              <a:rPr lang="pl-PL" sz="2400" dirty="0"/>
              <a:t>- podejmowanie działalności gospodarczej</a:t>
            </a:r>
          </a:p>
          <a:p>
            <a:r>
              <a:rPr lang="pl-PL" sz="2400" dirty="0"/>
              <a:t>- rozwój działalności gospodarczej</a:t>
            </a:r>
          </a:p>
          <a:p>
            <a:r>
              <a:rPr lang="pl-PL" sz="2400" dirty="0"/>
              <a:t>(przetwórstwo lokalne, turystyka, rekreacja, rehabilitacja, zdrowie, nowe technologie, promocja regionu, punkty informacyjne)</a:t>
            </a:r>
          </a:p>
          <a:p>
            <a:r>
              <a:rPr lang="pl-PL" sz="2400" dirty="0"/>
              <a:t>- tworzenie i rozszerzenie agroturystyki </a:t>
            </a:r>
          </a:p>
          <a:p>
            <a:r>
              <a:rPr lang="pl-PL" sz="2400" dirty="0"/>
              <a:t>- tworzenie zagród edukacyjnych w tym przy gospodarstwach rolnych</a:t>
            </a:r>
          </a:p>
          <a:p>
            <a:endParaRPr lang="pl-PL" sz="2400" dirty="0"/>
          </a:p>
        </p:txBody>
      </p:sp>
      <p:pic>
        <p:nvPicPr>
          <p:cNvPr id="2050" name="Picture 2" descr="C:\Users\KOLD\AppData\Local\Microsoft\Windows\INetCache\IE\IR9PS8CU\Linux-Commandline-Monitoring-Tools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V="1">
            <a:off x="1143000" y="5072062"/>
            <a:ext cx="95414" cy="457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Obraz 2" descr="kold logo lokalna grupa działania2">
            <a:extLst>
              <a:ext uri="{FF2B5EF4-FFF2-40B4-BE49-F238E27FC236}">
                <a16:creationId xmlns:a16="http://schemas.microsoft.com/office/drawing/2014/main" id="{B27A1824-5D0B-9262-1BD6-FB9CA0739A0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650" y="549106"/>
            <a:ext cx="533400" cy="533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Obraz 4">
            <a:extLst>
              <a:ext uri="{FF2B5EF4-FFF2-40B4-BE49-F238E27FC236}">
                <a16:creationId xmlns:a16="http://schemas.microsoft.com/office/drawing/2014/main" id="{139FDD6A-81F2-4FEA-0775-F915C209146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5464654"/>
            <a:ext cx="5760720" cy="71230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3600" dirty="0">
                <a:solidFill>
                  <a:srgbClr val="FF0000"/>
                </a:solidFill>
              </a:rPr>
              <a:t>        Założenia Lokalnej Strategii Rozwoju LGD KOLD na lata 2023-2027</a:t>
            </a:r>
            <a:endParaRPr lang="pl-PL" dirty="0"/>
          </a:p>
        </p:txBody>
      </p:sp>
      <p:sp>
        <p:nvSpPr>
          <p:cNvPr id="5" name="Symbol zastępczy zawartości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sz="2400" dirty="0"/>
              <a:t>&gt; projekty partnerskie w tym : </a:t>
            </a:r>
          </a:p>
          <a:p>
            <a:r>
              <a:rPr lang="pl-PL" sz="2400" dirty="0"/>
              <a:t>- na terenie LGD</a:t>
            </a:r>
          </a:p>
          <a:p>
            <a:r>
              <a:rPr lang="pl-PL" sz="2400" dirty="0"/>
              <a:t>- krajowe</a:t>
            </a:r>
          </a:p>
          <a:p>
            <a:r>
              <a:rPr lang="pl-PL" sz="2400" dirty="0"/>
              <a:t>- zagraniczne</a:t>
            </a:r>
          </a:p>
          <a:p>
            <a:r>
              <a:rPr lang="pl-PL" sz="2400" dirty="0"/>
              <a:t>&gt; projekty własne realizowane przez  LGD w tym :</a:t>
            </a:r>
          </a:p>
          <a:p>
            <a:r>
              <a:rPr lang="pl-PL" sz="2400" dirty="0"/>
              <a:t> - organizowanie spotkań z tradycji i zwyczajów lokalnych, turystycznych i sportowych oraz promocji zespołów artystycznych i KGW</a:t>
            </a:r>
          </a:p>
          <a:p>
            <a:endParaRPr lang="pl-PL" dirty="0"/>
          </a:p>
        </p:txBody>
      </p:sp>
      <p:pic>
        <p:nvPicPr>
          <p:cNvPr id="3" name="Obraz 2" descr="kold logo lokalna grupa działania2">
            <a:extLst>
              <a:ext uri="{FF2B5EF4-FFF2-40B4-BE49-F238E27FC236}">
                <a16:creationId xmlns:a16="http://schemas.microsoft.com/office/drawing/2014/main" id="{4E59F203-BAC6-C79F-BC34-2FD11AB8B2C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494507"/>
            <a:ext cx="533400" cy="533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Obraz 3">
            <a:extLst>
              <a:ext uri="{FF2B5EF4-FFF2-40B4-BE49-F238E27FC236}">
                <a16:creationId xmlns:a16="http://schemas.microsoft.com/office/drawing/2014/main" id="{3E19162A-BB33-E206-8647-431178DB2CA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5464654"/>
            <a:ext cx="5760720" cy="71230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Budżet : 5 022 500 </a:t>
            </a:r>
            <a:r>
              <a:rPr lang="pl-PL" sz="3600" dirty="0">
                <a:solidFill>
                  <a:srgbClr val="FF0000"/>
                </a:solidFill>
                <a:effectLst/>
              </a:rPr>
              <a:t>€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27584" y="1526470"/>
            <a:ext cx="7886700" cy="4351338"/>
          </a:xfrm>
        </p:spPr>
        <p:txBody>
          <a:bodyPr>
            <a:normAutofit/>
          </a:bodyPr>
          <a:lstStyle/>
          <a:p>
            <a:r>
              <a:rPr lang="pl-PL" sz="2400" dirty="0"/>
              <a:t>- projekty  z  PS WPR    - realizacja projektów z  Europejskiego Funduszu  Rolnego na Rzecz Rozwoju Obszarów Wiejskich         </a:t>
            </a:r>
            <a:r>
              <a:rPr lang="pl-PL" sz="2400" b="1" dirty="0"/>
              <a:t>3 065 500 </a:t>
            </a:r>
            <a:r>
              <a:rPr lang="pl-PL" sz="2400" b="1" dirty="0">
                <a:effectLst/>
              </a:rPr>
              <a:t>€ </a:t>
            </a:r>
          </a:p>
          <a:p>
            <a:r>
              <a:rPr lang="pl-PL" sz="2400" dirty="0"/>
              <a:t>- Projekty  z EFRR      - realizacja projektów z Europejskiego Funduszu Rozwoju Regionalnego                                                                        </a:t>
            </a:r>
          </a:p>
          <a:p>
            <a:pPr marL="0" indent="0">
              <a:buNone/>
            </a:pPr>
            <a:r>
              <a:rPr lang="pl-PL" sz="2400" b="1" dirty="0"/>
              <a:t>                                                           784 000 </a:t>
            </a:r>
            <a:r>
              <a:rPr lang="pl-PL" sz="2400" dirty="0">
                <a:effectLst/>
              </a:rPr>
              <a:t>€ </a:t>
            </a:r>
          </a:p>
          <a:p>
            <a:r>
              <a:rPr lang="pl-PL" sz="2400" dirty="0"/>
              <a:t>- projekty z EFS+      - realizacja projektów z Europejskiego Funduszu Społecznego                                                                                             </a:t>
            </a:r>
            <a:r>
              <a:rPr lang="pl-PL" sz="2400" b="1" dirty="0"/>
              <a:t>  </a:t>
            </a:r>
          </a:p>
          <a:p>
            <a:pPr marL="0" indent="0">
              <a:buNone/>
            </a:pPr>
            <a:r>
              <a:rPr lang="pl-PL" sz="2400" b="1" dirty="0"/>
              <a:t>                                                         1 176 000 </a:t>
            </a:r>
            <a:r>
              <a:rPr lang="pl-PL" sz="2400" dirty="0">
                <a:effectLst/>
              </a:rPr>
              <a:t>€</a:t>
            </a:r>
            <a:endParaRPr lang="pl-PL" sz="2400" dirty="0"/>
          </a:p>
          <a:p>
            <a:r>
              <a:rPr lang="pl-PL" sz="2400" dirty="0"/>
              <a:t>W tym : Wdrażanie LSR                  </a:t>
            </a:r>
            <a:r>
              <a:rPr lang="pl-PL" sz="2400" b="1" dirty="0"/>
              <a:t>4 100 000 </a:t>
            </a:r>
            <a:r>
              <a:rPr lang="pl-PL" sz="2400" dirty="0">
                <a:effectLst/>
              </a:rPr>
              <a:t>€</a:t>
            </a:r>
          </a:p>
          <a:p>
            <a:r>
              <a:rPr lang="pl-PL" sz="2400" b="1" dirty="0"/>
              <a:t>                </a:t>
            </a:r>
            <a:r>
              <a:rPr lang="pl-PL" sz="2400" dirty="0"/>
              <a:t>Zarządzanie LSR                </a:t>
            </a:r>
            <a:r>
              <a:rPr lang="pl-PL" sz="2400" b="1" dirty="0"/>
              <a:t>922 500 </a:t>
            </a:r>
            <a:r>
              <a:rPr lang="pl-PL" sz="2400" dirty="0">
                <a:effectLst/>
              </a:rPr>
              <a:t>€</a:t>
            </a:r>
            <a:endParaRPr lang="pl-PL" sz="2400" dirty="0"/>
          </a:p>
          <a:p>
            <a:endParaRPr lang="pl-PL" sz="2400" dirty="0"/>
          </a:p>
        </p:txBody>
      </p:sp>
      <p:pic>
        <p:nvPicPr>
          <p:cNvPr id="7" name="Obraz 2" descr="kold logo lokalna grupa działania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650" y="512941"/>
            <a:ext cx="533400" cy="533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Obraz 3">
            <a:extLst>
              <a:ext uri="{FF2B5EF4-FFF2-40B4-BE49-F238E27FC236}">
                <a16:creationId xmlns:a16="http://schemas.microsoft.com/office/drawing/2014/main" id="{FE2EA30F-0A1A-24D6-BABE-AFB3706EC27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6021289"/>
            <a:ext cx="5760720" cy="72008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>
                <a:solidFill>
                  <a:srgbClr val="FF0000"/>
                </a:solidFill>
              </a:rPr>
              <a:t>                            Warunki  aplikowania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dirty="0"/>
              <a:t>Informatyzacja - konkursy ogłaszane przez  LGD KOLD ( prasa, media społecznościowe, strony www)</a:t>
            </a:r>
          </a:p>
          <a:p>
            <a:r>
              <a:rPr lang="pl-PL" dirty="0"/>
              <a:t>- przed konkursami szkolenie i doradztwo</a:t>
            </a:r>
          </a:p>
          <a:p>
            <a:r>
              <a:rPr lang="pl-PL" dirty="0"/>
              <a:t>- osobowość prawna </a:t>
            </a:r>
          </a:p>
          <a:p>
            <a:r>
              <a:rPr lang="pl-PL" dirty="0"/>
              <a:t>- wnioski składane elektronicznie i ocena</a:t>
            </a:r>
          </a:p>
          <a:p>
            <a:r>
              <a:rPr lang="pl-PL" dirty="0"/>
              <a:t>- podmioty działające na obszarze LGD KOLD</a:t>
            </a:r>
          </a:p>
          <a:p>
            <a:endParaRPr lang="pl-PL" dirty="0"/>
          </a:p>
          <a:p>
            <a:r>
              <a:rPr lang="pl-PL" dirty="0"/>
              <a:t>- dofinansowanie EFS       95%</a:t>
            </a:r>
          </a:p>
          <a:p>
            <a:r>
              <a:rPr lang="pl-PL" dirty="0"/>
              <a:t>- wyprzedzające finansowanie  lub zaliczka</a:t>
            </a:r>
          </a:p>
          <a:p>
            <a:r>
              <a:rPr lang="pl-PL" dirty="0"/>
              <a:t>- możliwość pożyczek z </a:t>
            </a:r>
            <a:r>
              <a:rPr lang="pl-PL" dirty="0" err="1"/>
              <a:t>jst</a:t>
            </a:r>
            <a:endParaRPr lang="pl-PL" dirty="0"/>
          </a:p>
          <a:p>
            <a:pPr marL="0" indent="0">
              <a:buNone/>
            </a:pPr>
            <a:endParaRPr lang="pl-PL" dirty="0"/>
          </a:p>
          <a:p>
            <a:pPr>
              <a:buFontTx/>
              <a:buChar char="-"/>
            </a:pPr>
            <a:endParaRPr lang="pl-PL" sz="2400" dirty="0"/>
          </a:p>
        </p:txBody>
      </p:sp>
      <p:pic>
        <p:nvPicPr>
          <p:cNvPr id="7" name="Obraz 2" descr="kold logo lokalna grupa działania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4393" y="494507"/>
            <a:ext cx="533400" cy="533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Obraz 3">
            <a:extLst>
              <a:ext uri="{FF2B5EF4-FFF2-40B4-BE49-F238E27FC236}">
                <a16:creationId xmlns:a16="http://schemas.microsoft.com/office/drawing/2014/main" id="{5E202074-6675-D49D-AC78-B4279C3B5E6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6021289"/>
            <a:ext cx="5760720" cy="72008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Pakiet 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483</TotalTime>
  <Words>1525</Words>
  <Application>Microsoft Office PowerPoint</Application>
  <PresentationFormat>Pokaz na ekranie (4:3)</PresentationFormat>
  <Paragraphs>176</Paragraphs>
  <Slides>21</Slides>
  <Notes>0</Notes>
  <HiddenSlides>0</HiddenSlides>
  <MMClips>0</MMClips>
  <ScaleCrop>false</ScaleCrop>
  <HeadingPairs>
    <vt:vector size="8" baseType="variant">
      <vt:variant>
        <vt:lpstr>Używane czcionki</vt:lpstr>
      </vt:variant>
      <vt:variant>
        <vt:i4>5</vt:i4>
      </vt:variant>
      <vt:variant>
        <vt:lpstr>Motyw</vt:lpstr>
      </vt:variant>
      <vt:variant>
        <vt:i4>1</vt:i4>
      </vt:variant>
      <vt:variant>
        <vt:lpstr>Osadzone serwery OLE</vt:lpstr>
      </vt:variant>
      <vt:variant>
        <vt:i4>1</vt:i4>
      </vt:variant>
      <vt:variant>
        <vt:lpstr>Tytuły slajdów</vt:lpstr>
      </vt:variant>
      <vt:variant>
        <vt:i4>21</vt:i4>
      </vt:variant>
    </vt:vector>
  </HeadingPairs>
  <TitlesOfParts>
    <vt:vector size="28" baseType="lpstr">
      <vt:lpstr>Aptos</vt:lpstr>
      <vt:lpstr>Aptos Display</vt:lpstr>
      <vt:lpstr>Arial</vt:lpstr>
      <vt:lpstr>Calibri</vt:lpstr>
      <vt:lpstr>Times New Roman</vt:lpstr>
      <vt:lpstr>Motyw pakietu Office</vt:lpstr>
      <vt:lpstr>Document</vt:lpstr>
      <vt:lpstr>GRANTY EFS+</vt:lpstr>
      <vt:lpstr>                      Obszar LGD KOLD </vt:lpstr>
      <vt:lpstr>           Założenia Lokalnej Strategii Rozwoju LGD KOLD na lata 2023-2027</vt:lpstr>
      <vt:lpstr>         Założenia Lokalnej Strategii Rozwoju LGD KOLD na lata 2023-2027</vt:lpstr>
      <vt:lpstr>         Założenia Lokalnej Strategii Rozwoju LGD KOLD na lata 2023-2027</vt:lpstr>
      <vt:lpstr>           Założenia Lokalnej Strategii Rozwoju LGD KOLD na lata 2023-2027</vt:lpstr>
      <vt:lpstr>        Założenia Lokalnej Strategii Rozwoju LGD KOLD na lata 2023-2027</vt:lpstr>
      <vt:lpstr>                      Budżet : 5 022 500 €</vt:lpstr>
      <vt:lpstr>                            Warunki  aplikowania</vt:lpstr>
      <vt:lpstr>                            Konkursy EFS+ Nabory wniosków</vt:lpstr>
      <vt:lpstr>                                    Grantobiorcy</vt:lpstr>
      <vt:lpstr>                      Rekomendowane zadania </vt:lpstr>
      <vt:lpstr>                             Katalog kosztów</vt:lpstr>
      <vt:lpstr>                   Kryteria ocen KOLD</vt:lpstr>
      <vt:lpstr>                     Kryteria ocen KOLD</vt:lpstr>
      <vt:lpstr>                              Kryteria ocen</vt:lpstr>
      <vt:lpstr>                        Kryteria ocen KOLD</vt:lpstr>
      <vt:lpstr>                Kryteria ocen KOLD</vt:lpstr>
      <vt:lpstr>          Kryteria ocen KOLD</vt:lpstr>
      <vt:lpstr>            Kryteria ocen KOLD</vt:lpstr>
      <vt:lpstr>                                   Fiszki projektowe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Lokalna Grupa Działania  KOLD</dc:title>
  <dc:creator>Dell</dc:creator>
  <cp:lastModifiedBy>Piotr Kłos</cp:lastModifiedBy>
  <cp:revision>47</cp:revision>
  <cp:lastPrinted>2022-06-06T06:45:22Z</cp:lastPrinted>
  <dcterms:created xsi:type="dcterms:W3CDTF">2016-05-09T18:19:58Z</dcterms:created>
  <dcterms:modified xsi:type="dcterms:W3CDTF">2024-12-05T08:10:24Z</dcterms:modified>
</cp:coreProperties>
</file>