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</p:sldMasterIdLst>
  <p:handoutMasterIdLst>
    <p:handoutMasterId r:id="rId28"/>
  </p:handoutMasterIdLst>
  <p:sldIdLst>
    <p:sldId id="290" r:id="rId5"/>
    <p:sldId id="265" r:id="rId6"/>
    <p:sldId id="258" r:id="rId7"/>
    <p:sldId id="274" r:id="rId8"/>
    <p:sldId id="282" r:id="rId9"/>
    <p:sldId id="261" r:id="rId10"/>
    <p:sldId id="266" r:id="rId11"/>
    <p:sldId id="267" r:id="rId12"/>
    <p:sldId id="283" r:id="rId13"/>
    <p:sldId id="281" r:id="rId14"/>
    <p:sldId id="284" r:id="rId15"/>
    <p:sldId id="286" r:id="rId16"/>
    <p:sldId id="271" r:id="rId17"/>
    <p:sldId id="275" r:id="rId18"/>
    <p:sldId id="287" r:id="rId19"/>
    <p:sldId id="288" r:id="rId20"/>
    <p:sldId id="272" r:id="rId21"/>
    <p:sldId id="273" r:id="rId22"/>
    <p:sldId id="277" r:id="rId23"/>
    <p:sldId id="278" r:id="rId24"/>
    <p:sldId id="279" r:id="rId25"/>
    <p:sldId id="289" r:id="rId26"/>
    <p:sldId id="280" r:id="rId27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47B84-D3B0-4C6A-8A01-E520A47BB7F7}" type="datetimeFigureOut">
              <a:rPr lang="pl-PL" smtClean="0"/>
              <a:t>22.06.2026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F33D1-4A04-4C50-8497-8A434F10AF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867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6078B3-E534-9801-E56C-9014D8EA8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A17528-5C14-5264-1886-8CC7AFF4A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BD16A2-B2D8-DBCB-226F-5DE4AE95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B7611F-C600-E436-1D2D-A6762F58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9C645A-9F28-7CA3-3DD1-F6819C4A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214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EAB5E0-A3E2-B08E-18EC-F7A6B70B7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A09C3B1-5618-C4DD-3EB8-2C41BD3BF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77B350-387C-E09E-1559-CB8E59D5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09C192-FFF0-B611-71A3-1D4CDF0BF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0824F2-2986-CFDF-EACA-12E67449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55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75289EB-8BA1-E56C-659A-4B56AEF09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5159877-EF55-4A95-7882-1583A20F1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983019-114A-ED75-A4EC-2D56E0E4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B6D0B2-C660-16F5-548C-C1DB6433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127CBD-5EA6-7208-1552-5DBF9CF1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54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BDD488-854D-B550-F97F-7561C32B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109E6B-D1F4-9FBE-8730-B6D1C11A7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148718-F64F-F7F3-3E1C-4B57AA69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D323467-21D5-D6AB-3AFC-0A38769A2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C2120D-A54D-EC64-A4D7-2E473E29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97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62313-9327-E9B4-2C1C-8E8CCBC47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EAC021-230B-076E-D864-37D7822A0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B13C64F-2C9F-874C-A9AD-BF1782524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DCE871-1D62-1A42-ABE2-0C5D6FE9A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0C73F2-9E94-77B8-F510-4D5A2543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349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D47C2D-F0B7-E3FF-18A1-595419F5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94B865-87DC-0BED-4D57-37CC3E4E6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21B775-786D-BF69-E721-85971643E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17884F-6CA2-06E7-D74C-255106B9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D3EC9E-49DE-516D-7992-4949EAA5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2A10ED5-A21B-B3E6-42C8-A34F0089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921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20432-CF46-2A70-EC79-17C9D964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CC008D-576A-00E8-23D2-B409A12F5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F533E2-7BC8-697D-6357-D37C7EC51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DD4C498-2763-5CF6-1E89-64D811FF7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728A89-A27B-806C-AEC0-AD6F52BB9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A3DECA1-C43B-AC2B-C665-F881C68C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2AB5D5B-FF11-1996-6AEA-DBF033EA4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12367C2-7090-CDC2-FB2F-8F4C2E23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35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F79CA9-058E-F162-6FED-4901DFB72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EDC6E13-E8B2-8DF8-AF56-2842E055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148F61C-76CE-30FF-740E-FEF38A36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4B9B294-9C09-87C4-E176-CCBEE1A1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222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722D988-F86B-364B-9574-E091423DC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4F1FF95-7940-A437-8D85-C166AD36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84E0A3-1DF7-E8D4-E7D7-8C4EF70C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251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BDA6F1-C91E-250A-C3AA-008841E8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4B65A3-A3C0-8FB7-8479-6E7805C93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EB09122-815D-4978-01B3-6736E2DA6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E03EAA-5873-7AA1-9362-85A4C7ABE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B1BCC98-C54C-0379-9EEE-C487D1FC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A7C3F6-AACF-547A-B5B3-9F039F69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14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9EBDAB-0F7B-8122-9835-E6A54682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7B1DF61-BEBD-8F76-05F5-452077CA0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F4EC1D-5774-659B-074F-445F62457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FD93ADD-2B16-D575-EF32-FAE76F6A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603607B-4149-8DC8-836F-62E0F77B9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F013DF0-98DD-1806-A279-0431B8B7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96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E2EE966-A488-65D9-8DD6-E91982F8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A2F3D3-82E3-E0F7-37CF-73A8F6CD6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3EA1B9-A426-747B-EDE8-2D2884E80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C00A49-E3C3-1662-6369-6DB65E786A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E65415-FD40-939B-5FBE-1A590C8FA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95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A5B35.B1639A2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jpg@01DA5B35.B1639A20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old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234A67-3B22-9408-94CA-E5B2727B9C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Szkolenie z Grantów</a:t>
            </a:r>
            <a:br>
              <a:rPr lang="pl-PL" dirty="0"/>
            </a:br>
            <a:r>
              <a:rPr lang="pl-PL" dirty="0"/>
              <a:t>LGD KOLD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2BAC30-5D88-C90A-7240-2B9F0A70CE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2800" i="1" dirty="0"/>
              <a:t>Chmielinko, 17.06.2026 r.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3E66813-7955-A2E4-E378-EA9A8BA7C8DC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30115"/>
            <a:ext cx="5760720" cy="66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3A0B0261-3F77-1542-5ADA-87371F2DC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19451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 descr="https://www.kold.pl/filemanager/photos/uploads/pages/2025%20r./EFS+/oznakowanie%20-%20plakaty/belka_FE_SWW.png">
            <a:extLst>
              <a:ext uri="{FF2B5EF4-FFF2-40B4-BE49-F238E27FC236}">
                <a16:creationId xmlns:a16="http://schemas.microsoft.com/office/drawing/2014/main" id="{FAA7C466-D3CE-CEBB-2F69-790761F3D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032" y="5589240"/>
            <a:ext cx="6858000" cy="7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92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F0585-D237-DBA0-C1E3-603FC3ED3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               Katalog kosztów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972CE6-B10E-F69D-8510-DC83FF0D4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1340769"/>
            <a:ext cx="7886700" cy="4032448"/>
          </a:xfrm>
        </p:spPr>
        <p:txBody>
          <a:bodyPr/>
          <a:lstStyle/>
          <a:p>
            <a:r>
              <a:rPr lang="pl-PL" dirty="0"/>
              <a:t>Usługi prowadzenia zajęć,</a:t>
            </a:r>
          </a:p>
          <a:p>
            <a:r>
              <a:rPr lang="pl-PL" dirty="0"/>
              <a:t>Wynajem </a:t>
            </a:r>
            <a:r>
              <a:rPr lang="pl-PL" dirty="0" err="1"/>
              <a:t>sal</a:t>
            </a:r>
            <a:r>
              <a:rPr lang="pl-PL" dirty="0"/>
              <a:t>, pomieszczeń, urządzeń</a:t>
            </a:r>
          </a:p>
          <a:p>
            <a:r>
              <a:rPr lang="pl-PL" dirty="0"/>
              <a:t>Materiały do zajęć</a:t>
            </a:r>
          </a:p>
          <a:p>
            <a:r>
              <a:rPr lang="pl-PL" dirty="0"/>
              <a:t>Zakup sprzętu niezbędnego do  zajęć, wydarzeń</a:t>
            </a:r>
          </a:p>
          <a:p>
            <a:r>
              <a:rPr lang="pl-PL" dirty="0"/>
              <a:t>Transport osób,</a:t>
            </a:r>
          </a:p>
          <a:p>
            <a:r>
              <a:rPr lang="pl-PL" dirty="0"/>
              <a:t>Wyżywienie,</a:t>
            </a:r>
          </a:p>
          <a:p>
            <a:r>
              <a:rPr lang="pl-PL" dirty="0"/>
              <a:t>Usługi wydawnicze</a:t>
            </a:r>
          </a:p>
          <a:p>
            <a:r>
              <a:rPr lang="pl-PL" dirty="0"/>
              <a:t>Koszty promocji</a:t>
            </a:r>
          </a:p>
          <a:p>
            <a:r>
              <a:rPr lang="pl-PL" dirty="0"/>
              <a:t>Wydatki realne, niezbędne do realizacji zadań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79044E0D-B8F2-A5BA-CD61-CD474CFE8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83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ymbol zastępczy zawartości 8">
            <a:extLst>
              <a:ext uri="{FF2B5EF4-FFF2-40B4-BE49-F238E27FC236}">
                <a16:creationId xmlns:a16="http://schemas.microsoft.com/office/drawing/2014/main" id="{079B27C2-8C05-A8FD-A20E-37740CBB4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976391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8AEA85-7722-FB41-E715-BBAD9F537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Składanie wniosków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C026A3-85A8-477D-F90A-C5F97EA60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Forma elektroniczna  w systemie OMIKRON</a:t>
            </a:r>
          </a:p>
          <a:p>
            <a:r>
              <a:rPr lang="pl-PL" dirty="0"/>
              <a:t>Złożenie dodatkowo dokumentacji aplikacyjnej w formie papierowej do biura LGD KOLD w Lwówku (opieczętowaną </a:t>
            </a:r>
            <a:br>
              <a:rPr lang="pl-PL" dirty="0"/>
            </a:br>
            <a:r>
              <a:rPr lang="pl-PL" dirty="0"/>
              <a:t>i podpisaną przez osoby upoważnione w terminie 5 dni od złożenia elektronicznego).</a:t>
            </a:r>
          </a:p>
          <a:p>
            <a:r>
              <a:rPr lang="pl-PL" dirty="0"/>
              <a:t>Uzupełnienia i wyjaśnienia, korekta wniosku podobnie jak złożenie wniosku – 7 dni kalendarzowych. </a:t>
            </a:r>
          </a:p>
          <a:p>
            <a:r>
              <a:rPr lang="pl-PL" dirty="0"/>
              <a:t>Podpisanie umowy</a:t>
            </a:r>
          </a:p>
        </p:txBody>
      </p:sp>
      <p:pic>
        <p:nvPicPr>
          <p:cNvPr id="4" name="Symbol zastępczy zawartości 8">
            <a:extLst>
              <a:ext uri="{FF2B5EF4-FFF2-40B4-BE49-F238E27FC236}">
                <a16:creationId xmlns:a16="http://schemas.microsoft.com/office/drawing/2014/main" id="{1E001991-A2CF-1CBE-5641-3DF9DA521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8D7720F7-B543-EF37-4343-5AD16070A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9792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10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324C6D-ADCE-CDF7-461F-579A46D20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             </a:t>
            </a:r>
            <a:r>
              <a:rPr lang="pl-PL" dirty="0">
                <a:solidFill>
                  <a:srgbClr val="FF0000"/>
                </a:solidFill>
              </a:rPr>
              <a:t>Kryteria ocen KOLD  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20595AB-A696-9155-BD81-BFBE1D9268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972258"/>
              </p:ext>
            </p:extLst>
          </p:nvPr>
        </p:nvGraphicFramePr>
        <p:xfrm>
          <a:off x="467544" y="1844825"/>
          <a:ext cx="8424936" cy="3672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081">
                  <a:extLst>
                    <a:ext uri="{9D8B030D-6E8A-4147-A177-3AD203B41FA5}">
                      <a16:colId xmlns:a16="http://schemas.microsoft.com/office/drawing/2014/main" val="701238110"/>
                    </a:ext>
                  </a:extLst>
                </a:gridCol>
                <a:gridCol w="1593163">
                  <a:extLst>
                    <a:ext uri="{9D8B030D-6E8A-4147-A177-3AD203B41FA5}">
                      <a16:colId xmlns:a16="http://schemas.microsoft.com/office/drawing/2014/main" val="2607161762"/>
                    </a:ext>
                  </a:extLst>
                </a:gridCol>
                <a:gridCol w="2629000">
                  <a:extLst>
                    <a:ext uri="{9D8B030D-6E8A-4147-A177-3AD203B41FA5}">
                      <a16:colId xmlns:a16="http://schemas.microsoft.com/office/drawing/2014/main" val="619344043"/>
                    </a:ext>
                  </a:extLst>
                </a:gridCol>
                <a:gridCol w="2785580">
                  <a:extLst>
                    <a:ext uri="{9D8B030D-6E8A-4147-A177-3AD203B41FA5}">
                      <a16:colId xmlns:a16="http://schemas.microsoft.com/office/drawing/2014/main" val="278691619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893882488"/>
                    </a:ext>
                  </a:extLst>
                </a:gridCol>
              </a:tblGrid>
              <a:tr h="3672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>
                          <a:effectLst/>
                        </a:rPr>
                        <a:t>1.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Doradztwo</a:t>
                      </a:r>
                      <a:r>
                        <a:rPr lang="pl-PL" sz="800" kern="100" dirty="0">
                          <a:effectLst/>
                        </a:rPr>
                        <a:t> </a:t>
                      </a:r>
                      <a:endParaRPr lang="pl-PL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3 pkt – szkolenie i doradztwo w biurze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2 pkt – szkolenie (wyłącznie)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1 pkt – doradztwo w biurze (wyłącznie)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- </a:t>
                      </a:r>
                      <a:r>
                        <a:rPr lang="pl-PL" sz="1400" kern="100" dirty="0" err="1">
                          <a:effectLst/>
                        </a:rPr>
                        <a:t>Grantobiorca</a:t>
                      </a:r>
                      <a:r>
                        <a:rPr lang="pl-PL" sz="1400" kern="100" dirty="0">
                          <a:effectLst/>
                        </a:rPr>
                        <a:t> korzystał osobiście ze szkolenia i doradztwa w zakresie złożenia wniosku w biurze LGD najpóźniej 7 dni roboczych przed zakończeniem konkursu.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LGD zależy na wysokiej jakości wniosków, w związku z tym postanowiono premiować grantobiorców, którzy skorzystali z =e szkolenia i doradztwa prowadzonego przez pracowników LGD. Ubiegła perspektywa finansowa pokazała, że jakość składanych wniosków przez grantobiorców, którzy nie korzystali z doradztwa była słaba, dlatego zakłada się premiowanie doradztwa. Kryterium powyższe uwzględniono także w Lokalnej Strategii Rozwoju LGD KOLD. 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Lista obecności na szkoleniu, lista doradztwa w biurze.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extLst>
                  <a:ext uri="{0D108BD9-81ED-4DB2-BD59-A6C34878D82A}">
                    <a16:rowId xmlns:a16="http://schemas.microsoft.com/office/drawing/2014/main" val="3221117836"/>
                  </a:ext>
                </a:extLst>
              </a:tr>
            </a:tbl>
          </a:graphicData>
        </a:graphic>
      </p:graphicFrame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78E5E151-2DA3-E3CF-E400-91C94E8B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9792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ymbol zastępczy zawartości 8">
            <a:extLst>
              <a:ext uri="{FF2B5EF4-FFF2-40B4-BE49-F238E27FC236}">
                <a16:creationId xmlns:a16="http://schemas.microsoft.com/office/drawing/2014/main" id="{446F60A2-4AEC-ABB1-088C-F815C7CF3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687241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340" y="375320"/>
            <a:ext cx="7886700" cy="759618"/>
          </a:xfrm>
        </p:spPr>
        <p:txBody>
          <a:bodyPr>
            <a:normAutofit/>
          </a:bodyPr>
          <a:lstStyle/>
          <a:p>
            <a:r>
              <a:rPr lang="pl-PL" dirty="0"/>
              <a:t>         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pic>
        <p:nvPicPr>
          <p:cNvPr id="5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3" y="41433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F7C8F592-60EE-0695-1B52-869698873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" name="Symbol zastępczy zawartości 8">
            <a:extLst>
              <a:ext uri="{FF2B5EF4-FFF2-40B4-BE49-F238E27FC236}">
                <a16:creationId xmlns:a16="http://schemas.microsoft.com/office/drawing/2014/main" id="{BE522113-63B2-3258-9516-4097CBF64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9EC9713E-766C-0610-DA5B-6B8131C0A2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742777"/>
              </p:ext>
            </p:extLst>
          </p:nvPr>
        </p:nvGraphicFramePr>
        <p:xfrm>
          <a:off x="330370" y="1118268"/>
          <a:ext cx="8191822" cy="3556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198">
                  <a:extLst>
                    <a:ext uri="{9D8B030D-6E8A-4147-A177-3AD203B41FA5}">
                      <a16:colId xmlns:a16="http://schemas.microsoft.com/office/drawing/2014/main" val="243260305"/>
                    </a:ext>
                  </a:extLst>
                </a:gridCol>
                <a:gridCol w="1593644">
                  <a:extLst>
                    <a:ext uri="{9D8B030D-6E8A-4147-A177-3AD203B41FA5}">
                      <a16:colId xmlns:a16="http://schemas.microsoft.com/office/drawing/2014/main" val="3329706400"/>
                    </a:ext>
                  </a:extLst>
                </a:gridCol>
                <a:gridCol w="2556257">
                  <a:extLst>
                    <a:ext uri="{9D8B030D-6E8A-4147-A177-3AD203B41FA5}">
                      <a16:colId xmlns:a16="http://schemas.microsoft.com/office/drawing/2014/main" val="2659353403"/>
                    </a:ext>
                  </a:extLst>
                </a:gridCol>
                <a:gridCol w="2497871">
                  <a:extLst>
                    <a:ext uri="{9D8B030D-6E8A-4147-A177-3AD203B41FA5}">
                      <a16:colId xmlns:a16="http://schemas.microsoft.com/office/drawing/2014/main" val="2967308404"/>
                    </a:ext>
                  </a:extLst>
                </a:gridCol>
                <a:gridCol w="1190852">
                  <a:extLst>
                    <a:ext uri="{9D8B030D-6E8A-4147-A177-3AD203B41FA5}">
                      <a16:colId xmlns:a16="http://schemas.microsoft.com/office/drawing/2014/main" val="2304327911"/>
                    </a:ext>
                  </a:extLst>
                </a:gridCol>
              </a:tblGrid>
              <a:tr h="3556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>
                          <a:effectLst/>
                        </a:rPr>
                        <a:t>2.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Grupy w niekorzystnej sytuacji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0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2 pkt – zadanie w opisie jest z grupy określonej jako będącej w niekorzystnej sytuacji LSR lub zawiera przynajmniej 1 typ działania kierowanej do tej grupy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0 pkt - zadanie w opisie nie jest z grupy określonej jako będącej w niekorzystnej sytuacji LSR i nie zawiera przynajmniej 1 typ działania kierowanej do tej grupy.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LGD premiuje zadanie oddziaływujące  pozytywnie na grupę osób będącej w niekorzystnej sytuacji  określonej w LSR. Zgodnie z założenia RLKS należy wspierać te grupy i zostało to równie dookreślone w LSR.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Wniosek o powierzenie grantu  – w opisie zadania</a:t>
                      </a:r>
                      <a:r>
                        <a:rPr lang="pl-PL" sz="800" kern="100" dirty="0">
                          <a:effectLst/>
                        </a:rPr>
                        <a:t>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extLst>
                  <a:ext uri="{0D108BD9-81ED-4DB2-BD59-A6C34878D82A}">
                    <a16:rowId xmlns:a16="http://schemas.microsoft.com/office/drawing/2014/main" val="1060621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22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D21859D3-759C-9B0F-F06E-31D5F72FD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751742"/>
            <a:ext cx="7183710" cy="552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                     Kryteria ocen KOLD</a:t>
            </a:r>
          </a:p>
        </p:txBody>
      </p:sp>
      <p:pic>
        <p:nvPicPr>
          <p:cNvPr id="9" name="Obraz 2" descr="kold logo lokalna grupa działania2">
            <a:extLst>
              <a:ext uri="{FF2B5EF4-FFF2-40B4-BE49-F238E27FC236}">
                <a16:creationId xmlns:a16="http://schemas.microsoft.com/office/drawing/2014/main" id="{BBB9A0B0-79A4-3205-2694-F8CE9D984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12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105C4685-F11B-0220-65FE-E18F88731A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969187"/>
              </p:ext>
            </p:extLst>
          </p:nvPr>
        </p:nvGraphicFramePr>
        <p:xfrm>
          <a:off x="628650" y="1772816"/>
          <a:ext cx="7886700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2">
                  <a:extLst>
                    <a:ext uri="{9D8B030D-6E8A-4147-A177-3AD203B41FA5}">
                      <a16:colId xmlns:a16="http://schemas.microsoft.com/office/drawing/2014/main" val="3798634011"/>
                    </a:ext>
                  </a:extLst>
                </a:gridCol>
                <a:gridCol w="1496381">
                  <a:extLst>
                    <a:ext uri="{9D8B030D-6E8A-4147-A177-3AD203B41FA5}">
                      <a16:colId xmlns:a16="http://schemas.microsoft.com/office/drawing/2014/main" val="3874900967"/>
                    </a:ext>
                  </a:extLst>
                </a:gridCol>
                <a:gridCol w="2469294">
                  <a:extLst>
                    <a:ext uri="{9D8B030D-6E8A-4147-A177-3AD203B41FA5}">
                      <a16:colId xmlns:a16="http://schemas.microsoft.com/office/drawing/2014/main" val="336953071"/>
                    </a:ext>
                  </a:extLst>
                </a:gridCol>
                <a:gridCol w="2412893">
                  <a:extLst>
                    <a:ext uri="{9D8B030D-6E8A-4147-A177-3AD203B41FA5}">
                      <a16:colId xmlns:a16="http://schemas.microsoft.com/office/drawing/2014/main" val="3543992464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880673796"/>
                    </a:ext>
                  </a:extLst>
                </a:gridCol>
              </a:tblGrid>
              <a:tr h="360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>
                          <a:effectLst/>
                        </a:rPr>
                        <a:t>2.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solidFill>
                            <a:schemeClr val="bg2"/>
                          </a:solidFill>
                          <a:effectLst/>
                        </a:rPr>
                        <a:t>Grupy w niekorzystnej sytuacji </a:t>
                      </a:r>
                      <a:endParaRPr lang="pl-PL" sz="100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solidFill>
                            <a:schemeClr val="bg2"/>
                          </a:solidFill>
                          <a:effectLst/>
                        </a:rPr>
                        <a:t>2 pkt – operacja w opisie jest z grupy określonej jako będącej w niekorzystnej sytuacji LSR lub zawiera przynajmniej 1 typ działania kierowanej do tej grupy</a:t>
                      </a:r>
                      <a:endParaRPr lang="pl-PL" sz="1000" kern="1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solidFill>
                            <a:schemeClr val="bg2"/>
                          </a:solidFill>
                          <a:effectLst/>
                        </a:rPr>
                        <a:t>0 pkt - operacja w opisie nie jest z grupy określonej jako będącej w niekorzystnej sytuacji LSR i nie zawiera przynajmniej 1 typ działania kierowanej do tej grupy.</a:t>
                      </a:r>
                      <a:endParaRPr lang="pl-PL" sz="100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solidFill>
                            <a:schemeClr val="bg2"/>
                          </a:solidFill>
                          <a:effectLst/>
                        </a:rPr>
                        <a:t>LGD premiuje operacje oddziaływujące  pozytywnie na grupę osób będącej w niekorzystnej sytuacji  określonej w LSR. Zgodnie z założenia RLKS należy wspierać te grupy i zostało to równie dookreślone w LSR. </a:t>
                      </a:r>
                      <a:endParaRPr lang="pl-PL" sz="100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solidFill>
                            <a:schemeClr val="bg2"/>
                          </a:solidFill>
                          <a:effectLst/>
                        </a:rPr>
                        <a:t>Wniosek o przyznanie pomocy – w opisie operacji. </a:t>
                      </a:r>
                      <a:endParaRPr lang="pl-PL" sz="100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126375781"/>
                  </a:ext>
                </a:extLst>
              </a:tr>
            </a:tbl>
          </a:graphicData>
        </a:graphic>
      </p:graphicFrame>
      <p:pic>
        <p:nvPicPr>
          <p:cNvPr id="13" name="Symbol zastępczy zawartości 8">
            <a:extLst>
              <a:ext uri="{FF2B5EF4-FFF2-40B4-BE49-F238E27FC236}">
                <a16:creationId xmlns:a16="http://schemas.microsoft.com/office/drawing/2014/main" id="{0C746D67-09FB-94A2-8C0C-74586F71C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816304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75210B-0ACF-A863-A11D-BBA384BA2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 Kryteria ocen KOLD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E06C5A4-BD8A-F71D-589D-2A6EAAB11C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60343"/>
              </p:ext>
            </p:extLst>
          </p:nvPr>
        </p:nvGraphicFramePr>
        <p:xfrm>
          <a:off x="467544" y="1844824"/>
          <a:ext cx="8047806" cy="3721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769">
                  <a:extLst>
                    <a:ext uri="{9D8B030D-6E8A-4147-A177-3AD203B41FA5}">
                      <a16:colId xmlns:a16="http://schemas.microsoft.com/office/drawing/2014/main" val="1451532281"/>
                    </a:ext>
                  </a:extLst>
                </a:gridCol>
                <a:gridCol w="1521847">
                  <a:extLst>
                    <a:ext uri="{9D8B030D-6E8A-4147-A177-3AD203B41FA5}">
                      <a16:colId xmlns:a16="http://schemas.microsoft.com/office/drawing/2014/main" val="3426723841"/>
                    </a:ext>
                  </a:extLst>
                </a:gridCol>
                <a:gridCol w="2511317">
                  <a:extLst>
                    <a:ext uri="{9D8B030D-6E8A-4147-A177-3AD203B41FA5}">
                      <a16:colId xmlns:a16="http://schemas.microsoft.com/office/drawing/2014/main" val="4039684612"/>
                    </a:ext>
                  </a:extLst>
                </a:gridCol>
                <a:gridCol w="2453957">
                  <a:extLst>
                    <a:ext uri="{9D8B030D-6E8A-4147-A177-3AD203B41FA5}">
                      <a16:colId xmlns:a16="http://schemas.microsoft.com/office/drawing/2014/main" val="1016626339"/>
                    </a:ext>
                  </a:extLst>
                </a:gridCol>
                <a:gridCol w="1169916">
                  <a:extLst>
                    <a:ext uri="{9D8B030D-6E8A-4147-A177-3AD203B41FA5}">
                      <a16:colId xmlns:a16="http://schemas.microsoft.com/office/drawing/2014/main" val="2371151348"/>
                    </a:ext>
                  </a:extLst>
                </a:gridCol>
              </a:tblGrid>
              <a:tr h="372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3.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Koncepcja SV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2 pkt – określone zadania w zadania znajdują się w opracowanej koncepcji Smart </a:t>
                      </a:r>
                      <a:r>
                        <a:rPr lang="pl-PL" sz="1400" kern="100" dirty="0" err="1">
                          <a:effectLst/>
                        </a:rPr>
                        <a:t>Villages</a:t>
                      </a:r>
                      <a:r>
                        <a:rPr lang="pl-PL" sz="1400" kern="100" dirty="0">
                          <a:effectLst/>
                        </a:rPr>
                        <a:t> (inteligentna wieś) danej miejscowości)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0 pkt – określone zadania w zadania nie znajdują się w opracowanej koncepcji Smart </a:t>
                      </a:r>
                      <a:r>
                        <a:rPr lang="pl-PL" sz="1400" kern="100" dirty="0" err="1">
                          <a:effectLst/>
                        </a:rPr>
                        <a:t>Villages</a:t>
                      </a:r>
                      <a:r>
                        <a:rPr lang="pl-PL" sz="1400" kern="100" dirty="0">
                          <a:effectLst/>
                        </a:rPr>
                        <a:t> ( inteligentna wieś) danej miejscowości)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W poprzedniej perspektywie finansowej LGD KOLD przeprowadziła szkolenia oraz konkurs na opracowanie koncepcji rozwoju wsi w zakresie Smart </a:t>
                      </a:r>
                      <a:r>
                        <a:rPr lang="pl-PL" sz="1400" kern="100" dirty="0" err="1">
                          <a:effectLst/>
                        </a:rPr>
                        <a:t>Villages</a:t>
                      </a:r>
                      <a:r>
                        <a:rPr lang="pl-PL" sz="1400" kern="100" dirty="0">
                          <a:effectLst/>
                        </a:rPr>
                        <a:t>, dlatego stawiając na ten rodzaj rozwoju związanego z RLKS premiuje zadania z koncepcji SV.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Koncepcja rozwoju wsi w zakresie Smart </a:t>
                      </a:r>
                      <a:r>
                        <a:rPr lang="pl-PL" sz="1400" kern="100" dirty="0" err="1">
                          <a:effectLst/>
                        </a:rPr>
                        <a:t>Villages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extLst>
                  <a:ext uri="{0D108BD9-81ED-4DB2-BD59-A6C34878D82A}">
                    <a16:rowId xmlns:a16="http://schemas.microsoft.com/office/drawing/2014/main" val="845077652"/>
                  </a:ext>
                </a:extLst>
              </a:tr>
            </a:tbl>
          </a:graphicData>
        </a:graphic>
      </p:graphicFrame>
      <p:pic>
        <p:nvPicPr>
          <p:cNvPr id="5" name="Symbol zastępczy zawartości 8">
            <a:extLst>
              <a:ext uri="{FF2B5EF4-FFF2-40B4-BE49-F238E27FC236}">
                <a16:creationId xmlns:a16="http://schemas.microsoft.com/office/drawing/2014/main" id="{C516D05B-33E8-6DC8-F3BF-A97D59B62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78F17CED-2B94-DB5D-BC21-3B30374C0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9792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670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4203D-F8E7-31AE-5211-50050BAB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Kryteria ocen KOLD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B9D2D745-FED4-54C2-1E3B-FBC83818DC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667300"/>
              </p:ext>
            </p:extLst>
          </p:nvPr>
        </p:nvGraphicFramePr>
        <p:xfrm>
          <a:off x="323528" y="1527859"/>
          <a:ext cx="8191822" cy="5170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761">
                  <a:extLst>
                    <a:ext uri="{9D8B030D-6E8A-4147-A177-3AD203B41FA5}">
                      <a16:colId xmlns:a16="http://schemas.microsoft.com/office/drawing/2014/main" val="1475702797"/>
                    </a:ext>
                  </a:extLst>
                </a:gridCol>
                <a:gridCol w="1549081">
                  <a:extLst>
                    <a:ext uri="{9D8B030D-6E8A-4147-A177-3AD203B41FA5}">
                      <a16:colId xmlns:a16="http://schemas.microsoft.com/office/drawing/2014/main" val="3448918842"/>
                    </a:ext>
                  </a:extLst>
                </a:gridCol>
                <a:gridCol w="2556257">
                  <a:extLst>
                    <a:ext uri="{9D8B030D-6E8A-4147-A177-3AD203B41FA5}">
                      <a16:colId xmlns:a16="http://schemas.microsoft.com/office/drawing/2014/main" val="3329348089"/>
                    </a:ext>
                  </a:extLst>
                </a:gridCol>
                <a:gridCol w="2497871">
                  <a:extLst>
                    <a:ext uri="{9D8B030D-6E8A-4147-A177-3AD203B41FA5}">
                      <a16:colId xmlns:a16="http://schemas.microsoft.com/office/drawing/2014/main" val="1495871549"/>
                    </a:ext>
                  </a:extLst>
                </a:gridCol>
                <a:gridCol w="1190852">
                  <a:extLst>
                    <a:ext uri="{9D8B030D-6E8A-4147-A177-3AD203B41FA5}">
                      <a16:colId xmlns:a16="http://schemas.microsoft.com/office/drawing/2014/main" val="1019009408"/>
                    </a:ext>
                  </a:extLst>
                </a:gridCol>
              </a:tblGrid>
              <a:tr h="5170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 dirty="0">
                          <a:effectLst/>
                        </a:rPr>
                        <a:t>4.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Partnerstwo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3 pkt –  3 i wiecej partnerów (z wyłączeniem </a:t>
                      </a:r>
                      <a:r>
                        <a:rPr lang="pl-PL" sz="1400" kern="100" dirty="0" err="1">
                          <a:effectLst/>
                        </a:rPr>
                        <a:t>grantobiorcy</a:t>
                      </a:r>
                      <a:r>
                        <a:rPr lang="pl-PL" sz="1400" kern="100" dirty="0">
                          <a:effectLst/>
                        </a:rPr>
                        <a:t>) włączonych w realizację zadania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2 pkt -  2 partnerów (z wyłączeniem </a:t>
                      </a:r>
                      <a:r>
                        <a:rPr lang="pl-PL" sz="1400" kern="100" dirty="0" err="1">
                          <a:effectLst/>
                        </a:rPr>
                        <a:t>grantobiorcy</a:t>
                      </a:r>
                      <a:r>
                        <a:rPr lang="pl-PL" sz="1400" kern="100" dirty="0">
                          <a:effectLst/>
                        </a:rPr>
                        <a:t>) włączonych w realizację zadania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1 pkt - 1 partner (z wyłączeniem </a:t>
                      </a:r>
                      <a:r>
                        <a:rPr lang="pl-PL" sz="1400" kern="100" dirty="0" err="1">
                          <a:effectLst/>
                        </a:rPr>
                        <a:t>grantobiorcy</a:t>
                      </a:r>
                      <a:r>
                        <a:rPr lang="pl-PL" sz="1400" kern="100" dirty="0">
                          <a:effectLst/>
                        </a:rPr>
                        <a:t>) włączonych w realizację zadania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0 pkt – w realizację zadania nie jest włączony żaden partner oprócz </a:t>
                      </a:r>
                      <a:r>
                        <a:rPr lang="pl-PL" sz="1400" kern="100" dirty="0" err="1">
                          <a:effectLst/>
                        </a:rPr>
                        <a:t>grantobiorcy</a:t>
                      </a:r>
                      <a:endParaRPr lang="pl-PL" sz="14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 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Partnerstwo jest premiowane przez LGD KOLD w założonej LSR zgodnie z założeniami RLKS. Partnerstwo polegać będzie na współpracy przy realizacji zadania lub udostępnieniu pomieszczeń bądź terenu  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Załączone porozumienie lub umowa partnerska dotyczące realizacji danej zadania</a:t>
                      </a:r>
                      <a:r>
                        <a:rPr lang="pl-PL" sz="800" kern="100" dirty="0">
                          <a:effectLst/>
                        </a:rPr>
                        <a:t>.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extLst>
                  <a:ext uri="{0D108BD9-81ED-4DB2-BD59-A6C34878D82A}">
                    <a16:rowId xmlns:a16="http://schemas.microsoft.com/office/drawing/2014/main" val="3036776965"/>
                  </a:ext>
                </a:extLst>
              </a:tr>
            </a:tbl>
          </a:graphicData>
        </a:graphic>
      </p:graphicFrame>
      <p:pic>
        <p:nvPicPr>
          <p:cNvPr id="5" name="Symbol zastępczy zawartości 8">
            <a:extLst>
              <a:ext uri="{FF2B5EF4-FFF2-40B4-BE49-F238E27FC236}">
                <a16:creationId xmlns:a16="http://schemas.microsoft.com/office/drawing/2014/main" id="{DE73A848-5322-0E3E-76A7-A68894AEF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BDAD176C-CF01-C2F8-6EC1-4309945D4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9792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896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33400"/>
          </a:xfrm>
        </p:spPr>
        <p:txBody>
          <a:bodyPr>
            <a:normAutofit fontScale="90000"/>
          </a:bodyPr>
          <a:lstStyle/>
          <a:p>
            <a:r>
              <a:rPr lang="pl-PL" dirty="0"/>
              <a:t>                              </a:t>
            </a:r>
            <a:r>
              <a:rPr lang="pl-PL" dirty="0">
                <a:solidFill>
                  <a:srgbClr val="FF0000"/>
                </a:solidFill>
              </a:rPr>
              <a:t>Kryteria ocen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/>
              <a:t>- Tworzenie i wsparcie klubów, świetlic, klubów seniora, </a:t>
            </a:r>
          </a:p>
          <a:p>
            <a:pPr marL="0" indent="0">
              <a:buNone/>
            </a:pPr>
            <a:r>
              <a:rPr lang="pl-PL" sz="2400" dirty="0"/>
              <a:t>- Wsparcie organizacji pozarządowych – rozwój instytucjonalny, szkoleniowy</a:t>
            </a:r>
          </a:p>
        </p:txBody>
      </p:sp>
      <p:pic>
        <p:nvPicPr>
          <p:cNvPr id="5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5126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932F3DB-4989-76AA-AF04-C988400BC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4610"/>
              </p:ext>
            </p:extLst>
          </p:nvPr>
        </p:nvGraphicFramePr>
        <p:xfrm>
          <a:off x="628650" y="898527"/>
          <a:ext cx="7886700" cy="447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2">
                  <a:extLst>
                    <a:ext uri="{9D8B030D-6E8A-4147-A177-3AD203B41FA5}">
                      <a16:colId xmlns:a16="http://schemas.microsoft.com/office/drawing/2014/main" val="372470330"/>
                    </a:ext>
                  </a:extLst>
                </a:gridCol>
                <a:gridCol w="1496381">
                  <a:extLst>
                    <a:ext uri="{9D8B030D-6E8A-4147-A177-3AD203B41FA5}">
                      <a16:colId xmlns:a16="http://schemas.microsoft.com/office/drawing/2014/main" val="332251810"/>
                    </a:ext>
                  </a:extLst>
                </a:gridCol>
                <a:gridCol w="2469294">
                  <a:extLst>
                    <a:ext uri="{9D8B030D-6E8A-4147-A177-3AD203B41FA5}">
                      <a16:colId xmlns:a16="http://schemas.microsoft.com/office/drawing/2014/main" val="732033667"/>
                    </a:ext>
                  </a:extLst>
                </a:gridCol>
                <a:gridCol w="2412893">
                  <a:extLst>
                    <a:ext uri="{9D8B030D-6E8A-4147-A177-3AD203B41FA5}">
                      <a16:colId xmlns:a16="http://schemas.microsoft.com/office/drawing/2014/main" val="1420945615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255344550"/>
                    </a:ext>
                  </a:extLst>
                </a:gridCol>
              </a:tblGrid>
              <a:tr h="4474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5.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>
                          <a:effectLst/>
                        </a:rPr>
                        <a:t>Promocja obszaru LGD KOLD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3 pkt – umieszczenie podczas realizacji operacji informacji o realizowanym projekcie w postaci wizualnej przynajmniej w dwóch miejscach tym w Internecie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1 pkt – umieszczenie podczas realizacji operacji informacji o realizowanym projekcie w postaci wizualnej w jednym miejscu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0 pkt – nie zamieści podczas realizacji operacji informacji o realizowanym projekcie w postaci wizualnej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>
                          <a:effectLst/>
                        </a:rPr>
                        <a:t>LGD premiując operacje, w których Wnioskodawca zakłada umieszczenie informacji uzyskuje możliwość promocji swego obszaru , swojej działalności oraz promocję Programu, z którego została dofinansowana operacja. 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pomocy- załącznik o promowaniu obszaru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358391991"/>
                  </a:ext>
                </a:extLst>
              </a:tr>
            </a:tbl>
          </a:graphicData>
        </a:graphic>
      </p:graphicFrame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C522EAA4-BD5E-D94A-C5A5-0D024A2C8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093525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5916" y="274638"/>
            <a:ext cx="8229600" cy="706090"/>
          </a:xfrm>
        </p:spPr>
        <p:txBody>
          <a:bodyPr>
            <a:normAutofit/>
          </a:bodyPr>
          <a:lstStyle/>
          <a:p>
            <a:r>
              <a:rPr lang="pl-PL" dirty="0"/>
              <a:t>              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57486"/>
            <a:ext cx="8229600" cy="4943028"/>
          </a:xfrm>
        </p:spPr>
        <p:txBody>
          <a:bodyPr>
            <a:normAutofit/>
          </a:bodyPr>
          <a:lstStyle/>
          <a:p>
            <a:endParaRPr lang="pl-PL" b="1" dirty="0"/>
          </a:p>
          <a:p>
            <a:pPr>
              <a:buFontTx/>
              <a:buChar char="-"/>
            </a:pPr>
            <a:endParaRPr lang="pl-PL" sz="6400" dirty="0"/>
          </a:p>
          <a:p>
            <a:endParaRPr lang="pl-PL" sz="6400" dirty="0"/>
          </a:p>
          <a:p>
            <a:endParaRPr lang="pl-PL" sz="64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sz="2200" dirty="0"/>
          </a:p>
        </p:txBody>
      </p:sp>
      <p:pic>
        <p:nvPicPr>
          <p:cNvPr id="5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16" y="360983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9A8D03B0-300F-7342-5D03-EF0599544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615733"/>
              </p:ext>
            </p:extLst>
          </p:nvPr>
        </p:nvGraphicFramePr>
        <p:xfrm>
          <a:off x="628650" y="986805"/>
          <a:ext cx="7886700" cy="3738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2">
                  <a:extLst>
                    <a:ext uri="{9D8B030D-6E8A-4147-A177-3AD203B41FA5}">
                      <a16:colId xmlns:a16="http://schemas.microsoft.com/office/drawing/2014/main" val="1836648681"/>
                    </a:ext>
                  </a:extLst>
                </a:gridCol>
                <a:gridCol w="1496381">
                  <a:extLst>
                    <a:ext uri="{9D8B030D-6E8A-4147-A177-3AD203B41FA5}">
                      <a16:colId xmlns:a16="http://schemas.microsoft.com/office/drawing/2014/main" val="856568798"/>
                    </a:ext>
                  </a:extLst>
                </a:gridCol>
                <a:gridCol w="2469294">
                  <a:extLst>
                    <a:ext uri="{9D8B030D-6E8A-4147-A177-3AD203B41FA5}">
                      <a16:colId xmlns:a16="http://schemas.microsoft.com/office/drawing/2014/main" val="666035437"/>
                    </a:ext>
                  </a:extLst>
                </a:gridCol>
                <a:gridCol w="2412893">
                  <a:extLst>
                    <a:ext uri="{9D8B030D-6E8A-4147-A177-3AD203B41FA5}">
                      <a16:colId xmlns:a16="http://schemas.microsoft.com/office/drawing/2014/main" val="80618940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3545693109"/>
                    </a:ext>
                  </a:extLst>
                </a:gridCol>
              </a:tblGrid>
              <a:tr h="3738893">
                <a:tc>
                  <a:txBody>
                    <a:bodyPr/>
                    <a:lstStyle/>
                    <a:p>
                      <a:pPr marL="13335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Obszar realizacji operacji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1 pkt – realizacja operacji w miejscowości do 5 tys. mieszkańców na terenie LGD KOLD. </a:t>
                      </a: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0 pkt - realizacja operacji w miejscowości o liczbie mieszkańców 5 tys. i powyżej mieszkańców.</a:t>
                      </a: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 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3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Zgodnie z założeniami RLKS, LGD premiuje realizację zadania w miejscowościach poniżej 5 </a:t>
                      </a:r>
                      <a:r>
                        <a:rPr lang="pl-PL" sz="135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tys</a:t>
                      </a:r>
                      <a:r>
                        <a:rPr lang="pl-PL" sz="13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mieszkańców leżących na terenie objętym LSR.</a:t>
                      </a:r>
                      <a:r>
                        <a:rPr lang="pl-PL" sz="1100" kern="100" dirty="0">
                          <a:effectLst/>
                        </a:rPr>
                        <a:t>.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</a:t>
                      </a:r>
                      <a:r>
                        <a:rPr lang="pl-PL" sz="1400" kern="100" dirty="0">
                          <a:effectLst/>
                        </a:rPr>
                        <a:t>o przyznanie pomocy. Dane GUS  na koniec 2021 r.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1498133627"/>
                  </a:ext>
                </a:extLst>
              </a:tr>
            </a:tbl>
          </a:graphicData>
        </a:graphic>
      </p:graphicFrame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791A9FAC-F3DC-172B-44A5-61874F9DE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97198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B33A55-FB20-A001-894B-4907B40A8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603"/>
          </a:xfrm>
        </p:spPr>
        <p:txBody>
          <a:bodyPr/>
          <a:lstStyle/>
          <a:p>
            <a:r>
              <a:rPr lang="pl-PL" dirty="0"/>
              <a:t>      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822F8D40-0344-9964-3C4C-8CD9D97F9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708637"/>
              </p:ext>
            </p:extLst>
          </p:nvPr>
        </p:nvGraphicFramePr>
        <p:xfrm>
          <a:off x="107504" y="980729"/>
          <a:ext cx="8047807" cy="4138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101">
                  <a:extLst>
                    <a:ext uri="{9D8B030D-6E8A-4147-A177-3AD203B41FA5}">
                      <a16:colId xmlns:a16="http://schemas.microsoft.com/office/drawing/2014/main" val="2275656165"/>
                    </a:ext>
                  </a:extLst>
                </a:gridCol>
                <a:gridCol w="1526948">
                  <a:extLst>
                    <a:ext uri="{9D8B030D-6E8A-4147-A177-3AD203B41FA5}">
                      <a16:colId xmlns:a16="http://schemas.microsoft.com/office/drawing/2014/main" val="769277063"/>
                    </a:ext>
                  </a:extLst>
                </a:gridCol>
                <a:gridCol w="2519736">
                  <a:extLst>
                    <a:ext uri="{9D8B030D-6E8A-4147-A177-3AD203B41FA5}">
                      <a16:colId xmlns:a16="http://schemas.microsoft.com/office/drawing/2014/main" val="1012811008"/>
                    </a:ext>
                  </a:extLst>
                </a:gridCol>
                <a:gridCol w="2462183">
                  <a:extLst>
                    <a:ext uri="{9D8B030D-6E8A-4147-A177-3AD203B41FA5}">
                      <a16:colId xmlns:a16="http://schemas.microsoft.com/office/drawing/2014/main" val="774834934"/>
                    </a:ext>
                  </a:extLst>
                </a:gridCol>
                <a:gridCol w="1173839">
                  <a:extLst>
                    <a:ext uri="{9D8B030D-6E8A-4147-A177-3AD203B41FA5}">
                      <a16:colId xmlns:a16="http://schemas.microsoft.com/office/drawing/2014/main" val="4131023447"/>
                    </a:ext>
                  </a:extLst>
                </a:gridCol>
              </a:tblGrid>
              <a:tr h="41388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 Środowisko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1 pkt - wprowadzenie w ramach operacji rozwiązania sprzyjającego ochronie środowiska lub klimatu określonego w sposób mierzalny – cechą lub zbiorem cech sprzyjającej ochronie środowiska lub klimatu,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0 pkt -  brak w ramach operacji rozwiązania sprzyjającego ochronie środowiska lub klimatu określonego  w sposób mierzalny.</a:t>
                      </a: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LGD premiuje ochronę środowiska i ochronę klimatu, co ostało dookreślone w LSR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Wniosek o przyznanie pomocy – opis szczegółowy z mierzalnymi elementami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15940921"/>
                  </a:ext>
                </a:extLst>
              </a:tr>
            </a:tbl>
          </a:graphicData>
        </a:graphic>
      </p:graphicFrame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5B94225A-9595-5B62-DF37-E5790375F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ymbol zastępczy zawartości 8">
            <a:extLst>
              <a:ext uri="{FF2B5EF4-FFF2-40B4-BE49-F238E27FC236}">
                <a16:creationId xmlns:a16="http://schemas.microsoft.com/office/drawing/2014/main" id="{E286EDA2-0AC6-8B6B-5F4A-FD18FBB11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62002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pl-PL" dirty="0"/>
              <a:t>GRANTY PS WPR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72815"/>
            <a:ext cx="7628384" cy="4536503"/>
          </a:xfrm>
        </p:spPr>
        <p:txBody>
          <a:bodyPr>
            <a:normAutofit/>
          </a:bodyPr>
          <a:lstStyle/>
          <a:p>
            <a:endParaRPr lang="pl-PL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P.1.1. Wspieranie aktywności mieszkańców w tym szczególnie seniorów, dzieci i młodzieży w lokalnej społeczności</a:t>
            </a:r>
          </a:p>
          <a:p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P. 3.2. Wspieranie działań mieszkańców w zakresie tworzenia warunków do wypoczynku</a:t>
            </a:r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Chmielinko</a:t>
            </a:r>
          </a:p>
          <a:p>
            <a:r>
              <a:rPr lang="pl-PL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17.06.2026</a:t>
            </a:r>
          </a:p>
          <a:p>
            <a:r>
              <a:rPr lang="pl-PL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</a:t>
            </a:r>
            <a:r>
              <a:rPr lang="pl-PL" sz="1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Ireneusz Witkowski</a:t>
            </a: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KOLD\AppData\Local\Microsoft\Windows\INetCache\IE\W21WQ156\Natalia-German-i-Siergiej-Ławrow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345032" y="6843712"/>
            <a:ext cx="345032" cy="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33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BBE51A5E-0E01-B464-7F19-2FE7AB832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19451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DB726DC-DC3E-E510-865E-C54FC008850A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47" y="5517232"/>
            <a:ext cx="5760720" cy="6610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88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071C9F-F7C5-5C01-3BC7-5908F6CB2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99578"/>
          </a:xfrm>
        </p:spPr>
        <p:txBody>
          <a:bodyPr>
            <a:normAutofit fontScale="90000"/>
          </a:bodyPr>
          <a:lstStyle/>
          <a:p>
            <a:r>
              <a:rPr lang="pl-PL" dirty="0"/>
              <a:t>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255A3512-FA6C-D0B3-974A-8E9A226C32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274616"/>
              </p:ext>
            </p:extLst>
          </p:nvPr>
        </p:nvGraphicFramePr>
        <p:xfrm>
          <a:off x="467544" y="1340768"/>
          <a:ext cx="8352926" cy="3387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460">
                  <a:extLst>
                    <a:ext uri="{9D8B030D-6E8A-4147-A177-3AD203B41FA5}">
                      <a16:colId xmlns:a16="http://schemas.microsoft.com/office/drawing/2014/main" val="1501068477"/>
                    </a:ext>
                  </a:extLst>
                </a:gridCol>
                <a:gridCol w="1612165">
                  <a:extLst>
                    <a:ext uri="{9D8B030D-6E8A-4147-A177-3AD203B41FA5}">
                      <a16:colId xmlns:a16="http://schemas.microsoft.com/office/drawing/2014/main" val="3750601133"/>
                    </a:ext>
                  </a:extLst>
                </a:gridCol>
                <a:gridCol w="2660358">
                  <a:extLst>
                    <a:ext uri="{9D8B030D-6E8A-4147-A177-3AD203B41FA5}">
                      <a16:colId xmlns:a16="http://schemas.microsoft.com/office/drawing/2014/main" val="3137760580"/>
                    </a:ext>
                  </a:extLst>
                </a:gridCol>
                <a:gridCol w="2599593">
                  <a:extLst>
                    <a:ext uri="{9D8B030D-6E8A-4147-A177-3AD203B41FA5}">
                      <a16:colId xmlns:a16="http://schemas.microsoft.com/office/drawing/2014/main" val="4219179535"/>
                    </a:ext>
                  </a:extLst>
                </a:gridCol>
                <a:gridCol w="1239350">
                  <a:extLst>
                    <a:ext uri="{9D8B030D-6E8A-4147-A177-3AD203B41FA5}">
                      <a16:colId xmlns:a16="http://schemas.microsoft.com/office/drawing/2014/main" val="1215149424"/>
                    </a:ext>
                  </a:extLst>
                </a:gridCol>
              </a:tblGrid>
              <a:tr h="338741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. Angażowanie społeczności lokalnej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1 pkt — operacja angażuje społeczność lokalną na etapie przygotowania i realizacji operacji,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0 pkt. - operacja nie angażuje społeczność lokalną na etapie przygotowania i realizacji operacji,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LGD preferuje partycypacyjność w realizacji operacji, dlatego angażowanie społeczności lokalnej pozwoli na większą identyfikację ze swoim środowiskiem.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Wniosek o przyznanie pomocy - opis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1992741083"/>
                  </a:ext>
                </a:extLst>
              </a:tr>
            </a:tbl>
          </a:graphicData>
        </a:graphic>
      </p:graphicFrame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715C558D-F5D9-D981-F3EF-2BC80AFD8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2" y="298216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ymbol zastępczy zawartości 8">
            <a:extLst>
              <a:ext uri="{FF2B5EF4-FFF2-40B4-BE49-F238E27FC236}">
                <a16:creationId xmlns:a16="http://schemas.microsoft.com/office/drawing/2014/main" id="{7DB7D8D3-A9C3-D76B-72C9-F89FACFCE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007941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394412-5886-4068-7DFD-B0C2E065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603"/>
          </a:xfrm>
        </p:spPr>
        <p:txBody>
          <a:bodyPr/>
          <a:lstStyle/>
          <a:p>
            <a:r>
              <a:rPr lang="pl-PL" dirty="0"/>
              <a:t>            Kryteria ocen KOLD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B12E6C6-E250-881D-7C1A-138F5DC58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703127"/>
              </p:ext>
            </p:extLst>
          </p:nvPr>
        </p:nvGraphicFramePr>
        <p:xfrm>
          <a:off x="628650" y="908720"/>
          <a:ext cx="7886700" cy="5639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950">
                  <a:extLst>
                    <a:ext uri="{9D8B030D-6E8A-4147-A177-3AD203B41FA5}">
                      <a16:colId xmlns:a16="http://schemas.microsoft.com/office/drawing/2014/main" val="14387997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11326198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287354516"/>
                    </a:ext>
                  </a:extLst>
                </a:gridCol>
                <a:gridCol w="1856906">
                  <a:extLst>
                    <a:ext uri="{9D8B030D-6E8A-4147-A177-3AD203B41FA5}">
                      <a16:colId xmlns:a16="http://schemas.microsoft.com/office/drawing/2014/main" val="1451985331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2575914117"/>
                    </a:ext>
                  </a:extLst>
                </a:gridCol>
              </a:tblGrid>
              <a:tr h="563913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100" kern="100" dirty="0">
                          <a:effectLst/>
                        </a:rPr>
                        <a:t>9. 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Innowacyjność ( nie dotyczy EFS+)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2 pkt - innowacyjność kreatywna produktowa lub procesowa w skali co najmniej obszaru LSR, rozumiana jako powstała w wyniku autorskiego pomysłu, dotyczącego nowych produktów, usług, procesów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 1 pkt- innowacyjność imitujące w skali co najmniej obszaru LSR rozumiana jako wzorowanie na wcześniej powstałych produktach, usługach lub procesach,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lub  innowacyjność kreatywna produktowa lub procesowa w skali co najmniej obszaru LSR, rozumiana jako nowy sposób wykorzystania lub zmobilizowania istniejących lokalnych zasobów przyrodniczych, historycznych, kulturowych czy społecznych 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0 pkt - brak jakiejkolwiek innowacyjności lub wprowadzenie innowacyjności innej niż wymienione uprzednio.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b="1" dirty="0"/>
                        <a:t>Innowacja produktowa</a:t>
                      </a:r>
                      <a:r>
                        <a:rPr lang="pl-PL" sz="1100" dirty="0"/>
                        <a:t> – obejmuje wdrożenie na rynek wyrobów lub usług, które odznaczają się nowymi lub znacząco udoskonalonymi cechami funkcjonalnymi lub użytkowymi. </a:t>
                      </a:r>
                      <a:r>
                        <a:rPr lang="pl-PL" sz="1100" b="1" dirty="0"/>
                        <a:t>Innowacja procesowa</a:t>
                      </a:r>
                      <a:r>
                        <a:rPr lang="pl-PL" sz="1100" dirty="0"/>
                        <a:t> – dotyczy wdrożenia nowej lub </a:t>
                      </a:r>
                      <a:r>
                        <a:rPr lang="pl-PL" sz="1200" dirty="0"/>
                        <a:t>ulepszonej metody produkcji lub dostawy.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Innowacyjność określana jako kryterium jakościowe ma pozwolić, zgodnie z zasadą RLKS, poszukiwać nowatorskich rozwiązań, pomysłów na obszarach wiejskich przez społeczność lokalną.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 - opis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246515480"/>
                  </a:ext>
                </a:extLst>
              </a:tr>
            </a:tbl>
          </a:graphicData>
        </a:graphic>
      </p:graphicFrame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859AED28-C38D-16A5-D1C3-39D995722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ymbol zastępczy zawartości 8">
            <a:extLst>
              <a:ext uri="{FF2B5EF4-FFF2-40B4-BE49-F238E27FC236}">
                <a16:creationId xmlns:a16="http://schemas.microsoft.com/office/drawing/2014/main" id="{39490B2A-CEDC-A1ED-6B22-8FA6F14B1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661248"/>
            <a:ext cx="7886700" cy="809035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384511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3DA3A4-0831-C740-95D7-D9EAD712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54059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FF0000"/>
                </a:solidFill>
              </a:rPr>
              <a:t>              Kryteria ocen KOLD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F9931E1A-5786-59F5-9299-F2D5865DA7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9765"/>
              </p:ext>
            </p:extLst>
          </p:nvPr>
        </p:nvGraphicFramePr>
        <p:xfrm>
          <a:off x="628650" y="777949"/>
          <a:ext cx="7886700" cy="5990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946">
                  <a:extLst>
                    <a:ext uri="{9D8B030D-6E8A-4147-A177-3AD203B41FA5}">
                      <a16:colId xmlns:a16="http://schemas.microsoft.com/office/drawing/2014/main" val="1794619288"/>
                    </a:ext>
                  </a:extLst>
                </a:gridCol>
                <a:gridCol w="1491382">
                  <a:extLst>
                    <a:ext uri="{9D8B030D-6E8A-4147-A177-3AD203B41FA5}">
                      <a16:colId xmlns:a16="http://schemas.microsoft.com/office/drawing/2014/main" val="4003385448"/>
                    </a:ext>
                  </a:extLst>
                </a:gridCol>
                <a:gridCol w="2429062">
                  <a:extLst>
                    <a:ext uri="{9D8B030D-6E8A-4147-A177-3AD203B41FA5}">
                      <a16:colId xmlns:a16="http://schemas.microsoft.com/office/drawing/2014/main" val="3224543053"/>
                    </a:ext>
                  </a:extLst>
                </a:gridCol>
                <a:gridCol w="2436814">
                  <a:extLst>
                    <a:ext uri="{9D8B030D-6E8A-4147-A177-3AD203B41FA5}">
                      <a16:colId xmlns:a16="http://schemas.microsoft.com/office/drawing/2014/main" val="4032086557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575438040"/>
                    </a:ext>
                  </a:extLst>
                </a:gridCol>
              </a:tblGrid>
              <a:tr h="5603379">
                <a:tc>
                  <a:txBody>
                    <a:bodyPr/>
                    <a:lstStyle/>
                    <a:p>
                      <a:pPr marL="13335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>
                          <a:effectLst/>
                        </a:rPr>
                        <a:t>10.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Dziedzictwo kulturowe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2 pkt. – organizacja kursów, szkoleń, warsztatów, wizyt studyjnych i innych działań edukacyjnych, organizacja wydarzeń i imprez kulturalnych,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Związanych z zwyczajami i tradycjami lokalnymi ukierunkowane na podnoszenie wiedzy mieszkańców w zakresie cyfryzacji i ochrony środowiska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 pkt. - organizacja kursów, szkoleń, warsztatów, wizyt studyjnych i innych działań edukacyjnych, organizacja wydarzeń i imprez kulturalnych,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Związanych z zwyczajami i tradycjami lokalnymi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0 – zadanie nie jest związane  z organizacją kursów, szkoleń, warsztatów, wizyt studyjnych i innych działań edukacyjnych, organizacja wydarzeń i imprez kulturalnych,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Związanych z zwyczajami i tradycjami lokalnymi ukierunkowane na podnoszenie wiedzy mieszkańców w zakresie cyfryzacji i ochrony środowiska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8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LGD premiuje zadania w których </a:t>
                      </a:r>
                      <a:r>
                        <a:rPr lang="pl-PL" sz="1400" kern="100" dirty="0" err="1">
                          <a:effectLst/>
                        </a:rPr>
                        <a:t>grantobiorca</a:t>
                      </a:r>
                      <a:r>
                        <a:rPr lang="pl-PL" sz="1400" kern="100" dirty="0">
                          <a:effectLst/>
                        </a:rPr>
                        <a:t> nawiązuje do tradycji i zwyczajów lokalnych oraz cyfryzacji i ochrony środowiska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Wniosek o powierzenie grantu  - opis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39" marR="63239" marT="0" marB="0"/>
                </a:tc>
                <a:extLst>
                  <a:ext uri="{0D108BD9-81ED-4DB2-BD59-A6C34878D82A}">
                    <a16:rowId xmlns:a16="http://schemas.microsoft.com/office/drawing/2014/main" val="866305458"/>
                  </a:ext>
                </a:extLst>
              </a:tr>
            </a:tbl>
          </a:graphicData>
        </a:graphic>
      </p:graphicFrame>
      <p:pic>
        <p:nvPicPr>
          <p:cNvPr id="5" name="Symbol zastępczy zawartości 8">
            <a:extLst>
              <a:ext uri="{FF2B5EF4-FFF2-40B4-BE49-F238E27FC236}">
                <a16:creationId xmlns:a16="http://schemas.microsoft.com/office/drawing/2014/main" id="{20BEA650-012F-C7DD-201F-D2B6F346C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640596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BFCE4026-24DC-E074-17C8-D39742C77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454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085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5CE996-83C4-B772-F463-2CD0CCEBC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Dziękujemy  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B9AEEB-6BC9-4029-48FE-3BD5D6278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19649"/>
            <a:ext cx="7886700" cy="4685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     </a:t>
            </a:r>
          </a:p>
          <a:p>
            <a:r>
              <a:rPr lang="pl-PL" dirty="0">
                <a:solidFill>
                  <a:schemeClr val="accent6"/>
                </a:solidFill>
              </a:rPr>
              <a:t>Lokalna Grupa Działania KOLD</a:t>
            </a:r>
          </a:p>
          <a:p>
            <a:r>
              <a:rPr lang="pl-PL" dirty="0">
                <a:solidFill>
                  <a:schemeClr val="accent6"/>
                </a:solidFill>
              </a:rPr>
              <a:t>64-310 Lwówek, Rynek 33/1</a:t>
            </a:r>
          </a:p>
          <a:p>
            <a:r>
              <a:rPr lang="pl-PL" dirty="0">
                <a:solidFill>
                  <a:schemeClr val="accent6"/>
                </a:solidFill>
              </a:rPr>
              <a:t>Tel 61 44 24 160, </a:t>
            </a:r>
            <a:r>
              <a:rPr lang="pl-PL" dirty="0">
                <a:solidFill>
                  <a:schemeClr val="accent6"/>
                </a:solidFill>
                <a:hlinkClick r:id="rId2"/>
              </a:rPr>
              <a:t>www.kold.pl</a:t>
            </a:r>
            <a:r>
              <a:rPr lang="pl-PL" dirty="0">
                <a:solidFill>
                  <a:schemeClr val="accent6"/>
                </a:solidFill>
              </a:rPr>
              <a:t>, e-mail: biuro@kold.pl</a:t>
            </a:r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63A78933-87B6-28F7-3F8B-974A34806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2" y="298216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ymbol zastępczy zawartości 8">
            <a:extLst>
              <a:ext uri="{FF2B5EF4-FFF2-40B4-BE49-F238E27FC236}">
                <a16:creationId xmlns:a16="http://schemas.microsoft.com/office/drawing/2014/main" id="{221C3838-94C9-D4C3-F3AF-AA05F9524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877272"/>
            <a:ext cx="7886700" cy="980728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0833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4120" y="531814"/>
            <a:ext cx="7886700" cy="1325563"/>
          </a:xfrm>
        </p:spPr>
        <p:txBody>
          <a:bodyPr>
            <a:normAutofit/>
          </a:bodyPr>
          <a:lstStyle/>
          <a:p>
            <a:r>
              <a:rPr lang="pl-PL" dirty="0"/>
              <a:t>                      Obszar LGD KOLD</a:t>
            </a:r>
            <a:br>
              <a:rPr lang="pl-PL" dirty="0"/>
            </a:br>
            <a:endParaRPr lang="pl-PL" dirty="0"/>
          </a:p>
        </p:txBody>
      </p:sp>
      <p:pic>
        <p:nvPicPr>
          <p:cNvPr id="7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3" y="980728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4172718-20C8-253A-8A89-55FB74C3D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631105"/>
              </p:ext>
            </p:extLst>
          </p:nvPr>
        </p:nvGraphicFramePr>
        <p:xfrm>
          <a:off x="2622550" y="1124745"/>
          <a:ext cx="3859213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60597" imgH="6554865" progId="Word.Document.12">
                  <p:embed/>
                </p:oleObj>
              </mc:Choice>
              <mc:Fallback>
                <p:oleObj name="Document" r:id="rId3" imgW="5760597" imgH="6554865" progId="Word.Document.12">
                  <p:embed/>
                  <p:pic>
                    <p:nvPicPr>
                      <p:cNvPr id="4" name="Symbol zastępczy zawartości 3">
                        <a:extLst>
                          <a:ext uri="{FF2B5EF4-FFF2-40B4-BE49-F238E27FC236}">
                            <a16:creationId xmlns:a16="http://schemas.microsoft.com/office/drawing/2014/main" id="{89ECCC3A-C6A1-519C-8063-B23179174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2550" y="1124745"/>
                        <a:ext cx="3859213" cy="4464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Obraz 10">
            <a:extLst>
              <a:ext uri="{FF2B5EF4-FFF2-40B4-BE49-F238E27FC236}">
                <a16:creationId xmlns:a16="http://schemas.microsoft.com/office/drawing/2014/main" id="{867FDBD1-A2FC-E040-34A1-DEAB30173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03372"/>
            <a:ext cx="5760720" cy="659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06486A-8D41-C431-C46E-42D68E090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560"/>
            <a:ext cx="78867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>
                <a:solidFill>
                  <a:srgbClr val="FF0000"/>
                </a:solidFill>
              </a:rPr>
              <a:t>Przedsięwzięcie 1.1.</a:t>
            </a:r>
            <a:br>
              <a:rPr lang="pl-PL" sz="3200" b="1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Wsparcie aktywności mieszkańców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w tym szczególnie seniorów, dzieci i młodzieży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w lokalnej społeczności   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205466-0285-20BB-5D7C-453FFF2C2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09744"/>
            <a:ext cx="8640960" cy="4608511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pl-PL" sz="1800" b="1" dirty="0"/>
              <a:t>rozwój kompetencji cyfrowych, zainteresowań seniorów;</a:t>
            </a:r>
          </a:p>
          <a:p>
            <a:pPr>
              <a:buFontTx/>
              <a:buChar char="-"/>
            </a:pPr>
            <a:r>
              <a:rPr lang="pl-PL" sz="1800" b="1" dirty="0"/>
              <a:t>działania animacyjne, zainteresowania dzieci i młodzieży oraz kobiet szczególnie z regionalizmu (tradycje i zwyczaje lokalne) i ekologii;</a:t>
            </a:r>
          </a:p>
          <a:p>
            <a:pPr>
              <a:buFontTx/>
              <a:buChar char="-"/>
            </a:pPr>
            <a:r>
              <a:rPr lang="pl-PL" sz="1800" b="1" dirty="0"/>
              <a:t>zwyczaje i tradycje regionalne z wyposażeniem zespołów artystycznych</a:t>
            </a:r>
          </a:p>
          <a:p>
            <a:pPr>
              <a:buFontTx/>
              <a:buChar char="-"/>
            </a:pPr>
            <a:r>
              <a:rPr lang="pl-PL" sz="1800" b="1" dirty="0"/>
              <a:t>rekomendowane zadania:</a:t>
            </a:r>
          </a:p>
          <a:p>
            <a:pPr>
              <a:buFontTx/>
              <a:buChar char="-"/>
            </a:pPr>
            <a:r>
              <a:rPr lang="pl-PL" sz="1800" dirty="0"/>
              <a:t>organizacja kursów, szkoleń, warsztatów, wizyt studyjnych i innych działań edukacyjnych nawiązujących do lokalnych tradycji, zwyczajów i dziedzictwa kulturowego obszaru KOLD wykorzystujących potencjał kulturalny i  turystyczny obszaru, ukierunkowane na podnoszenie wiedzy mieszkańców w zakresie cyfryzacji</a:t>
            </a:r>
            <a:br>
              <a:rPr lang="pl-PL" sz="1800" dirty="0"/>
            </a:br>
            <a:r>
              <a:rPr lang="pl-PL" sz="1800" dirty="0"/>
              <a:t>i ochrony środowiska,</a:t>
            </a:r>
          </a:p>
          <a:p>
            <a:pPr>
              <a:buFontTx/>
              <a:buChar char="-"/>
            </a:pPr>
            <a:r>
              <a:rPr lang="pl-PL" sz="1800" dirty="0"/>
              <a:t>organizacja wydarzeń i imprez kulturalnych szczególnie w partnerstwie nakierowanych na integracje wokół tradycji lokalnych,</a:t>
            </a:r>
          </a:p>
          <a:p>
            <a:pPr>
              <a:buFontTx/>
              <a:buChar char="-"/>
            </a:pPr>
            <a:r>
              <a:rPr lang="pl-PL" sz="1800" dirty="0"/>
              <a:t>opracowania, wydawanie materiałów promocyjnych m.in. folderów, albumów, filmów, monografii, przewodników, widokówek itp.</a:t>
            </a:r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489B7540-CD68-58F7-F41C-549270066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895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E526520-8771-E7F9-B558-926007D01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84" y="5949280"/>
            <a:ext cx="5760720" cy="659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40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681E03-359B-7013-F15C-BAD31DE7E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Przedsięwzięcie 3.2.</a:t>
            </a:r>
            <a:br>
              <a:rPr lang="pl-PL" b="1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Wsparcie działań mieszkańców w zakresie tworzenia warunków do wypoczynku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6A1A4F-6948-7134-C9F0-6E382D152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 warsztaty i zajęcia rekreacyjne i sportowe szczególnie dzieci</a:t>
            </a:r>
            <a:br>
              <a:rPr lang="pl-PL" b="1" dirty="0"/>
            </a:br>
            <a:r>
              <a:rPr lang="pl-PL" b="1" dirty="0"/>
              <a:t> i młodzieży wraz z doposażeniem w drobny sprzęt do realizacji</a:t>
            </a:r>
          </a:p>
          <a:p>
            <a:r>
              <a:rPr lang="pl-PL" b="1" dirty="0"/>
              <a:t> rekomendowane zadania:</a:t>
            </a:r>
            <a:endParaRPr lang="pl-PL" dirty="0"/>
          </a:p>
          <a:p>
            <a:pPr>
              <a:buFontTx/>
              <a:buChar char="-"/>
            </a:pPr>
            <a:r>
              <a:rPr lang="pl-PL" dirty="0"/>
              <a:t>organizacja warsztatów, zajęć rekreacyjnych i sportowych i innych działań wykorzystujących potencjał turystyczny i sportowy obszaru z doposażeniem w drobny sprzęt do realizacji,</a:t>
            </a:r>
          </a:p>
          <a:p>
            <a:pPr>
              <a:buFontTx/>
              <a:buChar char="-"/>
            </a:pPr>
            <a:r>
              <a:rPr lang="pl-PL" dirty="0"/>
              <a:t>organizacja wydarzeń turystycznych i sportowych</a:t>
            </a:r>
            <a:br>
              <a:rPr lang="pl-PL" dirty="0"/>
            </a:br>
            <a:r>
              <a:rPr lang="pl-PL" dirty="0"/>
              <a:t>z doposażeniem w drobny sprzęt do realizacji,</a:t>
            </a:r>
          </a:p>
          <a:p>
            <a:pPr marL="0" indent="0">
              <a:buNone/>
            </a:pPr>
            <a:r>
              <a:rPr lang="pl-PL" dirty="0"/>
              <a:t>Preferencje zostaną uwzględnione w kryteriach oceny wniosków</a:t>
            </a:r>
            <a:br>
              <a:rPr lang="pl-PL" dirty="0"/>
            </a:br>
            <a:r>
              <a:rPr lang="pl-PL" dirty="0"/>
              <a:t>w tym z koncepcji rozwoju wsi (SV). </a:t>
            </a:r>
          </a:p>
          <a:p>
            <a:endParaRPr lang="pl-PL" b="1" dirty="0"/>
          </a:p>
        </p:txBody>
      </p:sp>
      <p:pic>
        <p:nvPicPr>
          <p:cNvPr id="4" name="Symbol zastępczy zawartości 8">
            <a:extLst>
              <a:ext uri="{FF2B5EF4-FFF2-40B4-BE49-F238E27FC236}">
                <a16:creationId xmlns:a16="http://schemas.microsoft.com/office/drawing/2014/main" id="{BEAC24EB-AF85-33A2-3C62-03F18A475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566216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894F1C85-BEFD-81EA-E8F0-F61381B4D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390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3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                            Warunki  aplikowania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- osobowość prawna </a:t>
            </a:r>
          </a:p>
          <a:p>
            <a:r>
              <a:rPr lang="pl-PL" dirty="0"/>
              <a:t>- wnioski składane elektronicznie i ocena</a:t>
            </a:r>
          </a:p>
          <a:p>
            <a:r>
              <a:rPr lang="pl-PL" dirty="0"/>
              <a:t>- podmioty działające na obszarze LGD KOLD</a:t>
            </a:r>
          </a:p>
          <a:p>
            <a:endParaRPr lang="pl-PL" dirty="0"/>
          </a:p>
          <a:p>
            <a:r>
              <a:rPr lang="pl-PL" dirty="0"/>
              <a:t>- dofinansowanie PS WPR       100%</a:t>
            </a:r>
          </a:p>
          <a:p>
            <a:r>
              <a:rPr lang="pl-PL" dirty="0"/>
              <a:t>- wyprzedzające finansowanie  44%</a:t>
            </a:r>
          </a:p>
          <a:p>
            <a:r>
              <a:rPr lang="pl-PL" dirty="0"/>
              <a:t>- możliwość pożyczek z </a:t>
            </a:r>
            <a:r>
              <a:rPr lang="pl-PL" dirty="0" err="1"/>
              <a:t>jst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7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3" y="4945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E202074-6675-D49D-AC78-B4279C3B5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21289"/>
            <a:ext cx="5760720" cy="72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Konkursy PS WPR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Nabory wniosków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1.1. </a:t>
            </a:r>
            <a:r>
              <a:rPr lang="pl-PL" sz="2400" b="1" i="1" dirty="0"/>
              <a:t>Wspieranie aktywności mieszkańców w tym szczególnie seniorów, dzieci i młodzieży w lokalnej społeczności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b="1" i="1" dirty="0"/>
              <a:t>3.2. Wsparcie działań mieszkańców w zakresie tworzenia warunków do wypoczynku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Zakres wsparcia: Włączenie społeczne seniorów, ludzi młodych lub osób w niekorzystnej sytuacji</a:t>
            </a:r>
          </a:p>
          <a:p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 naboru: 05.10.2026 – 19.10.2026</a:t>
            </a:r>
          </a:p>
          <a:p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 realizacji: do 30.12.2027 r. </a:t>
            </a:r>
          </a:p>
          <a:p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Kwota grantu (wniosku): min 20 </a:t>
            </a:r>
            <a:r>
              <a:rPr lang="pl-PL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tys</a:t>
            </a:r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PLN, max 100 </a:t>
            </a:r>
            <a:r>
              <a:rPr lang="pl-PL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tys</a:t>
            </a:r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PLN</a:t>
            </a:r>
          </a:p>
          <a:p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Limit środków w naborze   P 1.1   -  498 000 PLN</a:t>
            </a:r>
          </a:p>
          <a:p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Limit środków w naborze   P 3.2.  -  415 000 PLN</a:t>
            </a:r>
            <a:endParaRPr lang="pl-PL" sz="2400" dirty="0"/>
          </a:p>
        </p:txBody>
      </p:sp>
      <p:pic>
        <p:nvPicPr>
          <p:cNvPr id="8" name="Obraz 2" descr="kold logo lokalna grupa działania2">
            <a:extLst>
              <a:ext uri="{FF2B5EF4-FFF2-40B4-BE49-F238E27FC236}">
                <a16:creationId xmlns:a16="http://schemas.microsoft.com/office/drawing/2014/main" id="{BC723ACD-85F8-4933-3613-0BCB7F52F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8" y="4945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915911E-BBF5-1D6C-40E2-DC862864F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78" y="6115551"/>
            <a:ext cx="5760720" cy="72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63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                                    </a:t>
            </a:r>
            <a:r>
              <a:rPr lang="pl-PL" dirty="0" err="1">
                <a:solidFill>
                  <a:srgbClr val="FF0000"/>
                </a:solidFill>
              </a:rPr>
              <a:t>Grantobiorcy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/>
              <a:t>Organizacje pozarządowe z osobowością prawną</a:t>
            </a:r>
            <a:br>
              <a:rPr lang="pl-PL" sz="2400" dirty="0"/>
            </a:br>
            <a:r>
              <a:rPr lang="pl-PL" sz="2400" dirty="0"/>
              <a:t>(wpis do KRS, ARIMR, starostwo powiatowe)</a:t>
            </a:r>
          </a:p>
          <a:p>
            <a:r>
              <a:rPr lang="pl-PL" sz="2400" dirty="0"/>
              <a:t>Jednostki samorządu terytorialnego </a:t>
            </a:r>
          </a:p>
          <a:p>
            <a:r>
              <a:rPr lang="pl-PL" sz="2400" dirty="0"/>
              <a:t>Jednostki organizacyjne nieposiadające osobowości prawnej, którym ustawy przyznają zdolność prawną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5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12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637E242-4392-493F-3D53-31ECEB435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21289"/>
            <a:ext cx="5760720" cy="72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8518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17A07-4F15-1FB7-E01B-81528C5D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359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Realizacja zadań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441507-253A-220D-68FF-DAE451627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08722"/>
            <a:ext cx="7886700" cy="5268242"/>
          </a:xfrm>
        </p:spPr>
        <p:txBody>
          <a:bodyPr>
            <a:normAutofit/>
          </a:bodyPr>
          <a:lstStyle/>
          <a:p>
            <a:r>
              <a:rPr lang="pl-PL" dirty="0"/>
              <a:t>Zadanie nie będą finansowane z innych środków publicznych</a:t>
            </a:r>
            <a:br>
              <a:rPr lang="pl-PL" dirty="0"/>
            </a:br>
            <a:r>
              <a:rPr lang="pl-PL" dirty="0"/>
              <a:t>(za wyjątkiem jst)</a:t>
            </a:r>
          </a:p>
          <a:p>
            <a:r>
              <a:rPr lang="pl-PL" dirty="0"/>
              <a:t>Osiągnięcie celu i wskaźnika z umowy</a:t>
            </a:r>
          </a:p>
          <a:p>
            <a:r>
              <a:rPr lang="pl-PL" dirty="0"/>
              <a:t>Racjonalność kosztów (oferty)</a:t>
            </a:r>
          </a:p>
          <a:p>
            <a:r>
              <a:rPr lang="pl-PL" dirty="0"/>
              <a:t>Uzasadnienie ekonomiczne (wypożyczenie sprzętu tańsze od zakupu)</a:t>
            </a:r>
          </a:p>
          <a:p>
            <a:r>
              <a:rPr lang="pl-PL" dirty="0"/>
              <a:t>Wyprzedzające finansowanie 44 % po wnioskowaniu (weksel)</a:t>
            </a:r>
          </a:p>
          <a:p>
            <a:r>
              <a:rPr lang="pl-PL" dirty="0"/>
              <a:t>Podpisanie weksla dot. zobowiązań wynikających z umowy</a:t>
            </a:r>
          </a:p>
          <a:p>
            <a:r>
              <a:rPr lang="pl-PL" dirty="0"/>
              <a:t>Składanie wniosku o płatność w systemie Omikron</a:t>
            </a:r>
          </a:p>
          <a:p>
            <a:r>
              <a:rPr lang="pl-PL" dirty="0"/>
              <a:t>Monitoring zadań (złożenie harmonogramu realizacji z ew. zmianami)</a:t>
            </a:r>
          </a:p>
          <a:p>
            <a:r>
              <a:rPr lang="pl-PL" dirty="0"/>
              <a:t>Realizacja promocji wg oświadczenia (plakaty i Facebook)</a:t>
            </a:r>
          </a:p>
          <a:p>
            <a:r>
              <a:rPr lang="pl-PL" dirty="0"/>
              <a:t>Zdjęcia, strony www, </a:t>
            </a:r>
            <a:r>
              <a:rPr lang="pl-PL" dirty="0" err="1"/>
              <a:t>facebook</a:t>
            </a:r>
            <a:r>
              <a:rPr lang="pl-PL" dirty="0"/>
              <a:t>, listy obecności)</a:t>
            </a:r>
          </a:p>
          <a:p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4" name="Symbol zastępczy zawartości 8">
            <a:extLst>
              <a:ext uri="{FF2B5EF4-FFF2-40B4-BE49-F238E27FC236}">
                <a16:creationId xmlns:a16="http://schemas.microsoft.com/office/drawing/2014/main" id="{7F57EF65-2219-2B29-7D29-D061D4066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289" y="5605230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FDDD8E9D-4B1F-BB18-7CDC-CDC30EA78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9" y="348703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54039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ab1ffa7-53f6-4aea-9797-b7eb24119b9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3A0D6810177A5438CE274FBAC8E828E" ma:contentTypeVersion="16" ma:contentTypeDescription="Utwórz nowy dokument." ma:contentTypeScope="" ma:versionID="d85af4d2416712e5b958a00e8508fb5a">
  <xsd:schema xmlns:xsd="http://www.w3.org/2001/XMLSchema" xmlns:xs="http://www.w3.org/2001/XMLSchema" xmlns:p="http://schemas.microsoft.com/office/2006/metadata/properties" xmlns:ns3="fab1ffa7-53f6-4aea-9797-b7eb24119b93" targetNamespace="http://schemas.microsoft.com/office/2006/metadata/properties" ma:root="true" ma:fieldsID="2ef89ef606c667038b9c847038c6f0de" ns3:_="">
    <xsd:import namespace="fab1ffa7-53f6-4aea-9797-b7eb24119b9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ffa7-53f6-4aea-9797-b7eb24119b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DFE1E1-EC96-423B-B706-83E73F0550FA}">
  <ds:schemaRefs>
    <ds:schemaRef ds:uri="fab1ffa7-53f6-4aea-9797-b7eb24119b93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6803A15-F122-46E0-8EA6-1684B4AF12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579680-03AE-4154-8E60-75467F69A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b1ffa7-53f6-4aea-9797-b7eb24119b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</TotalTime>
  <Words>1893</Words>
  <Application>Microsoft Office PowerPoint</Application>
  <PresentationFormat>Pokaz na ekranie (4:3)</PresentationFormat>
  <Paragraphs>190</Paragraphs>
  <Slides>23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Motyw pakietu Office</vt:lpstr>
      <vt:lpstr>Document</vt:lpstr>
      <vt:lpstr>Szkolenie z Grantów LGD KOLD</vt:lpstr>
      <vt:lpstr>GRANTY PS WPR</vt:lpstr>
      <vt:lpstr>                      Obszar LGD KOLD </vt:lpstr>
      <vt:lpstr>Przedsięwzięcie 1.1. Wsparcie aktywności mieszkańców w tym szczególnie seniorów, dzieci i młodzieży w lokalnej społeczności    </vt:lpstr>
      <vt:lpstr>Przedsięwzięcie 3.2. Wsparcie działań mieszkańców w zakresie tworzenia warunków do wypoczynku</vt:lpstr>
      <vt:lpstr>                            Warunki  aplikowania</vt:lpstr>
      <vt:lpstr>Konkursy PS WPR Nabory wniosków</vt:lpstr>
      <vt:lpstr>                                    Grantobiorcy</vt:lpstr>
      <vt:lpstr>Realizacja zadań</vt:lpstr>
      <vt:lpstr>                             Katalog kosztów</vt:lpstr>
      <vt:lpstr>            Składanie wniosków</vt:lpstr>
      <vt:lpstr>              Kryteria ocen KOLD  </vt:lpstr>
      <vt:lpstr>                   Kryteria ocen KOLD</vt:lpstr>
      <vt:lpstr>                     Kryteria ocen KOLD</vt:lpstr>
      <vt:lpstr>               Kryteria ocen KOLD</vt:lpstr>
      <vt:lpstr>              Kryteria ocen KOLD</vt:lpstr>
      <vt:lpstr>                              Kryteria ocen</vt:lpstr>
      <vt:lpstr>                        Kryteria ocen KOLD</vt:lpstr>
      <vt:lpstr>                Kryteria ocen KOLD</vt:lpstr>
      <vt:lpstr>          Kryteria ocen KOLD</vt:lpstr>
      <vt:lpstr>            Kryteria ocen KOLD</vt:lpstr>
      <vt:lpstr>              Kryteria ocen KOLD</vt:lpstr>
      <vt:lpstr>Dziękujemy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Lokalna Grupa Działania  KOLD</dc:title>
  <dc:creator>Dell</dc:creator>
  <cp:lastModifiedBy>Lokalna Grupa Działania KOLD</cp:lastModifiedBy>
  <cp:revision>60</cp:revision>
  <cp:lastPrinted>2022-06-06T06:45:22Z</cp:lastPrinted>
  <dcterms:created xsi:type="dcterms:W3CDTF">2016-05-09T18:19:58Z</dcterms:created>
  <dcterms:modified xsi:type="dcterms:W3CDTF">2026-06-22T07:18:38Z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0x01010073A0D6810177A5438CE274FBAC8E828E</vt:lpwstr>
  </property>
</Properties>
</file>