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0" r:id="rId4"/>
    <p:sldId id="259" r:id="rId5"/>
    <p:sldId id="261" r:id="rId6"/>
    <p:sldId id="271" r:id="rId7"/>
    <p:sldId id="272" r:id="rId8"/>
    <p:sldId id="274" r:id="rId9"/>
    <p:sldId id="275" r:id="rId10"/>
    <p:sldId id="277" r:id="rId11"/>
    <p:sldId id="276" r:id="rId12"/>
    <p:sldId id="278" r:id="rId13"/>
    <p:sldId id="282" r:id="rId14"/>
    <p:sldId id="283" r:id="rId15"/>
    <p:sldId id="279" r:id="rId16"/>
    <p:sldId id="281" r:id="rId17"/>
    <p:sldId id="285" r:id="rId18"/>
    <p:sldId id="284" r:id="rId19"/>
    <p:sldId id="286" r:id="rId20"/>
    <p:sldId id="28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85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iecsplot.pl/karta-praw-podstawowych-ue-pobierz-publikacj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wnioskowania EFS+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kryteria formalne, rozliczanie, wskaźniki, koszty kwalifikowane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5A91C89-BD98-C740-A76A-A581731E2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880" y="5989274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0376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cele zrównoważonego rozwoj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717" y="1540042"/>
            <a:ext cx="9185239" cy="388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xmlns="" id="{27400275-CBDD-41CD-8FCA-D1187BB469C2}"/>
              </a:ext>
            </a:extLst>
          </p:cNvPr>
          <p:cNvSpPr txBox="1">
            <a:spLocks/>
          </p:cNvSpPr>
          <p:nvPr/>
        </p:nvSpPr>
        <p:spPr>
          <a:xfrm>
            <a:off x="781024" y="816132"/>
            <a:ext cx="10820624" cy="904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kern="1200">
                <a:solidFill>
                  <a:srgbClr val="FCB040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pl-PL" sz="5000" b="0" dirty="0">
                <a:solidFill>
                  <a:schemeClr val="tx1"/>
                </a:solidFill>
                <a:latin typeface="+mj-lt"/>
              </a:rPr>
              <a:t>17 CELÓW ZRÓWNOWAŻONEGO ROZWOJU 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7F281D72-98E7-C734-1935-FE26D096E8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0" y="5640186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3474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DNSH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597794"/>
            <a:ext cx="9720071" cy="3676850"/>
          </a:xfrm>
        </p:spPr>
        <p:txBody>
          <a:bodyPr>
            <a:normAutofit/>
          </a:bodyPr>
          <a:lstStyle/>
          <a:p>
            <a:r>
              <a:rPr lang="pl-PL" dirty="0"/>
              <a:t>DNSH (do no </a:t>
            </a:r>
            <a:r>
              <a:rPr lang="pl-PL" dirty="0" err="1"/>
              <a:t>significant</a:t>
            </a:r>
            <a:r>
              <a:rPr lang="pl-PL" dirty="0"/>
              <a:t> </a:t>
            </a:r>
            <a:r>
              <a:rPr lang="pl-PL" dirty="0" err="1"/>
              <a:t>harm</a:t>
            </a:r>
            <a:r>
              <a:rPr lang="pl-PL" dirty="0"/>
              <a:t>) to zasada nieczynienia znaczącej szkody w środowisku.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Łagodzenie zmian klimatu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Adaptacja do zmian klimatu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Ochrona zasobów wodnych i morskich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Gospodarka o obiegu zamkniętym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Zapobieganie zanieczyszczeniom powietrza, wody lub gleby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Ochrona i odbudowa bioróżnorodności i ekosystemów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FB15A314-125E-7F99-A82E-15F90CC71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518" y="549580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5993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626670"/>
            <a:ext cx="9720071" cy="392710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1. Planowany okres realizacji operacji nie jest dłuższy niż 30.06.2026 r. </a:t>
            </a:r>
          </a:p>
          <a:p>
            <a:r>
              <a:rPr lang="pl-PL" dirty="0"/>
              <a:t> 2. </a:t>
            </a:r>
            <a:r>
              <a:rPr lang="pl-PL" dirty="0" err="1"/>
              <a:t>Grantobiorca</a:t>
            </a:r>
            <a:r>
              <a:rPr lang="pl-PL" dirty="0"/>
              <a:t> składa nie więcej niż 1 wniosek w ramach naboru. LGD dopuszcza występowanie </a:t>
            </a:r>
            <a:r>
              <a:rPr lang="pl-PL" dirty="0" err="1"/>
              <a:t>Grantobiorcy</a:t>
            </a:r>
            <a:r>
              <a:rPr lang="pl-PL" dirty="0"/>
              <a:t> w charakterze partnera w jednym wniosku złożonym w ramach naboru przez inny podmiot</a:t>
            </a:r>
          </a:p>
          <a:p>
            <a:r>
              <a:rPr lang="pl-PL" dirty="0"/>
              <a:t>3. Grupę docelową operacji stanowią osoby, rodziny, społeczności lokalne narażone na marginalizację i/lub wykluczenie społeczne lub nimi dotknięte</a:t>
            </a:r>
          </a:p>
          <a:p>
            <a:r>
              <a:rPr lang="pl-PL" dirty="0"/>
              <a:t>4. Zakres merytoryczny operacji. </a:t>
            </a:r>
            <a:r>
              <a:rPr lang="pl-PL" dirty="0" err="1"/>
              <a:t>Grantobiorca</a:t>
            </a:r>
            <a:r>
              <a:rPr lang="pl-PL" dirty="0"/>
              <a:t> zaplanował działania służące włączeniu lub utrzymaniu aktywności społecznej, wzmocnieniu więzi społecznych, międzypokoleniowych, budowaniu wspólnot sąsiedzkich tj. działania aktywizacyjne, integracyjne, edukacyjne, informacyjne, upowszechniające, profilaktyczne, kulturalne, sportowe, rekreacyjne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EFS - Kryteria dostępu 1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8A43E5E4-BC0F-31A5-F577-4C7643B31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379" y="555377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3061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1.7. Uczymy się przez całe życie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665171"/>
            <a:ext cx="9720071" cy="3686475"/>
          </a:xfrm>
        </p:spPr>
        <p:txBody>
          <a:bodyPr>
            <a:normAutofit fontScale="92500"/>
          </a:bodyPr>
          <a:lstStyle/>
          <a:p>
            <a:r>
              <a:rPr lang="pl-PL" dirty="0"/>
              <a:t>- wsparcie dla lokalnych inicjatyw podnoszenia kompetencji cyfrowych oraz zainteresowań mieszkańców w tym UTW oraz KGW 	</a:t>
            </a:r>
          </a:p>
          <a:p>
            <a:r>
              <a:rPr lang="pl-PL" b="1" dirty="0"/>
              <a:t>Rekomendowane zadania: </a:t>
            </a:r>
            <a:endParaRPr lang="pl-PL" dirty="0"/>
          </a:p>
          <a:p>
            <a:r>
              <a:rPr lang="pl-PL" b="1" dirty="0"/>
              <a:t>- organizacja </a:t>
            </a:r>
            <a:r>
              <a:rPr lang="pl-PL" dirty="0"/>
              <a:t>warsztatów, szkoleń, kursów, wizyt studyjnych i innych działań edukacyjnych z zakresu kompetencji cyfrowych oraz zainteresowań mieszkańców, </a:t>
            </a:r>
          </a:p>
          <a:p>
            <a:r>
              <a:rPr lang="pl-PL" dirty="0"/>
              <a:t>- organizowanie wydarzeń związanych z propagowaniem kompetencji cyfrowych. 	</a:t>
            </a:r>
          </a:p>
          <a:p>
            <a:endParaRPr lang="pl-PL" dirty="0"/>
          </a:p>
          <a:p>
            <a:r>
              <a:rPr lang="pl-PL" dirty="0"/>
              <a:t>- </a:t>
            </a:r>
            <a:r>
              <a:rPr lang="pl-PL" b="1" dirty="0"/>
              <a:t>alokacja</a:t>
            </a:r>
            <a:r>
              <a:rPr lang="pl-PL" dirty="0"/>
              <a:t>: 148 910 € 	</a:t>
            </a:r>
          </a:p>
          <a:p>
            <a:r>
              <a:rPr lang="pl-PL" dirty="0"/>
              <a:t>	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052D44B-6F57-A1D9-80F6-E808832B5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250" y="5192829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4868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1.7. Uczymy się przez całe życie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Wskaźniki produktu: FEW4I-P1 </a:t>
            </a:r>
            <a:endParaRPr lang="pl-PL" dirty="0"/>
          </a:p>
          <a:p>
            <a:r>
              <a:rPr lang="pl-PL" b="1" dirty="0"/>
              <a:t>– </a:t>
            </a:r>
            <a:r>
              <a:rPr lang="pl-PL" dirty="0"/>
              <a:t>liczba inicjatyw w zakresie aktywizacji społeczności na rzecz rozwoju lokalnego -3 </a:t>
            </a:r>
          </a:p>
          <a:p>
            <a:r>
              <a:rPr lang="pl-PL" b="1" dirty="0"/>
              <a:t>Wskaźniki rezultatu: PLHILCR01 </a:t>
            </a:r>
          </a:p>
          <a:p>
            <a:r>
              <a:rPr lang="pl-PL" dirty="0"/>
              <a:t>-liczba osób, których sytuacja społeczna uległa poprawie po opuszczeniu programu - 90 	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02188D8-46D0-652A-F2F0-1B42B2D63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126" y="526480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26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1.8. Edukacja przedszkolna i szkolna podstawą rozwoju społecznego 	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876926"/>
            <a:ext cx="9720071" cy="4042611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- wsparcie dla poprawy warunków przeszkoli i szkół w podnoszeniu jakości edukacji przedszkolnej z uwzględnieniem wyrównywania szans dla wszystkich dzieci oraz rozwoju zainteresowań i uzdolnień w edukacji poza formalnej </a:t>
            </a:r>
          </a:p>
          <a:p>
            <a:r>
              <a:rPr lang="pl-PL" dirty="0"/>
              <a:t>- wsparcie psychologiczno-pedagogiczne oraz wzmocnienie szkolnictw zawodowego w tym doradztwa </a:t>
            </a:r>
          </a:p>
          <a:p>
            <a:r>
              <a:rPr lang="pl-PL" b="1" dirty="0"/>
              <a:t>Rekomendowane zadania: </a:t>
            </a:r>
            <a:endParaRPr lang="pl-PL" dirty="0"/>
          </a:p>
          <a:p>
            <a:r>
              <a:rPr lang="pl-PL" dirty="0"/>
              <a:t>- wsparcie przedszkoli i szkół oraz świetlic wiejskich, klubów młodzieżowych, świetlic środowiskowych i socjoterapeutycznych w wyrównywaniu szans w postaci dodatkowych zajęć zainteresowań wraz z wyposażeniem w materiały i sprzęt nieodzowny do zajęć jako rozwój kompetencji, umiejętności, uzdolnień i zainteresowań uczniów poza edukacją formalną </a:t>
            </a:r>
          </a:p>
          <a:p>
            <a:r>
              <a:rPr lang="pl-PL" dirty="0"/>
              <a:t>- wsparcie poradni psychologiczno-pedagogicznych w postaci warsztatów, zajęć organizowanych dla szkolnictwa zawodowego związanych z zainteresowaniami młodzieży </a:t>
            </a:r>
          </a:p>
          <a:p>
            <a:r>
              <a:rPr lang="pl-PL" b="1" dirty="0"/>
              <a:t>- kursy i szkolenia, wizyty studyjne z zakresu zainteresowań i doradztwa zawodowego </a:t>
            </a:r>
            <a:r>
              <a:rPr lang="pl-PL" dirty="0"/>
              <a:t>	</a:t>
            </a:r>
          </a:p>
          <a:p>
            <a:r>
              <a:rPr lang="pl-PL" dirty="0"/>
              <a:t>- </a:t>
            </a:r>
            <a:r>
              <a:rPr lang="pl-PL" b="1" dirty="0"/>
              <a:t>alokacja</a:t>
            </a:r>
            <a:r>
              <a:rPr lang="pl-PL" dirty="0"/>
              <a:t>: 611 090 € 	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F54E2BF-3A77-D04F-201C-86784A2A6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06" y="594290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4804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1.8. Edukacja przedszkolna i szkolna podstawą rozwoju społecznego 	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382508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Wskaźniki produktu: PLFCO01 </a:t>
            </a:r>
            <a:endParaRPr lang="pl-PL" dirty="0"/>
          </a:p>
          <a:p>
            <a:r>
              <a:rPr lang="pl-PL" dirty="0"/>
              <a:t>- liczba dzieci objętych dodatkowymi zajęciami w edukacji przedszkolnej – 30 </a:t>
            </a:r>
          </a:p>
          <a:p>
            <a:r>
              <a:rPr lang="pl-PL" b="1" dirty="0"/>
              <a:t>PLFCO03 </a:t>
            </a:r>
            <a:endParaRPr lang="pl-PL" dirty="0"/>
          </a:p>
          <a:p>
            <a:r>
              <a:rPr lang="pl-PL" dirty="0"/>
              <a:t>- liczba uczniów szkół i placówek systemu oświaty prowadzących kształcenie ogólne objętych wsparciem - 130 </a:t>
            </a:r>
          </a:p>
          <a:p>
            <a:r>
              <a:rPr lang="pl-PL" b="1" dirty="0"/>
              <a:t>PLFCO04 </a:t>
            </a:r>
            <a:endParaRPr lang="pl-PL" dirty="0"/>
          </a:p>
          <a:p>
            <a:r>
              <a:rPr lang="pl-PL" dirty="0"/>
              <a:t>- liczba uczniów i słuchaczy szkół i placówek kształcenia zawodowego objętych wsparciem- 40 </a:t>
            </a:r>
          </a:p>
          <a:p>
            <a:r>
              <a:rPr lang="pl-PL" b="1" dirty="0"/>
              <a:t>Wskaźniki rezultatu: PLFCR01 </a:t>
            </a:r>
            <a:endParaRPr lang="pl-PL" dirty="0"/>
          </a:p>
          <a:p>
            <a:r>
              <a:rPr lang="pl-PL" b="1" i="1" dirty="0"/>
              <a:t>- </a:t>
            </a:r>
            <a:r>
              <a:rPr lang="pl-PL" dirty="0"/>
              <a:t>liczba uczniów, którzy nabyli kwalifikacje po opuszczeniu programu -110 	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E992841-7A3E-9762-5671-6673E4E79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387" y="594290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016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proporcjonalności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703672"/>
            <a:ext cx="9720071" cy="4052235"/>
          </a:xfrm>
        </p:spPr>
        <p:txBody>
          <a:bodyPr/>
          <a:lstStyle/>
          <a:p>
            <a:r>
              <a:rPr lang="pl-PL" dirty="0"/>
              <a:t>Zgodnie z Wytycznymi kwalifikowalności w przypadku: </a:t>
            </a:r>
          </a:p>
          <a:p>
            <a:r>
              <a:rPr lang="pl-PL" dirty="0"/>
              <a:t>- nieosiągnięcia założeń merytorycznych określonych we wniosku mierzonych poprzez wskaźniki produktu i rezultatu bezpośredniego, </a:t>
            </a:r>
          </a:p>
          <a:p>
            <a:r>
              <a:rPr lang="pl-PL" dirty="0"/>
              <a:t>- niespełnienia kryteriów projektu, dla których nie określono wskaźników produktu lub rezultatu bezpośredniego, </a:t>
            </a:r>
          </a:p>
          <a:p>
            <a:r>
              <a:rPr lang="pl-PL" dirty="0"/>
              <a:t>IZ FEW może uznać wszystkie lub odpowiednią część wydatków dotychczas rozliczonych w ramach projektu za niekwalifikowane, zgodnie z zapisami Umowy. Wydatki niekwalifikowalne obejmują wydatki związane z tym zadaniem merytorycznym (zadaniami merytorycznymi), którego założenia nie zostały osiągnięte, a także koszty pośrednie. Wysokość wydatków niekwalifikowanych uzależniona jest od stopnia niezrealizowania założeń merytorycznych projektu.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5D03A9C-B6CD-F69D-9AAC-EDED9E604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803" y="5871193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2701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Przykładowy katalog kosztów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716310"/>
              </p:ext>
            </p:extLst>
          </p:nvPr>
        </p:nvGraphicFramePr>
        <p:xfrm>
          <a:off x="507103" y="1665171"/>
          <a:ext cx="1100241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023">
                  <a:extLst>
                    <a:ext uri="{9D8B030D-6E8A-4147-A177-3AD203B41FA5}">
                      <a16:colId xmlns:a16="http://schemas.microsoft.com/office/drawing/2014/main" xmlns="" val="1961398333"/>
                    </a:ext>
                  </a:extLst>
                </a:gridCol>
                <a:gridCol w="2773135">
                  <a:extLst>
                    <a:ext uri="{9D8B030D-6E8A-4147-A177-3AD203B41FA5}">
                      <a16:colId xmlns:a16="http://schemas.microsoft.com/office/drawing/2014/main" xmlns="" val="1804995268"/>
                    </a:ext>
                  </a:extLst>
                </a:gridCol>
                <a:gridCol w="7633252">
                  <a:extLst>
                    <a:ext uri="{9D8B030D-6E8A-4147-A177-3AD203B41FA5}">
                      <a16:colId xmlns:a16="http://schemas.microsoft.com/office/drawing/2014/main" xmlns="" val="2595613791"/>
                    </a:ext>
                  </a:extLst>
                </a:gridCol>
              </a:tblGrid>
              <a:tr h="353642">
                <a:tc>
                  <a:txBody>
                    <a:bodyPr/>
                    <a:lstStyle/>
                    <a:p>
                      <a:r>
                        <a:rPr lang="pl-PL" dirty="0"/>
                        <a:t>Lp.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Kategorie kosztów*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Przykładowy katalog kosztów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4031072"/>
                  </a:ext>
                </a:extLst>
              </a:tr>
              <a:tr h="1133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Koszty wsparcia uczestników projektu oraz podmiotów objętych wsparciem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Koszty wsparcia związane</a:t>
                      </a:r>
                      <a:r>
                        <a:rPr lang="pl-PL" baseline="0" dirty="0"/>
                        <a:t> np.</a:t>
                      </a:r>
                      <a:r>
                        <a:rPr lang="pl-PL" dirty="0"/>
                        <a:t> z</a:t>
                      </a:r>
                      <a:r>
                        <a:rPr lang="pl-PL" baseline="0" dirty="0"/>
                        <a:t> </a:t>
                      </a:r>
                      <a:r>
                        <a:rPr lang="pl-PL" dirty="0"/>
                        <a:t>zakupem: mebli i wyposażenia; sprzętu TIK i audiowizualnego; pomocy dydaktycznych, zabawek i sprzętu specjalistycznego do prowadzenia zajęć; organizacją zajęć dodatkowych - poza kosztami wynagrodzenia personelu, które należy wykazać w osobnej kategorii.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0168652"/>
                  </a:ext>
                </a:extLst>
              </a:tr>
              <a:tr h="2179989">
                <a:tc>
                  <a:txBody>
                    <a:bodyPr/>
                    <a:lstStyle/>
                    <a:p>
                      <a:r>
                        <a:rPr lang="pl-PL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Personel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Przez personel projektu rozumiane są osoby zaangażowane do realizacji zadań lub czynności w ramach projektu na podstawie stosunku pracy lub wolontariusze wykonujący świadczenia na zasadach określonych w ustawie z dnia 24 kwietnia 2003 r. o działalności pożytku publicznego i o wolontariacie.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Koszty zgodnie z pkt 3.8 Wytycznych dotyczących kwalifikowalności wydatków na lata 2021-2027, np.: wydatki osobowe/wynagrodzenia nauczycieli; pozostałe koszty personelu (np. składki, podatki).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3875260"/>
                  </a:ext>
                </a:extLst>
              </a:tr>
            </a:tbl>
          </a:graphicData>
        </a:graphic>
      </p:graphicFrame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E1E74A7C-A3A2-2588-3671-EAFD0C262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526" y="5803816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39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kwestie finansowe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655545"/>
            <a:ext cx="9720071" cy="385973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Podmiot realizujący projekt ponosi wydatki związane z jego realizacją zgodnie przede wszystkim z Wytycznymi kwalifikowalności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Koszty związane z realizacją projektu poniesione przed zawarciem Umowy wnioskodawca ponosi na własne ryzyko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Wnioskodawca jest zobowiązany rozpocząć realizację projektu w ciągu 3 miesięcy od ustalonej we wniosku początkowej daty okresu realizacji projektu, w przeciwnym razie Umowa może zostać rozwiązana w trybie natychmiastowym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Zobowiązuje się wnioskodawców do wydatkowania środków zgodnie z zapisami Umowy, także przed jej podpisaniem tzn. w przypadku wnioskodawców, którzy na własne ryzyko rozpoczynają realizację projektu.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44669264-EE82-5BD7-3B30-8111CEBE6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803" y="5575434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62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 kwestie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Aspekty środowiskowe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Nowe technologie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Konsekwencje Covid-19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Uwarunkowania wynikające z dokumentów strategicznych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286CD518-7847-2023-6781-2664DB97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619" y="4899041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6312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 inż. Ewa Gałka</a:t>
            </a:r>
          </a:p>
        </p:txBody>
      </p:sp>
      <p:pic>
        <p:nvPicPr>
          <p:cNvPr id="7" name="Symbol zastępczy obrazu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61" b="21861"/>
          <a:stretch>
            <a:fillRect/>
          </a:stretch>
        </p:blipFill>
        <p:spPr/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/>
              <a:t>Ewa.galka@pisop.org.pl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0C51D22E-F44A-F672-2BE3-539F0DB84B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252" y="6198235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27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3434"/>
            <a:ext cx="306705" cy="735965"/>
          </a:xfrm>
          <a:custGeom>
            <a:avLst/>
            <a:gdLst/>
            <a:ahLst/>
            <a:cxnLst/>
            <a:rect l="l" t="t" r="r" b="b"/>
            <a:pathLst>
              <a:path w="306705" h="735965">
                <a:moveTo>
                  <a:pt x="0" y="0"/>
                </a:moveTo>
                <a:lnTo>
                  <a:pt x="0" y="735353"/>
                </a:lnTo>
                <a:lnTo>
                  <a:pt x="13732" y="709500"/>
                </a:lnTo>
                <a:lnTo>
                  <a:pt x="36301" y="681861"/>
                </a:lnTo>
                <a:lnTo>
                  <a:pt x="279436" y="434257"/>
                </a:lnTo>
                <a:lnTo>
                  <a:pt x="299679" y="403140"/>
                </a:lnTo>
                <a:lnTo>
                  <a:pt x="306426" y="367673"/>
                </a:lnTo>
                <a:lnTo>
                  <a:pt x="299679" y="332206"/>
                </a:lnTo>
                <a:lnTo>
                  <a:pt x="279436" y="301089"/>
                </a:lnTo>
                <a:lnTo>
                  <a:pt x="36301" y="53484"/>
                </a:lnTo>
                <a:lnTo>
                  <a:pt x="13732" y="25852"/>
                </a:lnTo>
                <a:lnTo>
                  <a:pt x="0" y="0"/>
                </a:lnTo>
                <a:close/>
              </a:path>
            </a:pathLst>
          </a:custGeom>
          <a:solidFill>
            <a:srgbClr val="FF45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6465" y="318331"/>
            <a:ext cx="10498735" cy="1104790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pc="35" dirty="0" err="1"/>
              <a:t>Zasady</a:t>
            </a:r>
            <a:r>
              <a:rPr spc="-65" dirty="0"/>
              <a:t> </a:t>
            </a:r>
            <a:r>
              <a:rPr spc="30" dirty="0"/>
              <a:t>ho</a:t>
            </a:r>
            <a:r>
              <a:rPr lang="pl-PL" spc="30" dirty="0"/>
              <a:t>r</a:t>
            </a:r>
            <a:r>
              <a:rPr spc="30" dirty="0" err="1"/>
              <a:t>yzontalne</a:t>
            </a:r>
            <a:endParaRPr spc="30" dirty="0"/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spc="45" dirty="0"/>
              <a:t>(A</a:t>
            </a:r>
            <a:r>
              <a:rPr lang="pl-PL" sz="2000" spc="45" dirty="0"/>
              <a:t>r</a:t>
            </a:r>
            <a:r>
              <a:rPr sz="2000" spc="45" dirty="0"/>
              <a:t>t.</a:t>
            </a:r>
            <a:r>
              <a:rPr sz="2000" spc="-15" dirty="0"/>
              <a:t> </a:t>
            </a:r>
            <a:r>
              <a:rPr sz="2000" dirty="0"/>
              <a:t>9</a:t>
            </a:r>
            <a:r>
              <a:rPr sz="2000" spc="15" dirty="0"/>
              <a:t> </a:t>
            </a:r>
            <a:r>
              <a:rPr sz="2000" spc="15" dirty="0" err="1"/>
              <a:t>Rozpo</a:t>
            </a:r>
            <a:r>
              <a:rPr lang="pl-PL" sz="2000" spc="15" dirty="0"/>
              <a:t>r</a:t>
            </a:r>
            <a:r>
              <a:rPr sz="2000" spc="15" dirty="0" err="1"/>
              <a:t>ządzenia</a:t>
            </a:r>
            <a:r>
              <a:rPr sz="2000" spc="-35" dirty="0"/>
              <a:t> </a:t>
            </a:r>
            <a:r>
              <a:rPr sz="2000" spc="5" dirty="0"/>
              <a:t>„</a:t>
            </a:r>
            <a:r>
              <a:rPr sz="2000" spc="5" dirty="0" err="1"/>
              <a:t>ogólnego</a:t>
            </a:r>
            <a:r>
              <a:rPr sz="2000" spc="5" dirty="0"/>
              <a:t>”/</a:t>
            </a:r>
            <a:r>
              <a:rPr lang="pl-PL" sz="2000" spc="5" dirty="0"/>
              <a:t>r</a:t>
            </a:r>
            <a:r>
              <a:rPr sz="2000" spc="5" dirty="0" err="1"/>
              <a:t>amowego</a:t>
            </a:r>
            <a:r>
              <a:rPr sz="2000" spc="5" dirty="0"/>
              <a:t>)</a:t>
            </a:r>
            <a:endParaRPr sz="2000" dirty="0"/>
          </a:p>
        </p:txBody>
      </p:sp>
      <p:grpSp>
        <p:nvGrpSpPr>
          <p:cNvPr id="4" name="object 4"/>
          <p:cNvGrpSpPr/>
          <p:nvPr/>
        </p:nvGrpSpPr>
        <p:grpSpPr>
          <a:xfrm>
            <a:off x="0" y="1270535"/>
            <a:ext cx="12184380" cy="3955983"/>
            <a:chOff x="0" y="1650492"/>
            <a:chExt cx="12184380" cy="465709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650492"/>
              <a:ext cx="12184379" cy="333451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407272" y="4761166"/>
              <a:ext cx="7063105" cy="1546225"/>
            </a:xfrm>
            <a:custGeom>
              <a:avLst/>
              <a:gdLst/>
              <a:ahLst/>
              <a:cxnLst/>
              <a:rect l="l" t="t" r="r" b="b"/>
              <a:pathLst>
                <a:path w="7063105" h="1546225">
                  <a:moveTo>
                    <a:pt x="6870" y="0"/>
                  </a:moveTo>
                  <a:lnTo>
                    <a:pt x="0" y="0"/>
                  </a:lnTo>
                  <a:lnTo>
                    <a:pt x="0" y="1485049"/>
                  </a:lnTo>
                  <a:lnTo>
                    <a:pt x="6870" y="1485049"/>
                  </a:lnTo>
                  <a:lnTo>
                    <a:pt x="6870" y="0"/>
                  </a:lnTo>
                  <a:close/>
                </a:path>
                <a:path w="7063105" h="1546225">
                  <a:moveTo>
                    <a:pt x="2429294" y="0"/>
                  </a:moveTo>
                  <a:lnTo>
                    <a:pt x="2422677" y="0"/>
                  </a:lnTo>
                  <a:lnTo>
                    <a:pt x="2422677" y="1485049"/>
                  </a:lnTo>
                  <a:lnTo>
                    <a:pt x="2429294" y="1485049"/>
                  </a:lnTo>
                  <a:lnTo>
                    <a:pt x="2429294" y="0"/>
                  </a:lnTo>
                  <a:close/>
                </a:path>
                <a:path w="7063105" h="1546225">
                  <a:moveTo>
                    <a:pt x="4794542" y="60960"/>
                  </a:moveTo>
                  <a:lnTo>
                    <a:pt x="4787912" y="60960"/>
                  </a:lnTo>
                  <a:lnTo>
                    <a:pt x="4787925" y="1546009"/>
                  </a:lnTo>
                  <a:lnTo>
                    <a:pt x="4794542" y="1546009"/>
                  </a:lnTo>
                  <a:lnTo>
                    <a:pt x="4794542" y="60960"/>
                  </a:lnTo>
                  <a:close/>
                </a:path>
                <a:path w="7063105" h="1546225">
                  <a:moveTo>
                    <a:pt x="7062991" y="42672"/>
                  </a:moveTo>
                  <a:lnTo>
                    <a:pt x="7056120" y="42672"/>
                  </a:lnTo>
                  <a:lnTo>
                    <a:pt x="7056120" y="1527721"/>
                  </a:lnTo>
                  <a:lnTo>
                    <a:pt x="7062991" y="1527721"/>
                  </a:lnTo>
                  <a:lnTo>
                    <a:pt x="7062991" y="42672"/>
                  </a:lnTo>
                  <a:close/>
                </a:path>
              </a:pathLst>
            </a:custGeom>
            <a:solidFill>
              <a:srgbClr val="D7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55993" y="4774438"/>
            <a:ext cx="1816850" cy="12817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2560" marR="188595" indent="5715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pos</a:t>
            </a:r>
            <a:r>
              <a:rPr sz="1000" spc="-15" dirty="0" err="1">
                <a:solidFill>
                  <a:srgbClr val="002060"/>
                </a:solidFill>
                <a:latin typeface="Roboto Lt"/>
                <a:cs typeface="Roboto Lt"/>
              </a:rPr>
              <a:t>z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a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n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o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w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a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n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i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e</a:t>
            </a:r>
            <a:r>
              <a:rPr sz="1000" spc="-1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30" dirty="0">
                <a:solidFill>
                  <a:srgbClr val="002060"/>
                </a:solidFill>
                <a:latin typeface="Roboto Lt"/>
                <a:cs typeface="Roboto Lt"/>
              </a:rPr>
              <a:t>p</a:t>
            </a:r>
            <a:r>
              <a:rPr lang="pl-PL" sz="1000" spc="30" dirty="0" err="1">
                <a:solidFill>
                  <a:srgbClr val="002060"/>
                </a:solidFill>
                <a:latin typeface="Roboto Lt"/>
                <a:cs typeface="Roboto Lt"/>
              </a:rPr>
              <a:t>ra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w  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podstawowych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25" dirty="0">
                <a:solidFill>
                  <a:srgbClr val="002060"/>
                </a:solidFill>
                <a:latin typeface="Roboto Lt"/>
                <a:cs typeface="Roboto Lt"/>
              </a:rPr>
              <a:t>o</a:t>
            </a:r>
            <a:r>
              <a:rPr lang="pl-PL" sz="1000" spc="2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25" dirty="0" err="1">
                <a:solidFill>
                  <a:srgbClr val="002060"/>
                </a:solidFill>
                <a:latin typeface="Roboto Lt"/>
                <a:cs typeface="Roboto Lt"/>
              </a:rPr>
              <a:t>az</a:t>
            </a:r>
            <a:r>
              <a:rPr sz="1000" spc="-4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10" dirty="0">
                <a:solidFill>
                  <a:srgbClr val="002060"/>
                </a:solidFill>
                <a:latin typeface="Roboto Lt"/>
                <a:cs typeface="Roboto Lt"/>
              </a:rPr>
              <a:t>p</a:t>
            </a:r>
            <a:r>
              <a:rPr lang="pl-PL" sz="1000" spc="10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10" dirty="0">
                <a:solidFill>
                  <a:srgbClr val="002060"/>
                </a:solidFill>
                <a:latin typeface="Roboto Lt"/>
                <a:cs typeface="Roboto Lt"/>
              </a:rPr>
              <a:t>zest</a:t>
            </a:r>
            <a:r>
              <a:rPr lang="pl-PL" sz="1000" spc="10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10" dirty="0" err="1">
                <a:solidFill>
                  <a:srgbClr val="002060"/>
                </a:solidFill>
                <a:latin typeface="Roboto Lt"/>
                <a:cs typeface="Roboto Lt"/>
              </a:rPr>
              <a:t>zeganie</a:t>
            </a:r>
            <a:r>
              <a:rPr lang="pl-PL" sz="1000" spc="10" dirty="0">
                <a:solidFill>
                  <a:srgbClr val="002060"/>
                </a:solidFill>
                <a:latin typeface="Roboto Lt"/>
                <a:cs typeface="Roboto Lt"/>
              </a:rPr>
              <a:t> praw</a:t>
            </a:r>
            <a:endParaRPr sz="1000" dirty="0">
              <a:solidFill>
                <a:srgbClr val="002060"/>
              </a:solidFill>
              <a:latin typeface="Roboto Lt"/>
              <a:cs typeface="Roboto Lt"/>
            </a:endParaRPr>
          </a:p>
          <a:p>
            <a:pPr marL="12065" marR="5080" indent="-47625" algn="ctr">
              <a:lnSpc>
                <a:spcPct val="100000"/>
              </a:lnSpc>
              <a:spcBef>
                <a:spcPts val="860"/>
              </a:spcBef>
            </a:pPr>
            <a:r>
              <a:rPr sz="1500" b="1" spc="20" dirty="0">
                <a:solidFill>
                  <a:srgbClr val="FF4129"/>
                </a:solidFill>
                <a:latin typeface="Roboto Bk"/>
                <a:cs typeface="Roboto Bk"/>
              </a:rPr>
              <a:t>fi</a:t>
            </a:r>
            <a:r>
              <a:rPr lang="pl-PL" sz="1500" b="1" spc="20" dirty="0">
                <a:solidFill>
                  <a:srgbClr val="FF4129"/>
                </a:solidFill>
                <a:latin typeface="Roboto Bk"/>
                <a:cs typeface="Roboto Bk"/>
              </a:rPr>
              <a:t>l</a:t>
            </a:r>
            <a:r>
              <a:rPr sz="1500" b="1" spc="20" dirty="0">
                <a:solidFill>
                  <a:srgbClr val="FF4129"/>
                </a:solidFill>
                <a:latin typeface="Roboto Bk"/>
                <a:cs typeface="Roboto Bk"/>
              </a:rPr>
              <a:t>a</a:t>
            </a:r>
            <a:r>
              <a:rPr lang="pl-PL" sz="1500" b="1" spc="20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20" dirty="0">
                <a:solidFill>
                  <a:srgbClr val="FF4129"/>
                </a:solidFill>
                <a:latin typeface="Roboto Bk"/>
                <a:cs typeface="Roboto Bk"/>
              </a:rPr>
              <a:t>y </a:t>
            </a:r>
            <a:r>
              <a:rPr sz="1500" b="1" spc="35" dirty="0">
                <a:solidFill>
                  <a:srgbClr val="FF4129"/>
                </a:solidFill>
                <a:latin typeface="Roboto Bk"/>
                <a:cs typeface="Roboto Bk"/>
              </a:rPr>
              <a:t>P</a:t>
            </a:r>
            <a:r>
              <a:rPr lang="pl-PL" sz="1500" b="1" spc="35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35" dirty="0">
                <a:solidFill>
                  <a:srgbClr val="FF4129"/>
                </a:solidFill>
                <a:latin typeface="Roboto Bk"/>
                <a:cs typeface="Roboto Bk"/>
              </a:rPr>
              <a:t>aw </a:t>
            </a:r>
            <a:r>
              <a:rPr sz="1500" b="1" spc="40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5" dirty="0">
                <a:solidFill>
                  <a:srgbClr val="FF4129"/>
                </a:solidFill>
                <a:latin typeface="Roboto Bk"/>
                <a:cs typeface="Roboto Bk"/>
              </a:rPr>
              <a:t>Podstawowych </a:t>
            </a:r>
            <a:r>
              <a:rPr sz="1500" b="1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10" dirty="0" err="1">
                <a:solidFill>
                  <a:srgbClr val="FF4129"/>
                </a:solidFill>
                <a:latin typeface="Roboto Bk"/>
                <a:cs typeface="Roboto Bk"/>
              </a:rPr>
              <a:t>Unii</a:t>
            </a:r>
            <a:r>
              <a:rPr sz="1500" b="1" spc="-7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5" dirty="0" err="1">
                <a:solidFill>
                  <a:srgbClr val="FF4129"/>
                </a:solidFill>
                <a:latin typeface="Roboto Bk"/>
                <a:cs typeface="Roboto Bk"/>
              </a:rPr>
              <a:t>Eu</a:t>
            </a:r>
            <a:r>
              <a:rPr lang="pl-PL" sz="1500" b="1" spc="5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5" dirty="0" err="1">
                <a:solidFill>
                  <a:srgbClr val="FF4129"/>
                </a:solidFill>
                <a:latin typeface="Roboto Bk"/>
                <a:cs typeface="Roboto Bk"/>
              </a:rPr>
              <a:t>opejs</a:t>
            </a:r>
            <a:r>
              <a:rPr lang="pl-PL" sz="1500" b="1" spc="5" dirty="0">
                <a:solidFill>
                  <a:srgbClr val="FF4129"/>
                </a:solidFill>
                <a:latin typeface="Roboto Bk"/>
                <a:cs typeface="Roboto Bk"/>
              </a:rPr>
              <a:t>k</a:t>
            </a:r>
            <a:r>
              <a:rPr sz="1500" b="1" spc="5" dirty="0" err="1">
                <a:solidFill>
                  <a:srgbClr val="FF4129"/>
                </a:solidFill>
                <a:latin typeface="Roboto Bk"/>
                <a:cs typeface="Roboto Bk"/>
              </a:rPr>
              <a:t>iej</a:t>
            </a:r>
            <a:endParaRPr sz="1500" dirty="0">
              <a:latin typeface="Roboto Bk"/>
              <a:cs typeface="Roboto B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0482" y="4754626"/>
            <a:ext cx="1552308" cy="16030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 marR="125730" indent="-3175" algn="ctr">
              <a:lnSpc>
                <a:spcPct val="100000"/>
              </a:lnSpc>
              <a:spcBef>
                <a:spcPts val="100"/>
              </a:spcBef>
            </a:pPr>
            <a:r>
              <a:rPr sz="1500" b="1" dirty="0" err="1">
                <a:solidFill>
                  <a:srgbClr val="FF4129"/>
                </a:solidFill>
                <a:latin typeface="Roboto Bk"/>
                <a:cs typeface="Roboto Bk"/>
              </a:rPr>
              <a:t>zapobieganie</a:t>
            </a:r>
            <a:r>
              <a:rPr sz="1500" b="1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10" dirty="0" err="1">
                <a:solidFill>
                  <a:srgbClr val="FF4129"/>
                </a:solidFill>
                <a:latin typeface="Roboto Bk"/>
                <a:cs typeface="Roboto Bk"/>
              </a:rPr>
              <a:t>wszel</a:t>
            </a:r>
            <a:r>
              <a:rPr lang="pl-PL" sz="1500" b="1" spc="-10" dirty="0">
                <a:solidFill>
                  <a:srgbClr val="FF4129"/>
                </a:solidFill>
                <a:latin typeface="Roboto Bk"/>
                <a:cs typeface="Roboto Bk"/>
              </a:rPr>
              <a:t>k</a:t>
            </a:r>
            <a:r>
              <a:rPr sz="1500" b="1" spc="-10" dirty="0" err="1">
                <a:solidFill>
                  <a:srgbClr val="FF4129"/>
                </a:solidFill>
                <a:latin typeface="Roboto Bk"/>
                <a:cs typeface="Roboto Bk"/>
              </a:rPr>
              <a:t>iej</a:t>
            </a:r>
            <a:r>
              <a:rPr sz="1500" b="1" spc="-10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5" dirty="0" err="1">
                <a:solidFill>
                  <a:srgbClr val="FF4129"/>
                </a:solidFill>
                <a:latin typeface="Roboto Bk"/>
                <a:cs typeface="Roboto Bk"/>
              </a:rPr>
              <a:t>dys</a:t>
            </a:r>
            <a:r>
              <a:rPr lang="pl-PL" sz="1500" b="1" spc="-5" dirty="0">
                <a:solidFill>
                  <a:srgbClr val="FF4129"/>
                </a:solidFill>
                <a:latin typeface="Roboto Bk"/>
                <a:cs typeface="Roboto Bk"/>
              </a:rPr>
              <a:t>kr</a:t>
            </a:r>
            <a:r>
              <a:rPr sz="1500" b="1" spc="-5" dirty="0" err="1">
                <a:solidFill>
                  <a:srgbClr val="FF4129"/>
                </a:solidFill>
                <a:latin typeface="Roboto Bk"/>
                <a:cs typeface="Roboto Bk"/>
              </a:rPr>
              <a:t>yminacji</a:t>
            </a:r>
            <a:endParaRPr sz="1500" dirty="0">
              <a:latin typeface="Roboto Bk"/>
              <a:cs typeface="Roboto Bk"/>
            </a:endParaRPr>
          </a:p>
          <a:p>
            <a:pPr marL="12700" marR="5080" indent="-1905" algn="ctr">
              <a:lnSpc>
                <a:spcPct val="100000"/>
              </a:lnSpc>
              <a:spcBef>
                <a:spcPts val="1019"/>
              </a:spcBef>
            </a:pP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ze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wzgl</a:t>
            </a:r>
            <a:r>
              <a:rPr lang="pl-PL" sz="1000" spc="-10" dirty="0">
                <a:solidFill>
                  <a:srgbClr val="002060"/>
                </a:solidFill>
                <a:latin typeface="Roboto Lt"/>
                <a:cs typeface="Roboto Lt"/>
              </a:rPr>
              <a:t>ę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du na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płeć, </a:t>
            </a:r>
            <a:r>
              <a:rPr lang="pl-PL" sz="1000" spc="2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25" dirty="0">
                <a:solidFill>
                  <a:srgbClr val="002060"/>
                </a:solidFill>
                <a:latin typeface="Roboto Lt"/>
                <a:cs typeface="Roboto Lt"/>
              </a:rPr>
              <a:t>as</a:t>
            </a:r>
            <a:r>
              <a:rPr lang="pl-PL" sz="1000" spc="25" dirty="0">
                <a:solidFill>
                  <a:srgbClr val="002060"/>
                </a:solidFill>
                <a:latin typeface="Roboto Lt"/>
                <a:cs typeface="Roboto Lt"/>
              </a:rPr>
              <a:t>ę</a:t>
            </a:r>
            <a:r>
              <a:rPr sz="1000" spc="2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3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lub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pochodzenie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etniczne, </a:t>
            </a:r>
            <a:r>
              <a:rPr sz="1000" spc="-229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lang="pl-PL" sz="1000" spc="10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10" dirty="0" err="1">
                <a:solidFill>
                  <a:srgbClr val="002060"/>
                </a:solidFill>
                <a:latin typeface="Roboto Lt"/>
                <a:cs typeface="Roboto Lt"/>
              </a:rPr>
              <a:t>eligi</a:t>
            </a:r>
            <a:r>
              <a:rPr lang="pl-PL" sz="1000" spc="10" dirty="0">
                <a:solidFill>
                  <a:srgbClr val="002060"/>
                </a:solidFill>
                <a:latin typeface="Roboto Lt"/>
                <a:cs typeface="Roboto Lt"/>
              </a:rPr>
              <a:t>ę</a:t>
            </a:r>
            <a:r>
              <a:rPr sz="1000" spc="1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lub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światopogląd, 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niepełnosp</a:t>
            </a:r>
            <a:r>
              <a:rPr lang="pl-PL" sz="1000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awność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,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wiek 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lub</a:t>
            </a:r>
            <a:r>
              <a:rPr sz="1000" spc="-3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5" dirty="0">
                <a:solidFill>
                  <a:srgbClr val="002060"/>
                </a:solidFill>
                <a:latin typeface="Roboto Lt"/>
                <a:cs typeface="Roboto Lt"/>
              </a:rPr>
              <a:t>o</a:t>
            </a:r>
            <a:r>
              <a:rPr lang="pl-PL" sz="1000" spc="5" dirty="0" err="1">
                <a:solidFill>
                  <a:srgbClr val="002060"/>
                </a:solidFill>
                <a:latin typeface="Roboto Lt"/>
                <a:cs typeface="Roboto Lt"/>
              </a:rPr>
              <a:t>ri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entacj</a:t>
            </a: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ę</a:t>
            </a:r>
            <a:r>
              <a:rPr sz="1000" spc="-3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seksualną</a:t>
            </a:r>
            <a:endParaRPr sz="1000" dirty="0">
              <a:solidFill>
                <a:srgbClr val="002060"/>
              </a:solidFill>
              <a:latin typeface="Roboto Lt"/>
              <a:cs typeface="Roboto L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3360" y="1929841"/>
            <a:ext cx="3396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Rozpo</a:t>
            </a:r>
            <a:r>
              <a:rPr lang="pl-PL" sz="1000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ządzenie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PE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i </a:t>
            </a:r>
            <a:r>
              <a:rPr sz="1000" spc="-15" dirty="0">
                <a:solidFill>
                  <a:srgbClr val="002060"/>
                </a:solidFill>
                <a:latin typeface="Roboto Lt"/>
                <a:cs typeface="Roboto Lt"/>
              </a:rPr>
              <a:t>Rady 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(UE)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2021/1060 z 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dnia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endParaRPr lang="pl-PL" sz="1000" spc="-5" dirty="0">
              <a:solidFill>
                <a:srgbClr val="002060"/>
              </a:solidFill>
              <a:latin typeface="Roboto Lt"/>
              <a:cs typeface="Roboto Lt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24 </a:t>
            </a:r>
            <a:r>
              <a:rPr sz="1000" spc="10" dirty="0" err="1">
                <a:solidFill>
                  <a:srgbClr val="002060"/>
                </a:solidFill>
                <a:latin typeface="Roboto Lt"/>
                <a:cs typeface="Roboto Lt"/>
              </a:rPr>
              <a:t>cze</a:t>
            </a:r>
            <a:r>
              <a:rPr lang="pl-PL" sz="1000" spc="10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10" dirty="0" err="1">
                <a:solidFill>
                  <a:srgbClr val="002060"/>
                </a:solidFill>
                <a:latin typeface="Roboto Lt"/>
                <a:cs typeface="Roboto Lt"/>
              </a:rPr>
              <a:t>wca</a:t>
            </a:r>
            <a:r>
              <a:rPr sz="1000" spc="1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229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2021 </a:t>
            </a:r>
            <a:r>
              <a:rPr sz="1000" spc="55" dirty="0">
                <a:solidFill>
                  <a:srgbClr val="002060"/>
                </a:solidFill>
                <a:latin typeface="Roboto Lt"/>
                <a:cs typeface="Roboto Lt"/>
              </a:rPr>
              <a:t>í.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ustanawiające 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wspólne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5" dirty="0">
                <a:solidFill>
                  <a:srgbClr val="002060"/>
                </a:solidFill>
                <a:latin typeface="Roboto Lt"/>
                <a:cs typeface="Roboto Lt"/>
              </a:rPr>
              <a:t>p</a:t>
            </a: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zepisy</a:t>
            </a:r>
            <a:r>
              <a:rPr sz="1000" spc="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dotyczące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Eu</a:t>
            </a: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opejskiego</a:t>
            </a:r>
            <a:r>
              <a:rPr sz="1000" spc="-1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Funduszu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Rozwoju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Regionalnego,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Eu</a:t>
            </a: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opejskiego</a:t>
            </a:r>
            <a:r>
              <a:rPr sz="1000" spc="-1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Funduszu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Społecznego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Plus, […]</a:t>
            </a:r>
            <a:endParaRPr sz="1000" dirty="0">
              <a:solidFill>
                <a:srgbClr val="002060"/>
              </a:solidFill>
              <a:latin typeface="Roboto Lt"/>
              <a:cs typeface="Roboto L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7138" y="4689475"/>
            <a:ext cx="2198749" cy="21800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775" marR="270510" indent="-1905" algn="ctr">
              <a:lnSpc>
                <a:spcPct val="100000"/>
              </a:lnSpc>
              <a:spcBef>
                <a:spcPts val="100"/>
              </a:spcBef>
            </a:pPr>
            <a:r>
              <a:rPr sz="1500" b="1" spc="20" dirty="0" err="1">
                <a:solidFill>
                  <a:srgbClr val="FF4129"/>
                </a:solidFill>
                <a:latin typeface="Roboto Bk"/>
                <a:cs typeface="Roboto Bk"/>
              </a:rPr>
              <a:t>wspie</a:t>
            </a:r>
            <a:r>
              <a:rPr lang="pl-PL" sz="1500" b="1" spc="20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20" dirty="0" err="1">
                <a:solidFill>
                  <a:srgbClr val="FF4129"/>
                </a:solidFill>
                <a:latin typeface="Roboto Bk"/>
                <a:cs typeface="Roboto Bk"/>
              </a:rPr>
              <a:t>anie</a:t>
            </a:r>
            <a:r>
              <a:rPr sz="1500" b="1" spc="20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2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85" dirty="0">
                <a:solidFill>
                  <a:srgbClr val="FF4129"/>
                </a:solidFill>
                <a:latin typeface="Roboto Bk"/>
                <a:cs typeface="Roboto Bk"/>
              </a:rPr>
              <a:t>z</a:t>
            </a:r>
            <a:r>
              <a:rPr lang="pl-PL" sz="1500" b="1" spc="85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dirty="0" err="1">
                <a:solidFill>
                  <a:srgbClr val="FF4129"/>
                </a:solidFill>
                <a:latin typeface="Roboto Bk"/>
                <a:cs typeface="Roboto Bk"/>
              </a:rPr>
              <a:t>ównow</a:t>
            </a:r>
            <a:r>
              <a:rPr sz="1500" b="1" spc="-5" dirty="0" err="1">
                <a:solidFill>
                  <a:srgbClr val="FF4129"/>
                </a:solidFill>
                <a:latin typeface="Roboto Bk"/>
                <a:cs typeface="Roboto Bk"/>
              </a:rPr>
              <a:t>aż</a:t>
            </a:r>
            <a:r>
              <a:rPr sz="1500" b="1" spc="-10" dirty="0" err="1">
                <a:solidFill>
                  <a:srgbClr val="FF4129"/>
                </a:solidFill>
                <a:latin typeface="Roboto Bk"/>
                <a:cs typeface="Roboto Bk"/>
              </a:rPr>
              <a:t>o</a:t>
            </a:r>
            <a:r>
              <a:rPr sz="1500" b="1" dirty="0" err="1">
                <a:solidFill>
                  <a:srgbClr val="FF4129"/>
                </a:solidFill>
                <a:latin typeface="Roboto Bk"/>
                <a:cs typeface="Roboto Bk"/>
              </a:rPr>
              <a:t>n</a:t>
            </a:r>
            <a:r>
              <a:rPr sz="1500" b="1" spc="10" dirty="0" err="1">
                <a:solidFill>
                  <a:srgbClr val="FF4129"/>
                </a:solidFill>
                <a:latin typeface="Roboto Bk"/>
                <a:cs typeface="Roboto Bk"/>
              </a:rPr>
              <a:t>ego</a:t>
            </a:r>
            <a:r>
              <a:rPr sz="1500" b="1" spc="10" dirty="0">
                <a:solidFill>
                  <a:srgbClr val="FF4129"/>
                </a:solidFill>
                <a:latin typeface="Roboto Bk"/>
                <a:cs typeface="Roboto Bk"/>
              </a:rPr>
              <a:t>  </a:t>
            </a:r>
            <a:r>
              <a:rPr lang="pl-PL" sz="1500" b="1" spc="10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10" dirty="0" err="1">
                <a:solidFill>
                  <a:srgbClr val="FF4129"/>
                </a:solidFill>
                <a:latin typeface="Roboto Bk"/>
                <a:cs typeface="Roboto Bk"/>
              </a:rPr>
              <a:t>ozwoju</a:t>
            </a:r>
            <a:r>
              <a:rPr sz="1500" b="1" spc="10" dirty="0">
                <a:solidFill>
                  <a:srgbClr val="FF4129"/>
                </a:solidFill>
                <a:latin typeface="Roboto Bk"/>
                <a:cs typeface="Roboto Bk"/>
              </a:rPr>
              <a:t>,</a:t>
            </a:r>
          </a:p>
          <a:p>
            <a:pPr marL="129539" marR="151130" indent="86360" algn="ctr">
              <a:lnSpc>
                <a:spcPct val="100000"/>
              </a:lnSpc>
              <a:spcBef>
                <a:spcPts val="715"/>
              </a:spcBef>
            </a:pP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określonego w art. 11 TFUE,   z uwzględnieniem celów ONZ dot. zrównoważonego rozwoju,          a także porozumienia paryskiego i zasady „nie czyń poważnych  szkód” (przy pełnym poszanowaniu  dorobku prawnego Unii w dziedzinie  środowiska).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380235" y="4658359"/>
            <a:ext cx="1608062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133350" indent="3175" algn="ctr">
              <a:lnSpc>
                <a:spcPct val="100000"/>
              </a:lnSpc>
              <a:spcBef>
                <a:spcPts val="100"/>
              </a:spcBef>
            </a:pPr>
            <a:r>
              <a:rPr sz="1500" b="1" spc="15" dirty="0">
                <a:solidFill>
                  <a:srgbClr val="FF4129"/>
                </a:solidFill>
                <a:latin typeface="Roboto Bk"/>
                <a:cs typeface="Roboto Bk"/>
              </a:rPr>
              <a:t>p</a:t>
            </a:r>
            <a:r>
              <a:rPr lang="pl-PL" sz="1500" b="1" spc="15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15" dirty="0" err="1">
                <a:solidFill>
                  <a:srgbClr val="FF4129"/>
                </a:solidFill>
                <a:latin typeface="Roboto Bk"/>
                <a:cs typeface="Roboto Bk"/>
              </a:rPr>
              <a:t>omowanie</a:t>
            </a:r>
            <a:r>
              <a:rPr sz="1500" b="1" spc="1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360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lang="pl-PL" sz="1500" b="1" spc="15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15" dirty="0" err="1">
                <a:solidFill>
                  <a:srgbClr val="FF4129"/>
                </a:solidFill>
                <a:latin typeface="Roboto Bk"/>
                <a:cs typeface="Roboto Bk"/>
              </a:rPr>
              <a:t>ówności</a:t>
            </a:r>
            <a:r>
              <a:rPr sz="1500" b="1" spc="1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20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5" dirty="0" err="1">
                <a:solidFill>
                  <a:srgbClr val="FF4129"/>
                </a:solidFill>
                <a:latin typeface="Roboto Bk"/>
                <a:cs typeface="Roboto Bk"/>
              </a:rPr>
              <a:t>szans</a:t>
            </a:r>
            <a:r>
              <a:rPr sz="1500" b="1" spc="-4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lang="pl-PL" sz="1500" b="1" spc="-20" dirty="0">
                <a:solidFill>
                  <a:srgbClr val="FF4129"/>
                </a:solidFill>
                <a:latin typeface="Roboto Bk"/>
                <a:cs typeface="Roboto Bk"/>
              </a:rPr>
              <a:t>k</a:t>
            </a:r>
            <a:r>
              <a:rPr sz="1500" b="1" spc="-20" dirty="0" err="1">
                <a:solidFill>
                  <a:srgbClr val="FF4129"/>
                </a:solidFill>
                <a:latin typeface="Roboto Bk"/>
                <a:cs typeface="Roboto Bk"/>
              </a:rPr>
              <a:t>obiet</a:t>
            </a:r>
            <a:r>
              <a:rPr sz="1500" b="1" spc="-20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-35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endParaRPr lang="pl-PL" sz="1500" b="1" dirty="0">
              <a:solidFill>
                <a:srgbClr val="FF4129"/>
              </a:solidFill>
              <a:latin typeface="Roboto Bk"/>
              <a:cs typeface="Roboto Bk"/>
            </a:endParaRPr>
          </a:p>
          <a:p>
            <a:pPr marL="91440" marR="133350" indent="3175" algn="ctr">
              <a:lnSpc>
                <a:spcPct val="100000"/>
              </a:lnSpc>
              <a:spcBef>
                <a:spcPts val="100"/>
              </a:spcBef>
            </a:pPr>
            <a:r>
              <a:rPr sz="1500" b="1" dirty="0" err="1">
                <a:solidFill>
                  <a:srgbClr val="FF4129"/>
                </a:solidFill>
                <a:latin typeface="Roboto Bk"/>
                <a:cs typeface="Roboto Bk"/>
              </a:rPr>
              <a:t>i</a:t>
            </a:r>
            <a:r>
              <a:rPr sz="1500" b="1" dirty="0">
                <a:solidFill>
                  <a:srgbClr val="FF4129"/>
                </a:solidFill>
                <a:latin typeface="Roboto Bk"/>
                <a:cs typeface="Roboto Bk"/>
              </a:rPr>
              <a:t> m</a:t>
            </a:r>
            <a:r>
              <a:rPr lang="pl-PL" sz="1500" b="1" dirty="0">
                <a:solidFill>
                  <a:srgbClr val="FF4129"/>
                </a:solidFill>
                <a:latin typeface="Roboto Bk"/>
                <a:cs typeface="Roboto Bk"/>
              </a:rPr>
              <a:t>ę</a:t>
            </a:r>
            <a:r>
              <a:rPr sz="1500" b="1" dirty="0" err="1">
                <a:solidFill>
                  <a:srgbClr val="FF4129"/>
                </a:solidFill>
                <a:latin typeface="Roboto Bk"/>
                <a:cs typeface="Roboto Bk"/>
              </a:rPr>
              <a:t>żczyzn</a:t>
            </a:r>
            <a:r>
              <a:rPr sz="1500" b="1" dirty="0">
                <a:solidFill>
                  <a:srgbClr val="FF4129"/>
                </a:solidFill>
                <a:latin typeface="Roboto Bk"/>
                <a:cs typeface="Roboto Bk"/>
              </a:rPr>
              <a:t>, </a:t>
            </a:r>
            <a:r>
              <a:rPr sz="1500" b="1" spc="5" dirty="0">
                <a:solidFill>
                  <a:srgbClr val="FF4129"/>
                </a:solidFill>
                <a:latin typeface="Roboto Bk"/>
                <a:cs typeface="Roboto Bk"/>
              </a:rPr>
              <a:t> </a:t>
            </a:r>
            <a:r>
              <a:rPr sz="1500" b="1" spc="35" dirty="0" err="1">
                <a:solidFill>
                  <a:srgbClr val="FF4129"/>
                </a:solidFill>
                <a:latin typeface="Roboto Bk"/>
                <a:cs typeface="Roboto Bk"/>
              </a:rPr>
              <a:t>gende</a:t>
            </a:r>
            <a:r>
              <a:rPr lang="pl-PL" sz="1500" b="1" spc="35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endParaRPr sz="1500" dirty="0">
              <a:latin typeface="Roboto Bk"/>
              <a:cs typeface="Roboto Bk"/>
            </a:endParaRPr>
          </a:p>
          <a:p>
            <a:pPr algn="ctr">
              <a:lnSpc>
                <a:spcPct val="100000"/>
              </a:lnSpc>
            </a:pPr>
            <a:r>
              <a:rPr sz="1500" b="1" spc="10" dirty="0" err="1">
                <a:solidFill>
                  <a:srgbClr val="FF4129"/>
                </a:solidFill>
                <a:latin typeface="Roboto Bk"/>
                <a:cs typeface="Roboto Bk"/>
              </a:rPr>
              <a:t>mainst</a:t>
            </a:r>
            <a:r>
              <a:rPr lang="pl-PL" sz="1500" b="1" spc="10" dirty="0">
                <a:solidFill>
                  <a:srgbClr val="FF4129"/>
                </a:solidFill>
                <a:latin typeface="Roboto Bk"/>
                <a:cs typeface="Roboto Bk"/>
              </a:rPr>
              <a:t>r</a:t>
            </a:r>
            <a:r>
              <a:rPr sz="1500" b="1" spc="10" dirty="0" err="1">
                <a:solidFill>
                  <a:srgbClr val="FF4129"/>
                </a:solidFill>
                <a:latin typeface="Roboto Bk"/>
                <a:cs typeface="Roboto Bk"/>
              </a:rPr>
              <a:t>eaming</a:t>
            </a:r>
            <a:endParaRPr sz="1500" dirty="0">
              <a:latin typeface="Roboto Bk"/>
              <a:cs typeface="Roboto B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51160" y="4663567"/>
            <a:ext cx="1465580" cy="13465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420">
              <a:lnSpc>
                <a:spcPct val="100000"/>
              </a:lnSpc>
              <a:spcBef>
                <a:spcPts val="100"/>
              </a:spcBef>
            </a:pPr>
            <a:r>
              <a:rPr sz="1500" b="1" spc="5" dirty="0">
                <a:solidFill>
                  <a:srgbClr val="FF4129"/>
                </a:solidFill>
                <a:latin typeface="Roboto Bk"/>
                <a:cs typeface="Roboto Bk"/>
              </a:rPr>
              <a:t>zapewnienie</a:t>
            </a:r>
            <a:endParaRPr sz="1500" dirty="0">
              <a:latin typeface="Roboto Bk"/>
              <a:cs typeface="Roboto Bk"/>
            </a:endParaRPr>
          </a:p>
          <a:p>
            <a:pPr marL="197485">
              <a:lnSpc>
                <a:spcPct val="100000"/>
              </a:lnSpc>
            </a:pPr>
            <a:r>
              <a:rPr sz="1500" b="1" dirty="0">
                <a:solidFill>
                  <a:srgbClr val="FF4129"/>
                </a:solidFill>
                <a:latin typeface="Roboto Bk"/>
                <a:cs typeface="Roboto Bk"/>
              </a:rPr>
              <a:t>dost</a:t>
            </a:r>
            <a:r>
              <a:rPr lang="pl-PL" sz="1500" b="1" dirty="0">
                <a:solidFill>
                  <a:srgbClr val="FF4129"/>
                </a:solidFill>
                <a:latin typeface="Roboto Bk"/>
                <a:cs typeface="Roboto Bk"/>
              </a:rPr>
              <a:t>ę</a:t>
            </a:r>
            <a:r>
              <a:rPr sz="1500" b="1" dirty="0" err="1">
                <a:solidFill>
                  <a:srgbClr val="FF4129"/>
                </a:solidFill>
                <a:latin typeface="Roboto Bk"/>
                <a:cs typeface="Roboto Bk"/>
              </a:rPr>
              <a:t>pności</a:t>
            </a:r>
            <a:endParaRPr sz="1500" dirty="0">
              <a:latin typeface="Roboto Bk"/>
              <a:cs typeface="Roboto Bk"/>
            </a:endParaRPr>
          </a:p>
          <a:p>
            <a:pPr marL="495300">
              <a:lnSpc>
                <a:spcPct val="100000"/>
              </a:lnSpc>
              <a:spcBef>
                <a:spcPts val="835"/>
              </a:spcBef>
            </a:pP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dla</a:t>
            </a:r>
            <a:r>
              <a:rPr sz="1000" spc="-4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osób</a:t>
            </a:r>
            <a:endParaRPr sz="1000" dirty="0">
              <a:solidFill>
                <a:srgbClr val="002060"/>
              </a:solidFill>
              <a:latin typeface="Roboto Lt"/>
              <a:cs typeface="Roboto Lt"/>
            </a:endParaRPr>
          </a:p>
          <a:p>
            <a:pPr marL="208915" marR="5080" indent="-196850" algn="ctr">
              <a:lnSpc>
                <a:spcPct val="100000"/>
              </a:lnSpc>
            </a:pP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z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n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i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epe</a:t>
            </a:r>
            <a:r>
              <a:rPr sz="1000" spc="-15" dirty="0" err="1">
                <a:solidFill>
                  <a:srgbClr val="002060"/>
                </a:solidFill>
                <a:latin typeface="Roboto Lt"/>
                <a:cs typeface="Roboto Lt"/>
              </a:rPr>
              <a:t>ł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n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o</a:t>
            </a:r>
            <a:r>
              <a:rPr sz="1000" spc="25" dirty="0" err="1">
                <a:solidFill>
                  <a:srgbClr val="002060"/>
                </a:solidFill>
                <a:latin typeface="Roboto Lt"/>
                <a:cs typeface="Roboto Lt"/>
              </a:rPr>
              <a:t>sp</a:t>
            </a:r>
            <a:r>
              <a:rPr lang="pl-PL" sz="1000" spc="2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25" dirty="0" err="1">
                <a:solidFill>
                  <a:srgbClr val="002060"/>
                </a:solidFill>
                <a:latin typeface="Roboto Lt"/>
                <a:cs typeface="Roboto Lt"/>
              </a:rPr>
              <a:t>a</a:t>
            </a:r>
            <a:r>
              <a:rPr sz="1000" spc="-10" dirty="0" err="1">
                <a:solidFill>
                  <a:srgbClr val="002060"/>
                </a:solidFill>
                <a:latin typeface="Roboto Lt"/>
                <a:cs typeface="Roboto Lt"/>
              </a:rPr>
              <a:t>wn</a:t>
            </a:r>
            <a:r>
              <a:rPr sz="1000" dirty="0" err="1">
                <a:solidFill>
                  <a:srgbClr val="002060"/>
                </a:solidFill>
                <a:latin typeface="Roboto Lt"/>
                <a:cs typeface="Roboto Lt"/>
              </a:rPr>
              <a:t>o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ściami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,  </a:t>
            </a:r>
            <a:r>
              <a:rPr sz="1000" spc="-10" dirty="0">
                <a:solidFill>
                  <a:srgbClr val="002060"/>
                </a:solidFill>
                <a:latin typeface="Roboto Lt"/>
                <a:cs typeface="Roboto Lt"/>
              </a:rPr>
              <a:t>w </a:t>
            </a:r>
            <a:r>
              <a:rPr sz="1000" spc="-5" dirty="0">
                <a:solidFill>
                  <a:srgbClr val="002060"/>
                </a:solidFill>
                <a:latin typeface="Roboto Lt"/>
                <a:cs typeface="Roboto Lt"/>
              </a:rPr>
              <a:t>szczególności </a:t>
            </a:r>
            <a:r>
              <a:rPr sz="1000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-5" dirty="0" err="1">
                <a:solidFill>
                  <a:srgbClr val="002060"/>
                </a:solidFill>
                <a:latin typeface="Roboto Lt"/>
                <a:cs typeface="Roboto Lt"/>
              </a:rPr>
              <a:t>podczas</a:t>
            </a:r>
            <a:r>
              <a:rPr sz="1000" spc="-15" dirty="0">
                <a:solidFill>
                  <a:srgbClr val="002060"/>
                </a:solidFill>
                <a:latin typeface="Roboto Lt"/>
                <a:cs typeface="Roboto Lt"/>
              </a:rPr>
              <a:t> 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wd</a:t>
            </a: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r</a:t>
            </a:r>
            <a:r>
              <a:rPr sz="1000" spc="5" dirty="0" err="1">
                <a:solidFill>
                  <a:srgbClr val="002060"/>
                </a:solidFill>
                <a:latin typeface="Roboto Lt"/>
                <a:cs typeface="Roboto Lt"/>
              </a:rPr>
              <a:t>ażania</a:t>
            </a:r>
            <a:r>
              <a:rPr lang="pl-PL" sz="1000" spc="5" dirty="0">
                <a:solidFill>
                  <a:srgbClr val="002060"/>
                </a:solidFill>
                <a:latin typeface="Roboto Lt"/>
                <a:cs typeface="Roboto Lt"/>
              </a:rPr>
              <a:t> projektów</a:t>
            </a:r>
            <a:endParaRPr sz="1000" dirty="0">
              <a:solidFill>
                <a:srgbClr val="002060"/>
              </a:solidFill>
              <a:latin typeface="Roboto Lt"/>
              <a:cs typeface="Roboto L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07312" y="2911070"/>
            <a:ext cx="10343515" cy="962025"/>
            <a:chOff x="707312" y="2911070"/>
            <a:chExt cx="10343515" cy="962025"/>
          </a:xfrm>
        </p:grpSpPr>
        <p:sp>
          <p:nvSpPr>
            <p:cNvPr id="14" name="object 14"/>
            <p:cNvSpPr/>
            <p:nvPr/>
          </p:nvSpPr>
          <p:spPr>
            <a:xfrm>
              <a:off x="998989" y="3171536"/>
              <a:ext cx="549275" cy="257810"/>
            </a:xfrm>
            <a:custGeom>
              <a:avLst/>
              <a:gdLst/>
              <a:ahLst/>
              <a:cxnLst/>
              <a:rect l="l" t="t" r="r" b="b"/>
              <a:pathLst>
                <a:path w="549275" h="257810">
                  <a:moveTo>
                    <a:pt x="517241" y="0"/>
                  </a:moveTo>
                  <a:lnTo>
                    <a:pt x="66941" y="0"/>
                  </a:lnTo>
                  <a:lnTo>
                    <a:pt x="29399" y="11606"/>
                  </a:lnTo>
                  <a:lnTo>
                    <a:pt x="1331" y="53448"/>
                  </a:lnTo>
                  <a:lnTo>
                    <a:pt x="0" y="66757"/>
                  </a:lnTo>
                  <a:lnTo>
                    <a:pt x="0" y="239102"/>
                  </a:lnTo>
                  <a:lnTo>
                    <a:pt x="1427" y="246281"/>
                  </a:lnTo>
                  <a:lnTo>
                    <a:pt x="5327" y="252208"/>
                  </a:lnTo>
                  <a:lnTo>
                    <a:pt x="11129" y="256238"/>
                  </a:lnTo>
                  <a:lnTo>
                    <a:pt x="18260" y="257725"/>
                  </a:lnTo>
                  <a:lnTo>
                    <a:pt x="25454" y="256238"/>
                  </a:lnTo>
                  <a:lnTo>
                    <a:pt x="31393" y="252208"/>
                  </a:lnTo>
                  <a:lnTo>
                    <a:pt x="35432" y="246281"/>
                  </a:lnTo>
                  <a:lnTo>
                    <a:pt x="36922" y="239102"/>
                  </a:lnTo>
                  <a:lnTo>
                    <a:pt x="36922" y="58653"/>
                  </a:lnTo>
                  <a:lnTo>
                    <a:pt x="40159" y="51379"/>
                  </a:lnTo>
                  <a:lnTo>
                    <a:pt x="51115" y="40460"/>
                  </a:lnTo>
                  <a:lnTo>
                    <a:pt x="58820" y="36815"/>
                  </a:lnTo>
                  <a:lnTo>
                    <a:pt x="517562" y="36815"/>
                  </a:lnTo>
                  <a:lnTo>
                    <a:pt x="548791" y="8319"/>
                  </a:lnTo>
                  <a:lnTo>
                    <a:pt x="543406" y="5361"/>
                  </a:lnTo>
                  <a:lnTo>
                    <a:pt x="530818" y="1391"/>
                  </a:lnTo>
                  <a:lnTo>
                    <a:pt x="51724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312" y="3602006"/>
              <a:ext cx="212463" cy="27100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64171" y="3283203"/>
              <a:ext cx="670560" cy="397510"/>
            </a:xfrm>
            <a:custGeom>
              <a:avLst/>
              <a:gdLst/>
              <a:ahLst/>
              <a:cxnLst/>
              <a:rect l="l" t="t" r="r" b="b"/>
              <a:pathLst>
                <a:path w="670560" h="397510">
                  <a:moveTo>
                    <a:pt x="369201" y="274802"/>
                  </a:moveTo>
                  <a:lnTo>
                    <a:pt x="356031" y="265163"/>
                  </a:lnTo>
                  <a:lnTo>
                    <a:pt x="322745" y="250240"/>
                  </a:lnTo>
                  <a:lnTo>
                    <a:pt x="285343" y="251091"/>
                  </a:lnTo>
                  <a:lnTo>
                    <a:pt x="271729" y="258724"/>
                  </a:lnTo>
                  <a:lnTo>
                    <a:pt x="271729" y="224142"/>
                  </a:lnTo>
                  <a:lnTo>
                    <a:pt x="270243" y="216801"/>
                  </a:lnTo>
                  <a:lnTo>
                    <a:pt x="266204" y="210896"/>
                  </a:lnTo>
                  <a:lnTo>
                    <a:pt x="260261" y="206959"/>
                  </a:lnTo>
                  <a:lnTo>
                    <a:pt x="253072" y="205536"/>
                  </a:lnTo>
                  <a:lnTo>
                    <a:pt x="245935" y="206959"/>
                  </a:lnTo>
                  <a:lnTo>
                    <a:pt x="240144" y="210896"/>
                  </a:lnTo>
                  <a:lnTo>
                    <a:pt x="236232" y="216801"/>
                  </a:lnTo>
                  <a:lnTo>
                    <a:pt x="234810" y="224142"/>
                  </a:lnTo>
                  <a:lnTo>
                    <a:pt x="234810" y="258813"/>
                  </a:lnTo>
                  <a:lnTo>
                    <a:pt x="220967" y="251091"/>
                  </a:lnTo>
                  <a:lnTo>
                    <a:pt x="183489" y="250240"/>
                  </a:lnTo>
                  <a:lnTo>
                    <a:pt x="150279" y="265163"/>
                  </a:lnTo>
                  <a:lnTo>
                    <a:pt x="98374" y="303453"/>
                  </a:lnTo>
                  <a:lnTo>
                    <a:pt x="76796" y="314667"/>
                  </a:lnTo>
                  <a:lnTo>
                    <a:pt x="53708" y="317538"/>
                  </a:lnTo>
                  <a:lnTo>
                    <a:pt x="21539" y="305358"/>
                  </a:lnTo>
                  <a:lnTo>
                    <a:pt x="14478" y="305562"/>
                  </a:lnTo>
                  <a:lnTo>
                    <a:pt x="7962" y="308356"/>
                  </a:lnTo>
                  <a:lnTo>
                    <a:pt x="2768" y="313563"/>
                  </a:lnTo>
                  <a:lnTo>
                    <a:pt x="0" y="320332"/>
                  </a:lnTo>
                  <a:lnTo>
                    <a:pt x="76" y="327367"/>
                  </a:lnTo>
                  <a:lnTo>
                    <a:pt x="2819" y="333870"/>
                  </a:lnTo>
                  <a:lnTo>
                    <a:pt x="8039" y="339051"/>
                  </a:lnTo>
                  <a:lnTo>
                    <a:pt x="48069" y="355485"/>
                  </a:lnTo>
                  <a:lnTo>
                    <a:pt x="82435" y="353110"/>
                  </a:lnTo>
                  <a:lnTo>
                    <a:pt x="113068" y="338137"/>
                  </a:lnTo>
                  <a:lnTo>
                    <a:pt x="164071" y="300443"/>
                  </a:lnTo>
                  <a:lnTo>
                    <a:pt x="187401" y="289382"/>
                  </a:lnTo>
                  <a:lnTo>
                    <a:pt x="212940" y="288798"/>
                  </a:lnTo>
                  <a:lnTo>
                    <a:pt x="234810" y="300291"/>
                  </a:lnTo>
                  <a:lnTo>
                    <a:pt x="234810" y="397446"/>
                  </a:lnTo>
                  <a:lnTo>
                    <a:pt x="271729" y="363753"/>
                  </a:lnTo>
                  <a:lnTo>
                    <a:pt x="271729" y="300202"/>
                  </a:lnTo>
                  <a:lnTo>
                    <a:pt x="293370" y="288798"/>
                  </a:lnTo>
                  <a:lnTo>
                    <a:pt x="318833" y="289382"/>
                  </a:lnTo>
                  <a:lnTo>
                    <a:pt x="341503" y="300088"/>
                  </a:lnTo>
                  <a:lnTo>
                    <a:pt x="353872" y="288798"/>
                  </a:lnTo>
                  <a:lnTo>
                    <a:pt x="369201" y="274802"/>
                  </a:lnTo>
                  <a:close/>
                </a:path>
                <a:path w="670560" h="397510">
                  <a:moveTo>
                    <a:pt x="551091" y="108839"/>
                  </a:moveTo>
                  <a:lnTo>
                    <a:pt x="349211" y="108839"/>
                  </a:lnTo>
                  <a:lnTo>
                    <a:pt x="341845" y="110324"/>
                  </a:lnTo>
                  <a:lnTo>
                    <a:pt x="335927" y="114350"/>
                  </a:lnTo>
                  <a:lnTo>
                    <a:pt x="331990" y="120269"/>
                  </a:lnTo>
                  <a:lnTo>
                    <a:pt x="330555" y="127444"/>
                  </a:lnTo>
                  <a:lnTo>
                    <a:pt x="331990" y="134620"/>
                  </a:lnTo>
                  <a:lnTo>
                    <a:pt x="335927" y="140550"/>
                  </a:lnTo>
                  <a:lnTo>
                    <a:pt x="341845" y="144576"/>
                  </a:lnTo>
                  <a:lnTo>
                    <a:pt x="349211" y="146062"/>
                  </a:lnTo>
                  <a:lnTo>
                    <a:pt x="510286" y="146062"/>
                  </a:lnTo>
                  <a:lnTo>
                    <a:pt x="551091" y="108839"/>
                  </a:lnTo>
                  <a:close/>
                </a:path>
                <a:path w="670560" h="397510">
                  <a:moveTo>
                    <a:pt x="670356" y="0"/>
                  </a:moveTo>
                  <a:lnTo>
                    <a:pt x="526897" y="0"/>
                  </a:lnTo>
                  <a:lnTo>
                    <a:pt x="519696" y="1485"/>
                  </a:lnTo>
                  <a:lnTo>
                    <a:pt x="513765" y="5511"/>
                  </a:lnTo>
                  <a:lnTo>
                    <a:pt x="509727" y="11430"/>
                  </a:lnTo>
                  <a:lnTo>
                    <a:pt x="508228" y="18605"/>
                  </a:lnTo>
                  <a:lnTo>
                    <a:pt x="509727" y="25781"/>
                  </a:lnTo>
                  <a:lnTo>
                    <a:pt x="513765" y="31711"/>
                  </a:lnTo>
                  <a:lnTo>
                    <a:pt x="519696" y="35737"/>
                  </a:lnTo>
                  <a:lnTo>
                    <a:pt x="526897" y="37211"/>
                  </a:lnTo>
                  <a:lnTo>
                    <a:pt x="629564" y="37223"/>
                  </a:lnTo>
                  <a:lnTo>
                    <a:pt x="670356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1419" y="2911070"/>
              <a:ext cx="130207" cy="12740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13392" y="2958519"/>
              <a:ext cx="130207" cy="127513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9278" y="2958519"/>
              <a:ext cx="130265" cy="12745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3029889" y="3301720"/>
              <a:ext cx="546735" cy="499745"/>
            </a:xfrm>
            <a:custGeom>
              <a:avLst/>
              <a:gdLst/>
              <a:ahLst/>
              <a:cxnLst/>
              <a:rect l="l" t="t" r="r" b="b"/>
              <a:pathLst>
                <a:path w="546735" h="499745">
                  <a:moveTo>
                    <a:pt x="503847" y="472833"/>
                  </a:moveTo>
                  <a:lnTo>
                    <a:pt x="496138" y="465188"/>
                  </a:lnTo>
                  <a:lnTo>
                    <a:pt x="301256" y="465188"/>
                  </a:lnTo>
                  <a:lnTo>
                    <a:pt x="288086" y="463499"/>
                  </a:lnTo>
                  <a:lnTo>
                    <a:pt x="275323" y="458622"/>
                  </a:lnTo>
                  <a:lnTo>
                    <a:pt x="263118" y="451827"/>
                  </a:lnTo>
                  <a:lnTo>
                    <a:pt x="239229" y="436397"/>
                  </a:lnTo>
                  <a:lnTo>
                    <a:pt x="227114" y="429666"/>
                  </a:lnTo>
                  <a:lnTo>
                    <a:pt x="214604" y="424903"/>
                  </a:lnTo>
                  <a:lnTo>
                    <a:pt x="201383" y="422935"/>
                  </a:lnTo>
                  <a:lnTo>
                    <a:pt x="7721" y="422935"/>
                  </a:lnTo>
                  <a:lnTo>
                    <a:pt x="0" y="430580"/>
                  </a:lnTo>
                  <a:lnTo>
                    <a:pt x="0" y="449491"/>
                  </a:lnTo>
                  <a:lnTo>
                    <a:pt x="7721" y="457136"/>
                  </a:lnTo>
                  <a:lnTo>
                    <a:pt x="200964" y="457136"/>
                  </a:lnTo>
                  <a:lnTo>
                    <a:pt x="207848" y="458647"/>
                  </a:lnTo>
                  <a:lnTo>
                    <a:pt x="215379" y="462064"/>
                  </a:lnTo>
                  <a:lnTo>
                    <a:pt x="223583" y="466864"/>
                  </a:lnTo>
                  <a:lnTo>
                    <a:pt x="247472" y="482295"/>
                  </a:lnTo>
                  <a:lnTo>
                    <a:pt x="263753" y="491032"/>
                  </a:lnTo>
                  <a:lnTo>
                    <a:pt x="281622" y="497217"/>
                  </a:lnTo>
                  <a:lnTo>
                    <a:pt x="301663" y="499389"/>
                  </a:lnTo>
                  <a:lnTo>
                    <a:pt x="496138" y="499389"/>
                  </a:lnTo>
                  <a:lnTo>
                    <a:pt x="503847" y="491744"/>
                  </a:lnTo>
                  <a:lnTo>
                    <a:pt x="503847" y="472833"/>
                  </a:lnTo>
                  <a:close/>
                </a:path>
                <a:path w="546735" h="499745">
                  <a:moveTo>
                    <a:pt x="546481" y="101803"/>
                  </a:moveTo>
                  <a:lnTo>
                    <a:pt x="522681" y="58712"/>
                  </a:lnTo>
                  <a:lnTo>
                    <a:pt x="483958" y="37033"/>
                  </a:lnTo>
                  <a:lnTo>
                    <a:pt x="443331" y="18338"/>
                  </a:lnTo>
                  <a:lnTo>
                    <a:pt x="402628" y="2641"/>
                  </a:lnTo>
                  <a:lnTo>
                    <a:pt x="386918" y="0"/>
                  </a:lnTo>
                  <a:lnTo>
                    <a:pt x="377012" y="1447"/>
                  </a:lnTo>
                  <a:lnTo>
                    <a:pt x="341033" y="20129"/>
                  </a:lnTo>
                  <a:lnTo>
                    <a:pt x="298500" y="54356"/>
                  </a:lnTo>
                  <a:lnTo>
                    <a:pt x="209499" y="141249"/>
                  </a:lnTo>
                  <a:lnTo>
                    <a:pt x="7721" y="141249"/>
                  </a:lnTo>
                  <a:lnTo>
                    <a:pt x="0" y="148488"/>
                  </a:lnTo>
                  <a:lnTo>
                    <a:pt x="0" y="167411"/>
                  </a:lnTo>
                  <a:lnTo>
                    <a:pt x="7721" y="175056"/>
                  </a:lnTo>
                  <a:lnTo>
                    <a:pt x="220459" y="175056"/>
                  </a:lnTo>
                  <a:lnTo>
                    <a:pt x="224917" y="173431"/>
                  </a:lnTo>
                  <a:lnTo>
                    <a:pt x="237096" y="161798"/>
                  </a:lnTo>
                  <a:lnTo>
                    <a:pt x="309778" y="90944"/>
                  </a:lnTo>
                  <a:lnTo>
                    <a:pt x="321881" y="79413"/>
                  </a:lnTo>
                  <a:lnTo>
                    <a:pt x="360527" y="48285"/>
                  </a:lnTo>
                  <a:lnTo>
                    <a:pt x="386918" y="34201"/>
                  </a:lnTo>
                  <a:lnTo>
                    <a:pt x="397713" y="36512"/>
                  </a:lnTo>
                  <a:lnTo>
                    <a:pt x="413308" y="42405"/>
                  </a:lnTo>
                  <a:lnTo>
                    <a:pt x="431342" y="50330"/>
                  </a:lnTo>
                  <a:lnTo>
                    <a:pt x="462026" y="64401"/>
                  </a:lnTo>
                  <a:lnTo>
                    <a:pt x="467715" y="67208"/>
                  </a:lnTo>
                  <a:lnTo>
                    <a:pt x="470154" y="68008"/>
                  </a:lnTo>
                  <a:lnTo>
                    <a:pt x="482333" y="73685"/>
                  </a:lnTo>
                  <a:lnTo>
                    <a:pt x="496087" y="81445"/>
                  </a:lnTo>
                  <a:lnTo>
                    <a:pt x="507314" y="90932"/>
                  </a:lnTo>
                  <a:lnTo>
                    <a:pt x="511962" y="101803"/>
                  </a:lnTo>
                  <a:lnTo>
                    <a:pt x="511962" y="294970"/>
                  </a:lnTo>
                  <a:lnTo>
                    <a:pt x="465277" y="279679"/>
                  </a:lnTo>
                  <a:lnTo>
                    <a:pt x="446595" y="242658"/>
                  </a:lnTo>
                  <a:lnTo>
                    <a:pt x="446595" y="134404"/>
                  </a:lnTo>
                  <a:lnTo>
                    <a:pt x="439293" y="126771"/>
                  </a:lnTo>
                  <a:lnTo>
                    <a:pt x="420217" y="126771"/>
                  </a:lnTo>
                  <a:lnTo>
                    <a:pt x="412496" y="134404"/>
                  </a:lnTo>
                  <a:lnTo>
                    <a:pt x="412496" y="144068"/>
                  </a:lnTo>
                  <a:lnTo>
                    <a:pt x="408927" y="163385"/>
                  </a:lnTo>
                  <a:lnTo>
                    <a:pt x="383044" y="213779"/>
                  </a:lnTo>
                  <a:lnTo>
                    <a:pt x="345338" y="256057"/>
                  </a:lnTo>
                  <a:lnTo>
                    <a:pt x="307238" y="278599"/>
                  </a:lnTo>
                  <a:lnTo>
                    <a:pt x="287045" y="282092"/>
                  </a:lnTo>
                  <a:lnTo>
                    <a:pt x="277710" y="282092"/>
                  </a:lnTo>
                  <a:lnTo>
                    <a:pt x="270002" y="290131"/>
                  </a:lnTo>
                  <a:lnTo>
                    <a:pt x="270395" y="299389"/>
                  </a:lnTo>
                  <a:lnTo>
                    <a:pt x="270395" y="308648"/>
                  </a:lnTo>
                  <a:lnTo>
                    <a:pt x="278117" y="316293"/>
                  </a:lnTo>
                  <a:lnTo>
                    <a:pt x="341757" y="299999"/>
                  </a:lnTo>
                  <a:lnTo>
                    <a:pt x="387731" y="262382"/>
                  </a:lnTo>
                  <a:lnTo>
                    <a:pt x="412496" y="230987"/>
                  </a:lnTo>
                  <a:lnTo>
                    <a:pt x="412496" y="242658"/>
                  </a:lnTo>
                  <a:lnTo>
                    <a:pt x="421792" y="281686"/>
                  </a:lnTo>
                  <a:lnTo>
                    <a:pt x="467245" y="319112"/>
                  </a:lnTo>
                  <a:lnTo>
                    <a:pt x="511733" y="329171"/>
                  </a:lnTo>
                  <a:lnTo>
                    <a:pt x="529018" y="329984"/>
                  </a:lnTo>
                  <a:lnTo>
                    <a:pt x="538772" y="329984"/>
                  </a:lnTo>
                  <a:lnTo>
                    <a:pt x="546481" y="322338"/>
                  </a:lnTo>
                  <a:lnTo>
                    <a:pt x="546481" y="101803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70807" y="3386223"/>
              <a:ext cx="219245" cy="41487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889794" y="3301720"/>
              <a:ext cx="546100" cy="499745"/>
            </a:xfrm>
            <a:custGeom>
              <a:avLst/>
              <a:gdLst/>
              <a:ahLst/>
              <a:cxnLst/>
              <a:rect l="l" t="t" r="r" b="b"/>
              <a:pathLst>
                <a:path w="546100" h="499745">
                  <a:moveTo>
                    <a:pt x="546061" y="430580"/>
                  </a:moveTo>
                  <a:lnTo>
                    <a:pt x="538353" y="422935"/>
                  </a:lnTo>
                  <a:lnTo>
                    <a:pt x="345097" y="422935"/>
                  </a:lnTo>
                  <a:lnTo>
                    <a:pt x="331698" y="424903"/>
                  </a:lnTo>
                  <a:lnTo>
                    <a:pt x="319163" y="429666"/>
                  </a:lnTo>
                  <a:lnTo>
                    <a:pt x="307022" y="436397"/>
                  </a:lnTo>
                  <a:lnTo>
                    <a:pt x="282956" y="451827"/>
                  </a:lnTo>
                  <a:lnTo>
                    <a:pt x="270700" y="458647"/>
                  </a:lnTo>
                  <a:lnTo>
                    <a:pt x="257987" y="463499"/>
                  </a:lnTo>
                  <a:lnTo>
                    <a:pt x="244817" y="465188"/>
                  </a:lnTo>
                  <a:lnTo>
                    <a:pt x="50342" y="465188"/>
                  </a:lnTo>
                  <a:lnTo>
                    <a:pt x="42633" y="472833"/>
                  </a:lnTo>
                  <a:lnTo>
                    <a:pt x="42633" y="491744"/>
                  </a:lnTo>
                  <a:lnTo>
                    <a:pt x="50342" y="499389"/>
                  </a:lnTo>
                  <a:lnTo>
                    <a:pt x="244424" y="499389"/>
                  </a:lnTo>
                  <a:lnTo>
                    <a:pt x="264515" y="497217"/>
                  </a:lnTo>
                  <a:lnTo>
                    <a:pt x="282473" y="491032"/>
                  </a:lnTo>
                  <a:lnTo>
                    <a:pt x="298767" y="482295"/>
                  </a:lnTo>
                  <a:lnTo>
                    <a:pt x="313829" y="472427"/>
                  </a:lnTo>
                  <a:lnTo>
                    <a:pt x="322554" y="466864"/>
                  </a:lnTo>
                  <a:lnTo>
                    <a:pt x="330847" y="462064"/>
                  </a:lnTo>
                  <a:lnTo>
                    <a:pt x="338442" y="458622"/>
                  </a:lnTo>
                  <a:lnTo>
                    <a:pt x="345097" y="457136"/>
                  </a:lnTo>
                  <a:lnTo>
                    <a:pt x="538353" y="457136"/>
                  </a:lnTo>
                  <a:lnTo>
                    <a:pt x="546061" y="449491"/>
                  </a:lnTo>
                  <a:lnTo>
                    <a:pt x="546061" y="430580"/>
                  </a:lnTo>
                  <a:close/>
                </a:path>
                <a:path w="546100" h="499745">
                  <a:moveTo>
                    <a:pt x="546061" y="148488"/>
                  </a:moveTo>
                  <a:lnTo>
                    <a:pt x="538353" y="141249"/>
                  </a:lnTo>
                  <a:lnTo>
                    <a:pt x="336981" y="141249"/>
                  </a:lnTo>
                  <a:lnTo>
                    <a:pt x="247751" y="54356"/>
                  </a:lnTo>
                  <a:lnTo>
                    <a:pt x="205435" y="20129"/>
                  </a:lnTo>
                  <a:lnTo>
                    <a:pt x="169062" y="1447"/>
                  </a:lnTo>
                  <a:lnTo>
                    <a:pt x="159143" y="0"/>
                  </a:lnTo>
                  <a:lnTo>
                    <a:pt x="143624" y="2641"/>
                  </a:lnTo>
                  <a:lnTo>
                    <a:pt x="124091" y="9359"/>
                  </a:lnTo>
                  <a:lnTo>
                    <a:pt x="102806" y="18338"/>
                  </a:lnTo>
                  <a:lnTo>
                    <a:pt x="68211" y="34201"/>
                  </a:lnTo>
                  <a:lnTo>
                    <a:pt x="64566" y="36220"/>
                  </a:lnTo>
                  <a:lnTo>
                    <a:pt x="62128" y="37033"/>
                  </a:lnTo>
                  <a:lnTo>
                    <a:pt x="44030" y="45618"/>
                  </a:lnTo>
                  <a:lnTo>
                    <a:pt x="23609" y="58712"/>
                  </a:lnTo>
                  <a:lnTo>
                    <a:pt x="6908" y="77152"/>
                  </a:lnTo>
                  <a:lnTo>
                    <a:pt x="0" y="101803"/>
                  </a:lnTo>
                  <a:lnTo>
                    <a:pt x="0" y="322338"/>
                  </a:lnTo>
                  <a:lnTo>
                    <a:pt x="7721" y="329984"/>
                  </a:lnTo>
                  <a:lnTo>
                    <a:pt x="17056" y="329984"/>
                  </a:lnTo>
                  <a:lnTo>
                    <a:pt x="55829" y="325958"/>
                  </a:lnTo>
                  <a:lnTo>
                    <a:pt x="100698" y="307441"/>
                  </a:lnTo>
                  <a:lnTo>
                    <a:pt x="131457" y="263982"/>
                  </a:lnTo>
                  <a:lnTo>
                    <a:pt x="133985" y="242658"/>
                  </a:lnTo>
                  <a:lnTo>
                    <a:pt x="133985" y="230987"/>
                  </a:lnTo>
                  <a:lnTo>
                    <a:pt x="139446" y="239115"/>
                  </a:lnTo>
                  <a:lnTo>
                    <a:pt x="180124" y="283184"/>
                  </a:lnTo>
                  <a:lnTo>
                    <a:pt x="230682" y="311378"/>
                  </a:lnTo>
                  <a:lnTo>
                    <a:pt x="267957" y="316293"/>
                  </a:lnTo>
                  <a:lnTo>
                    <a:pt x="275678" y="308648"/>
                  </a:lnTo>
                  <a:lnTo>
                    <a:pt x="276085" y="299389"/>
                  </a:lnTo>
                  <a:lnTo>
                    <a:pt x="276085" y="290131"/>
                  </a:lnTo>
                  <a:lnTo>
                    <a:pt x="268770" y="282092"/>
                  </a:lnTo>
                  <a:lnTo>
                    <a:pt x="259029" y="282092"/>
                  </a:lnTo>
                  <a:lnTo>
                    <a:pt x="239014" y="278599"/>
                  </a:lnTo>
                  <a:lnTo>
                    <a:pt x="200964" y="256057"/>
                  </a:lnTo>
                  <a:lnTo>
                    <a:pt x="163436" y="213779"/>
                  </a:lnTo>
                  <a:lnTo>
                    <a:pt x="137553" y="163385"/>
                  </a:lnTo>
                  <a:lnTo>
                    <a:pt x="133985" y="144068"/>
                  </a:lnTo>
                  <a:lnTo>
                    <a:pt x="133985" y="134404"/>
                  </a:lnTo>
                  <a:lnTo>
                    <a:pt x="126263" y="126771"/>
                  </a:lnTo>
                  <a:lnTo>
                    <a:pt x="107188" y="126771"/>
                  </a:lnTo>
                  <a:lnTo>
                    <a:pt x="99479" y="134404"/>
                  </a:lnTo>
                  <a:lnTo>
                    <a:pt x="99479" y="242658"/>
                  </a:lnTo>
                  <a:lnTo>
                    <a:pt x="98094" y="254889"/>
                  </a:lnTo>
                  <a:lnTo>
                    <a:pt x="69964" y="285915"/>
                  </a:lnTo>
                  <a:lnTo>
                    <a:pt x="34099" y="294970"/>
                  </a:lnTo>
                  <a:lnTo>
                    <a:pt x="34099" y="101803"/>
                  </a:lnTo>
                  <a:lnTo>
                    <a:pt x="64084" y="73685"/>
                  </a:lnTo>
                  <a:lnTo>
                    <a:pt x="114795" y="50330"/>
                  </a:lnTo>
                  <a:lnTo>
                    <a:pt x="159143" y="34201"/>
                  </a:lnTo>
                  <a:lnTo>
                    <a:pt x="163499" y="35217"/>
                  </a:lnTo>
                  <a:lnTo>
                    <a:pt x="198386" y="57556"/>
                  </a:lnTo>
                  <a:lnTo>
                    <a:pt x="261035" y="115227"/>
                  </a:lnTo>
                  <a:lnTo>
                    <a:pt x="321144" y="173431"/>
                  </a:lnTo>
                  <a:lnTo>
                    <a:pt x="325615" y="175056"/>
                  </a:lnTo>
                  <a:lnTo>
                    <a:pt x="538353" y="175056"/>
                  </a:lnTo>
                  <a:lnTo>
                    <a:pt x="546061" y="167411"/>
                  </a:lnTo>
                  <a:lnTo>
                    <a:pt x="546061" y="14848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76125" y="3386223"/>
              <a:ext cx="219230" cy="414878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573221" y="3034499"/>
              <a:ext cx="2871470" cy="369570"/>
            </a:xfrm>
            <a:custGeom>
              <a:avLst/>
              <a:gdLst/>
              <a:ahLst/>
              <a:cxnLst/>
              <a:rect l="l" t="t" r="r" b="b"/>
              <a:pathLst>
                <a:path w="2871470" h="369570">
                  <a:moveTo>
                    <a:pt x="319620" y="110896"/>
                  </a:moveTo>
                  <a:lnTo>
                    <a:pt x="312153" y="73037"/>
                  </a:lnTo>
                  <a:lnTo>
                    <a:pt x="294792" y="47307"/>
                  </a:lnTo>
                  <a:lnTo>
                    <a:pt x="289775" y="39865"/>
                  </a:lnTo>
                  <a:lnTo>
                    <a:pt x="282676" y="35001"/>
                  </a:lnTo>
                  <a:lnTo>
                    <a:pt x="282676" y="110896"/>
                  </a:lnTo>
                  <a:lnTo>
                    <a:pt x="277964" y="134835"/>
                  </a:lnTo>
                  <a:lnTo>
                    <a:pt x="263804" y="155752"/>
                  </a:lnTo>
                  <a:lnTo>
                    <a:pt x="159448" y="259181"/>
                  </a:lnTo>
                  <a:lnTo>
                    <a:pt x="55918" y="156171"/>
                  </a:lnTo>
                  <a:lnTo>
                    <a:pt x="41770" y="135064"/>
                  </a:lnTo>
                  <a:lnTo>
                    <a:pt x="37045" y="111099"/>
                  </a:lnTo>
                  <a:lnTo>
                    <a:pt x="41770" y="87122"/>
                  </a:lnTo>
                  <a:lnTo>
                    <a:pt x="76936" y="52095"/>
                  </a:lnTo>
                  <a:lnTo>
                    <a:pt x="100990" y="47510"/>
                  </a:lnTo>
                  <a:lnTo>
                    <a:pt x="113347" y="48653"/>
                  </a:lnTo>
                  <a:lnTo>
                    <a:pt x="125247" y="52095"/>
                  </a:lnTo>
                  <a:lnTo>
                    <a:pt x="136398" y="57861"/>
                  </a:lnTo>
                  <a:lnTo>
                    <a:pt x="146469" y="66014"/>
                  </a:lnTo>
                  <a:lnTo>
                    <a:pt x="152641" y="70091"/>
                  </a:lnTo>
                  <a:lnTo>
                    <a:pt x="159664" y="71450"/>
                  </a:lnTo>
                  <a:lnTo>
                    <a:pt x="166674" y="70091"/>
                  </a:lnTo>
                  <a:lnTo>
                    <a:pt x="194144" y="51981"/>
                  </a:lnTo>
                  <a:lnTo>
                    <a:pt x="217284" y="47510"/>
                  </a:lnTo>
                  <a:lnTo>
                    <a:pt x="263804" y="66014"/>
                  </a:lnTo>
                  <a:lnTo>
                    <a:pt x="282676" y="110896"/>
                  </a:lnTo>
                  <a:lnTo>
                    <a:pt x="282676" y="35001"/>
                  </a:lnTo>
                  <a:lnTo>
                    <a:pt x="273951" y="29006"/>
                  </a:lnTo>
                  <a:lnTo>
                    <a:pt x="260108" y="19494"/>
                  </a:lnTo>
                  <a:lnTo>
                    <a:pt x="226288" y="10896"/>
                  </a:lnTo>
                  <a:lnTo>
                    <a:pt x="191617" y="14071"/>
                  </a:lnTo>
                  <a:lnTo>
                    <a:pt x="159448" y="29006"/>
                  </a:lnTo>
                  <a:lnTo>
                    <a:pt x="127508" y="14071"/>
                  </a:lnTo>
                  <a:lnTo>
                    <a:pt x="59194" y="19672"/>
                  </a:lnTo>
                  <a:lnTo>
                    <a:pt x="7391" y="73380"/>
                  </a:lnTo>
                  <a:lnTo>
                    <a:pt x="0" y="111099"/>
                  </a:lnTo>
                  <a:lnTo>
                    <a:pt x="7391" y="148818"/>
                  </a:lnTo>
                  <a:lnTo>
                    <a:pt x="29540" y="181927"/>
                  </a:lnTo>
                  <a:lnTo>
                    <a:pt x="135902" y="287756"/>
                  </a:lnTo>
                  <a:lnTo>
                    <a:pt x="159448" y="297408"/>
                  </a:lnTo>
                  <a:lnTo>
                    <a:pt x="166039" y="296748"/>
                  </a:lnTo>
                  <a:lnTo>
                    <a:pt x="172288" y="294843"/>
                  </a:lnTo>
                  <a:lnTo>
                    <a:pt x="178003" y="291807"/>
                  </a:lnTo>
                  <a:lnTo>
                    <a:pt x="183007" y="287756"/>
                  </a:lnTo>
                  <a:lnTo>
                    <a:pt x="211823" y="259181"/>
                  </a:lnTo>
                  <a:lnTo>
                    <a:pt x="289775" y="181927"/>
                  </a:lnTo>
                  <a:lnTo>
                    <a:pt x="312153" y="148742"/>
                  </a:lnTo>
                  <a:lnTo>
                    <a:pt x="319620" y="110896"/>
                  </a:lnTo>
                  <a:close/>
                </a:path>
                <a:path w="2871470" h="369570">
                  <a:moveTo>
                    <a:pt x="2871152" y="161556"/>
                  </a:moveTo>
                  <a:lnTo>
                    <a:pt x="2862402" y="103809"/>
                  </a:lnTo>
                  <a:lnTo>
                    <a:pt x="2842514" y="56019"/>
                  </a:lnTo>
                  <a:lnTo>
                    <a:pt x="2815894" y="19570"/>
                  </a:lnTo>
                  <a:lnTo>
                    <a:pt x="2786837" y="0"/>
                  </a:lnTo>
                  <a:lnTo>
                    <a:pt x="2780500" y="1778"/>
                  </a:lnTo>
                  <a:lnTo>
                    <a:pt x="2775178" y="6019"/>
                  </a:lnTo>
                  <a:lnTo>
                    <a:pt x="2773172" y="8851"/>
                  </a:lnTo>
                  <a:lnTo>
                    <a:pt x="2771965" y="12077"/>
                  </a:lnTo>
                  <a:lnTo>
                    <a:pt x="2771546" y="15316"/>
                  </a:lnTo>
                  <a:lnTo>
                    <a:pt x="2769870" y="21539"/>
                  </a:lnTo>
                  <a:lnTo>
                    <a:pt x="2739720" y="57619"/>
                  </a:lnTo>
                  <a:lnTo>
                    <a:pt x="2700147" y="78397"/>
                  </a:lnTo>
                  <a:lnTo>
                    <a:pt x="2684005" y="84048"/>
                  </a:lnTo>
                  <a:lnTo>
                    <a:pt x="2648674" y="97599"/>
                  </a:lnTo>
                  <a:lnTo>
                    <a:pt x="2612948" y="115608"/>
                  </a:lnTo>
                  <a:lnTo>
                    <a:pt x="2580513" y="141122"/>
                  </a:lnTo>
                  <a:lnTo>
                    <a:pt x="2555075" y="177177"/>
                  </a:lnTo>
                  <a:lnTo>
                    <a:pt x="2540317" y="226834"/>
                  </a:lnTo>
                  <a:lnTo>
                    <a:pt x="2539962" y="293116"/>
                  </a:lnTo>
                  <a:lnTo>
                    <a:pt x="2540762" y="302412"/>
                  </a:lnTo>
                  <a:lnTo>
                    <a:pt x="2549233" y="309308"/>
                  </a:lnTo>
                  <a:lnTo>
                    <a:pt x="2558516" y="308483"/>
                  </a:lnTo>
                  <a:lnTo>
                    <a:pt x="2576068" y="225780"/>
                  </a:lnTo>
                  <a:lnTo>
                    <a:pt x="2594635" y="180860"/>
                  </a:lnTo>
                  <a:lnTo>
                    <a:pt x="2624251" y="150482"/>
                  </a:lnTo>
                  <a:lnTo>
                    <a:pt x="2659583" y="130403"/>
                  </a:lnTo>
                  <a:lnTo>
                    <a:pt x="2695295" y="116408"/>
                  </a:lnTo>
                  <a:lnTo>
                    <a:pt x="2702560" y="113982"/>
                  </a:lnTo>
                  <a:lnTo>
                    <a:pt x="2709418" y="111556"/>
                  </a:lnTo>
                  <a:lnTo>
                    <a:pt x="2767012" y="79248"/>
                  </a:lnTo>
                  <a:lnTo>
                    <a:pt x="2794558" y="47256"/>
                  </a:lnTo>
                  <a:lnTo>
                    <a:pt x="2802344" y="57023"/>
                  </a:lnTo>
                  <a:lnTo>
                    <a:pt x="2829407" y="113245"/>
                  </a:lnTo>
                  <a:lnTo>
                    <a:pt x="2836786" y="162229"/>
                  </a:lnTo>
                  <a:lnTo>
                    <a:pt x="2835706" y="187172"/>
                  </a:lnTo>
                  <a:lnTo>
                    <a:pt x="2824213" y="235140"/>
                  </a:lnTo>
                  <a:lnTo>
                    <a:pt x="2799397" y="277342"/>
                  </a:lnTo>
                  <a:lnTo>
                    <a:pt x="2758884" y="311581"/>
                  </a:lnTo>
                  <a:lnTo>
                    <a:pt x="2688171" y="335114"/>
                  </a:lnTo>
                  <a:lnTo>
                    <a:pt x="2649004" y="333603"/>
                  </a:lnTo>
                  <a:lnTo>
                    <a:pt x="2625102" y="325501"/>
                  </a:lnTo>
                  <a:lnTo>
                    <a:pt x="2617025" y="320611"/>
                  </a:lnTo>
                  <a:lnTo>
                    <a:pt x="2611031" y="317652"/>
                  </a:lnTo>
                  <a:lnTo>
                    <a:pt x="2589492" y="336334"/>
                  </a:lnTo>
                  <a:lnTo>
                    <a:pt x="2591524" y="342620"/>
                  </a:lnTo>
                  <a:lnTo>
                    <a:pt x="2596045" y="347713"/>
                  </a:lnTo>
                  <a:lnTo>
                    <a:pt x="2606878" y="354482"/>
                  </a:lnTo>
                  <a:lnTo>
                    <a:pt x="2638209" y="366115"/>
                  </a:lnTo>
                  <a:lnTo>
                    <a:pt x="2688298" y="369544"/>
                  </a:lnTo>
                  <a:lnTo>
                    <a:pt x="2755404" y="351751"/>
                  </a:lnTo>
                  <a:lnTo>
                    <a:pt x="2776143" y="341325"/>
                  </a:lnTo>
                  <a:lnTo>
                    <a:pt x="2785529" y="335114"/>
                  </a:lnTo>
                  <a:lnTo>
                    <a:pt x="2794762" y="329006"/>
                  </a:lnTo>
                  <a:lnTo>
                    <a:pt x="2825623" y="299593"/>
                  </a:lnTo>
                  <a:lnTo>
                    <a:pt x="2855976" y="248234"/>
                  </a:lnTo>
                  <a:lnTo>
                    <a:pt x="2870009" y="190817"/>
                  </a:lnTo>
                  <a:lnTo>
                    <a:pt x="2871152" y="16155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107136" y="3267704"/>
              <a:ext cx="173616" cy="23750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811006" y="3194371"/>
              <a:ext cx="281305" cy="257175"/>
            </a:xfrm>
            <a:custGeom>
              <a:avLst/>
              <a:gdLst/>
              <a:ahLst/>
              <a:cxnLst/>
              <a:rect l="l" t="t" r="r" b="b"/>
              <a:pathLst>
                <a:path w="281304" h="257175">
                  <a:moveTo>
                    <a:pt x="44193" y="22"/>
                  </a:moveTo>
                  <a:lnTo>
                    <a:pt x="10465" y="38117"/>
                  </a:lnTo>
                  <a:lnTo>
                    <a:pt x="0" y="94545"/>
                  </a:lnTo>
                  <a:lnTo>
                    <a:pt x="1286" y="117066"/>
                  </a:lnTo>
                  <a:lnTo>
                    <a:pt x="12483" y="160737"/>
                  </a:lnTo>
                  <a:lnTo>
                    <a:pt x="34875" y="200824"/>
                  </a:lnTo>
                  <a:lnTo>
                    <a:pt x="68160" y="232715"/>
                  </a:lnTo>
                  <a:lnTo>
                    <a:pt x="113551" y="253588"/>
                  </a:lnTo>
                  <a:lnTo>
                    <a:pt x="131107" y="256984"/>
                  </a:lnTo>
                  <a:lnTo>
                    <a:pt x="185048" y="256245"/>
                  </a:lnTo>
                  <a:lnTo>
                    <a:pt x="221933" y="243184"/>
                  </a:lnTo>
                  <a:lnTo>
                    <a:pt x="253024" y="214352"/>
                  </a:lnTo>
                  <a:lnTo>
                    <a:pt x="253307" y="207698"/>
                  </a:lnTo>
                  <a:lnTo>
                    <a:pt x="251095" y="201423"/>
                  </a:lnTo>
                  <a:lnTo>
                    <a:pt x="218108" y="204815"/>
                  </a:lnTo>
                  <a:lnTo>
                    <a:pt x="203228" y="214826"/>
                  </a:lnTo>
                  <a:lnTo>
                    <a:pt x="176396" y="223168"/>
                  </a:lnTo>
                  <a:lnTo>
                    <a:pt x="135950" y="223016"/>
                  </a:lnTo>
                  <a:lnTo>
                    <a:pt x="122483" y="220394"/>
                  </a:lnTo>
                  <a:lnTo>
                    <a:pt x="87533" y="204418"/>
                  </a:lnTo>
                  <a:lnTo>
                    <a:pt x="52068" y="164609"/>
                  </a:lnTo>
                  <a:lnTo>
                    <a:pt x="35430" y="112920"/>
                  </a:lnTo>
                  <a:lnTo>
                    <a:pt x="34427" y="94862"/>
                  </a:lnTo>
                  <a:lnTo>
                    <a:pt x="35883" y="77031"/>
                  </a:lnTo>
                  <a:lnTo>
                    <a:pt x="37082" y="69228"/>
                  </a:lnTo>
                  <a:lnTo>
                    <a:pt x="38809" y="61613"/>
                  </a:lnTo>
                  <a:lnTo>
                    <a:pt x="40990" y="54226"/>
                  </a:lnTo>
                  <a:lnTo>
                    <a:pt x="43550" y="47105"/>
                  </a:lnTo>
                  <a:lnTo>
                    <a:pt x="55488" y="55537"/>
                  </a:lnTo>
                  <a:lnTo>
                    <a:pt x="70983" y="63284"/>
                  </a:lnTo>
                  <a:lnTo>
                    <a:pt x="90413" y="69513"/>
                  </a:lnTo>
                  <a:lnTo>
                    <a:pt x="114156" y="73389"/>
                  </a:lnTo>
                  <a:lnTo>
                    <a:pt x="120820" y="73859"/>
                  </a:lnTo>
                  <a:lnTo>
                    <a:pt x="141192" y="74203"/>
                  </a:lnTo>
                  <a:lnTo>
                    <a:pt x="172969" y="76015"/>
                  </a:lnTo>
                  <a:lnTo>
                    <a:pt x="203576" y="86891"/>
                  </a:lnTo>
                  <a:lnTo>
                    <a:pt x="229418" y="115888"/>
                  </a:lnTo>
                  <a:lnTo>
                    <a:pt x="246900" y="172064"/>
                  </a:lnTo>
                  <a:lnTo>
                    <a:pt x="249306" y="178426"/>
                  </a:lnTo>
                  <a:lnTo>
                    <a:pt x="253757" y="183235"/>
                  </a:lnTo>
                  <a:lnTo>
                    <a:pt x="259722" y="185997"/>
                  </a:lnTo>
                  <a:lnTo>
                    <a:pt x="266672" y="186220"/>
                  </a:lnTo>
                  <a:lnTo>
                    <a:pt x="272966" y="183745"/>
                  </a:lnTo>
                  <a:lnTo>
                    <a:pt x="277667" y="179191"/>
                  </a:lnTo>
                  <a:lnTo>
                    <a:pt x="280399" y="173198"/>
                  </a:lnTo>
                  <a:lnTo>
                    <a:pt x="280788" y="166408"/>
                  </a:lnTo>
                  <a:lnTo>
                    <a:pt x="263489" y="105187"/>
                  </a:lnTo>
                  <a:lnTo>
                    <a:pt x="238420" y="67955"/>
                  </a:lnTo>
                  <a:lnTo>
                    <a:pt x="174971" y="41476"/>
                  </a:lnTo>
                  <a:lnTo>
                    <a:pt x="133115" y="39835"/>
                  </a:lnTo>
                  <a:lnTo>
                    <a:pt x="124654" y="39835"/>
                  </a:lnTo>
                  <a:lnTo>
                    <a:pt x="117389" y="39021"/>
                  </a:lnTo>
                  <a:lnTo>
                    <a:pt x="67558" y="22844"/>
                  </a:lnTo>
                  <a:lnTo>
                    <a:pt x="55255" y="7481"/>
                  </a:lnTo>
                  <a:lnTo>
                    <a:pt x="53233" y="4653"/>
                  </a:lnTo>
                  <a:lnTo>
                    <a:pt x="50409" y="2624"/>
                  </a:lnTo>
                  <a:lnTo>
                    <a:pt x="44193" y="2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948964" y="3343795"/>
              <a:ext cx="187595" cy="16131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738203" y="3209645"/>
              <a:ext cx="3133090" cy="603885"/>
            </a:xfrm>
            <a:custGeom>
              <a:avLst/>
              <a:gdLst/>
              <a:ahLst/>
              <a:cxnLst/>
              <a:rect l="l" t="t" r="r" b="b"/>
              <a:pathLst>
                <a:path w="3133090" h="603885">
                  <a:moveTo>
                    <a:pt x="696544" y="325818"/>
                  </a:moveTo>
                  <a:lnTo>
                    <a:pt x="694944" y="316128"/>
                  </a:lnTo>
                  <a:lnTo>
                    <a:pt x="688479" y="310870"/>
                  </a:lnTo>
                  <a:lnTo>
                    <a:pt x="687260" y="310451"/>
                  </a:lnTo>
                  <a:lnTo>
                    <a:pt x="678141" y="304165"/>
                  </a:lnTo>
                  <a:lnTo>
                    <a:pt x="668401" y="299288"/>
                  </a:lnTo>
                  <a:lnTo>
                    <a:pt x="658215" y="295846"/>
                  </a:lnTo>
                  <a:lnTo>
                    <a:pt x="647725" y="293878"/>
                  </a:lnTo>
                  <a:lnTo>
                    <a:pt x="636778" y="293357"/>
                  </a:lnTo>
                  <a:lnTo>
                    <a:pt x="625843" y="294233"/>
                  </a:lnTo>
                  <a:lnTo>
                    <a:pt x="586447" y="309854"/>
                  </a:lnTo>
                  <a:lnTo>
                    <a:pt x="556437" y="334822"/>
                  </a:lnTo>
                  <a:lnTo>
                    <a:pt x="541604" y="353529"/>
                  </a:lnTo>
                  <a:lnTo>
                    <a:pt x="540105" y="349910"/>
                  </a:lnTo>
                  <a:lnTo>
                    <a:pt x="525018" y="327850"/>
                  </a:lnTo>
                  <a:lnTo>
                    <a:pt x="515454" y="318312"/>
                  </a:lnTo>
                  <a:lnTo>
                    <a:pt x="515454" y="378968"/>
                  </a:lnTo>
                  <a:lnTo>
                    <a:pt x="514985" y="379209"/>
                  </a:lnTo>
                  <a:lnTo>
                    <a:pt x="509739" y="380415"/>
                  </a:lnTo>
                  <a:lnTo>
                    <a:pt x="463537" y="393242"/>
                  </a:lnTo>
                  <a:lnTo>
                    <a:pt x="458495" y="381228"/>
                  </a:lnTo>
                  <a:lnTo>
                    <a:pt x="427824" y="355346"/>
                  </a:lnTo>
                  <a:lnTo>
                    <a:pt x="427024" y="354939"/>
                  </a:lnTo>
                  <a:lnTo>
                    <a:pt x="419760" y="352107"/>
                  </a:lnTo>
                  <a:lnTo>
                    <a:pt x="412102" y="350888"/>
                  </a:lnTo>
                  <a:lnTo>
                    <a:pt x="331800" y="350888"/>
                  </a:lnTo>
                  <a:lnTo>
                    <a:pt x="326961" y="350088"/>
                  </a:lnTo>
                  <a:lnTo>
                    <a:pt x="322122" y="348462"/>
                  </a:lnTo>
                  <a:lnTo>
                    <a:pt x="317690" y="346849"/>
                  </a:lnTo>
                  <a:lnTo>
                    <a:pt x="313245" y="344830"/>
                  </a:lnTo>
                  <a:lnTo>
                    <a:pt x="309219" y="341591"/>
                  </a:lnTo>
                  <a:lnTo>
                    <a:pt x="303961" y="337947"/>
                  </a:lnTo>
                  <a:lnTo>
                    <a:pt x="298716" y="333908"/>
                  </a:lnTo>
                  <a:lnTo>
                    <a:pt x="293077" y="330276"/>
                  </a:lnTo>
                  <a:lnTo>
                    <a:pt x="287413" y="326224"/>
                  </a:lnTo>
                  <a:lnTo>
                    <a:pt x="280962" y="322999"/>
                  </a:lnTo>
                  <a:lnTo>
                    <a:pt x="274104" y="320560"/>
                  </a:lnTo>
                  <a:lnTo>
                    <a:pt x="267652" y="318554"/>
                  </a:lnTo>
                  <a:lnTo>
                    <a:pt x="267119" y="318439"/>
                  </a:lnTo>
                  <a:lnTo>
                    <a:pt x="271741" y="315772"/>
                  </a:lnTo>
                  <a:lnTo>
                    <a:pt x="323735" y="298577"/>
                  </a:lnTo>
                  <a:lnTo>
                    <a:pt x="362877" y="295097"/>
                  </a:lnTo>
                  <a:lnTo>
                    <a:pt x="391172" y="296862"/>
                  </a:lnTo>
                  <a:lnTo>
                    <a:pt x="442023" y="310108"/>
                  </a:lnTo>
                  <a:lnTo>
                    <a:pt x="482219" y="333819"/>
                  </a:lnTo>
                  <a:lnTo>
                    <a:pt x="509193" y="364820"/>
                  </a:lnTo>
                  <a:lnTo>
                    <a:pt x="515454" y="378968"/>
                  </a:lnTo>
                  <a:lnTo>
                    <a:pt x="515454" y="318312"/>
                  </a:lnTo>
                  <a:lnTo>
                    <a:pt x="481495" y="291452"/>
                  </a:lnTo>
                  <a:lnTo>
                    <a:pt x="426720" y="268808"/>
                  </a:lnTo>
                  <a:lnTo>
                    <a:pt x="362877" y="260718"/>
                  </a:lnTo>
                  <a:lnTo>
                    <a:pt x="339839" y="261759"/>
                  </a:lnTo>
                  <a:lnTo>
                    <a:pt x="296202" y="269760"/>
                  </a:lnTo>
                  <a:lnTo>
                    <a:pt x="256260" y="285267"/>
                  </a:lnTo>
                  <a:lnTo>
                    <a:pt x="221538" y="307822"/>
                  </a:lnTo>
                  <a:lnTo>
                    <a:pt x="212699" y="316128"/>
                  </a:lnTo>
                  <a:lnTo>
                    <a:pt x="154673" y="316128"/>
                  </a:lnTo>
                  <a:lnTo>
                    <a:pt x="116344" y="330682"/>
                  </a:lnTo>
                  <a:lnTo>
                    <a:pt x="7010" y="406704"/>
                  </a:lnTo>
                  <a:lnTo>
                    <a:pt x="0" y="417868"/>
                  </a:lnTo>
                  <a:lnTo>
                    <a:pt x="139" y="424383"/>
                  </a:lnTo>
                  <a:lnTo>
                    <a:pt x="2971" y="430555"/>
                  </a:lnTo>
                  <a:lnTo>
                    <a:pt x="7772" y="435406"/>
                  </a:lnTo>
                  <a:lnTo>
                    <a:pt x="13817" y="437781"/>
                  </a:lnTo>
                  <a:lnTo>
                    <a:pt x="20383" y="437667"/>
                  </a:lnTo>
                  <a:lnTo>
                    <a:pt x="26771" y="435013"/>
                  </a:lnTo>
                  <a:lnTo>
                    <a:pt x="135712" y="358990"/>
                  </a:lnTo>
                  <a:lnTo>
                    <a:pt x="139750" y="356565"/>
                  </a:lnTo>
                  <a:lnTo>
                    <a:pt x="144195" y="354139"/>
                  </a:lnTo>
                  <a:lnTo>
                    <a:pt x="148615" y="352920"/>
                  </a:lnTo>
                  <a:lnTo>
                    <a:pt x="153060" y="351307"/>
                  </a:lnTo>
                  <a:lnTo>
                    <a:pt x="157911" y="350888"/>
                  </a:lnTo>
                  <a:lnTo>
                    <a:pt x="251104" y="350888"/>
                  </a:lnTo>
                  <a:lnTo>
                    <a:pt x="278942" y="362216"/>
                  </a:lnTo>
                  <a:lnTo>
                    <a:pt x="284200" y="365861"/>
                  </a:lnTo>
                  <a:lnTo>
                    <a:pt x="324040" y="384162"/>
                  </a:lnTo>
                  <a:lnTo>
                    <a:pt x="337045" y="385279"/>
                  </a:lnTo>
                  <a:lnTo>
                    <a:pt x="408051" y="385279"/>
                  </a:lnTo>
                  <a:lnTo>
                    <a:pt x="411289" y="385673"/>
                  </a:lnTo>
                  <a:lnTo>
                    <a:pt x="414108" y="386892"/>
                  </a:lnTo>
                  <a:lnTo>
                    <a:pt x="414921" y="387286"/>
                  </a:lnTo>
                  <a:lnTo>
                    <a:pt x="418147" y="388505"/>
                  </a:lnTo>
                  <a:lnTo>
                    <a:pt x="421373" y="390525"/>
                  </a:lnTo>
                  <a:lnTo>
                    <a:pt x="423799" y="392950"/>
                  </a:lnTo>
                  <a:lnTo>
                    <a:pt x="423799" y="393357"/>
                  </a:lnTo>
                  <a:lnTo>
                    <a:pt x="426618" y="395782"/>
                  </a:lnTo>
                  <a:lnTo>
                    <a:pt x="428637" y="399021"/>
                  </a:lnTo>
                  <a:lnTo>
                    <a:pt x="430250" y="402259"/>
                  </a:lnTo>
                  <a:lnTo>
                    <a:pt x="431457" y="405485"/>
                  </a:lnTo>
                  <a:lnTo>
                    <a:pt x="432269" y="409130"/>
                  </a:lnTo>
                  <a:lnTo>
                    <a:pt x="432269" y="417220"/>
                  </a:lnTo>
                  <a:lnTo>
                    <a:pt x="414921" y="439051"/>
                  </a:lnTo>
                  <a:lnTo>
                    <a:pt x="411683" y="440664"/>
                  </a:lnTo>
                  <a:lnTo>
                    <a:pt x="408051" y="441477"/>
                  </a:lnTo>
                  <a:lnTo>
                    <a:pt x="265645" y="441477"/>
                  </a:lnTo>
                  <a:lnTo>
                    <a:pt x="257962" y="449148"/>
                  </a:lnTo>
                  <a:lnTo>
                    <a:pt x="257962" y="468160"/>
                  </a:lnTo>
                  <a:lnTo>
                    <a:pt x="265645" y="475856"/>
                  </a:lnTo>
                  <a:lnTo>
                    <a:pt x="412496" y="475856"/>
                  </a:lnTo>
                  <a:lnTo>
                    <a:pt x="420560" y="474230"/>
                  </a:lnTo>
                  <a:lnTo>
                    <a:pt x="435902" y="467766"/>
                  </a:lnTo>
                  <a:lnTo>
                    <a:pt x="442760" y="463308"/>
                  </a:lnTo>
                  <a:lnTo>
                    <a:pt x="448411" y="457250"/>
                  </a:lnTo>
                  <a:lnTo>
                    <a:pt x="454050" y="451586"/>
                  </a:lnTo>
                  <a:lnTo>
                    <a:pt x="458889" y="444715"/>
                  </a:lnTo>
                  <a:lnTo>
                    <a:pt x="462127" y="437032"/>
                  </a:lnTo>
                  <a:lnTo>
                    <a:pt x="464947" y="429755"/>
                  </a:lnTo>
                  <a:lnTo>
                    <a:pt x="465213" y="428396"/>
                  </a:lnTo>
                  <a:lnTo>
                    <a:pt x="518604" y="413575"/>
                  </a:lnTo>
                  <a:lnTo>
                    <a:pt x="554621" y="392696"/>
                  </a:lnTo>
                  <a:lnTo>
                    <a:pt x="576732" y="363753"/>
                  </a:lnTo>
                  <a:lnTo>
                    <a:pt x="581609" y="358025"/>
                  </a:lnTo>
                  <a:lnTo>
                    <a:pt x="617461" y="332295"/>
                  </a:lnTo>
                  <a:lnTo>
                    <a:pt x="637273" y="327621"/>
                  </a:lnTo>
                  <a:lnTo>
                    <a:pt x="643686" y="327850"/>
                  </a:lnTo>
                  <a:lnTo>
                    <a:pt x="647319" y="328650"/>
                  </a:lnTo>
                  <a:lnTo>
                    <a:pt x="654189" y="330682"/>
                  </a:lnTo>
                  <a:lnTo>
                    <a:pt x="581952" y="454012"/>
                  </a:lnTo>
                  <a:lnTo>
                    <a:pt x="577126" y="460476"/>
                  </a:lnTo>
                  <a:lnTo>
                    <a:pt x="571868" y="466140"/>
                  </a:lnTo>
                  <a:lnTo>
                    <a:pt x="566623" y="472211"/>
                  </a:lnTo>
                  <a:lnTo>
                    <a:pt x="476250" y="537311"/>
                  </a:lnTo>
                  <a:lnTo>
                    <a:pt x="439966" y="554062"/>
                  </a:lnTo>
                  <a:lnTo>
                    <a:pt x="142163" y="569264"/>
                  </a:lnTo>
                  <a:lnTo>
                    <a:pt x="134899" y="577342"/>
                  </a:lnTo>
                  <a:lnTo>
                    <a:pt x="134899" y="586651"/>
                  </a:lnTo>
                  <a:lnTo>
                    <a:pt x="135318" y="596353"/>
                  </a:lnTo>
                  <a:lnTo>
                    <a:pt x="143383" y="603631"/>
                  </a:lnTo>
                  <a:lnTo>
                    <a:pt x="153060" y="603224"/>
                  </a:lnTo>
                  <a:lnTo>
                    <a:pt x="417741" y="591908"/>
                  </a:lnTo>
                  <a:lnTo>
                    <a:pt x="458889" y="584225"/>
                  </a:lnTo>
                  <a:lnTo>
                    <a:pt x="495617" y="565213"/>
                  </a:lnTo>
                  <a:lnTo>
                    <a:pt x="573887" y="509816"/>
                  </a:lnTo>
                  <a:lnTo>
                    <a:pt x="602284" y="483692"/>
                  </a:lnTo>
                  <a:lnTo>
                    <a:pt x="692518" y="333108"/>
                  </a:lnTo>
                  <a:lnTo>
                    <a:pt x="696544" y="325818"/>
                  </a:lnTo>
                  <a:close/>
                </a:path>
                <a:path w="3133090" h="603885">
                  <a:moveTo>
                    <a:pt x="2386190" y="187667"/>
                  </a:moveTo>
                  <a:lnTo>
                    <a:pt x="2382367" y="149796"/>
                  </a:lnTo>
                  <a:lnTo>
                    <a:pt x="2371394" y="114566"/>
                  </a:lnTo>
                  <a:lnTo>
                    <a:pt x="2354046" y="82664"/>
                  </a:lnTo>
                  <a:lnTo>
                    <a:pt x="2344051" y="70535"/>
                  </a:lnTo>
                  <a:lnTo>
                    <a:pt x="2344051" y="187667"/>
                  </a:lnTo>
                  <a:lnTo>
                    <a:pt x="2341041" y="217017"/>
                  </a:lnTo>
                  <a:lnTo>
                    <a:pt x="2318905" y="268922"/>
                  </a:lnTo>
                  <a:lnTo>
                    <a:pt x="2279281" y="308229"/>
                  </a:lnTo>
                  <a:lnTo>
                    <a:pt x="2226868" y="330098"/>
                  </a:lnTo>
                  <a:lnTo>
                    <a:pt x="2197328" y="333032"/>
                  </a:lnTo>
                  <a:lnTo>
                    <a:pt x="2167953" y="330098"/>
                  </a:lnTo>
                  <a:lnTo>
                    <a:pt x="2115591" y="308229"/>
                  </a:lnTo>
                  <a:lnTo>
                    <a:pt x="2076132" y="268922"/>
                  </a:lnTo>
                  <a:lnTo>
                    <a:pt x="2054009" y="217017"/>
                  </a:lnTo>
                  <a:lnTo>
                    <a:pt x="2050999" y="187667"/>
                  </a:lnTo>
                  <a:lnTo>
                    <a:pt x="2054009" y="158305"/>
                  </a:lnTo>
                  <a:lnTo>
                    <a:pt x="2076132" y="106222"/>
                  </a:lnTo>
                  <a:lnTo>
                    <a:pt x="2115591" y="66916"/>
                  </a:lnTo>
                  <a:lnTo>
                    <a:pt x="2167953" y="45212"/>
                  </a:lnTo>
                  <a:lnTo>
                    <a:pt x="2197328" y="42291"/>
                  </a:lnTo>
                  <a:lnTo>
                    <a:pt x="2226868" y="45212"/>
                  </a:lnTo>
                  <a:lnTo>
                    <a:pt x="2279281" y="66916"/>
                  </a:lnTo>
                  <a:lnTo>
                    <a:pt x="2318905" y="106222"/>
                  </a:lnTo>
                  <a:lnTo>
                    <a:pt x="2341041" y="158305"/>
                  </a:lnTo>
                  <a:lnTo>
                    <a:pt x="2344051" y="187667"/>
                  </a:lnTo>
                  <a:lnTo>
                    <a:pt x="2344051" y="70535"/>
                  </a:lnTo>
                  <a:lnTo>
                    <a:pt x="2331072" y="54762"/>
                  </a:lnTo>
                  <a:lnTo>
                    <a:pt x="2315819" y="42291"/>
                  </a:lnTo>
                  <a:lnTo>
                    <a:pt x="2303170" y="31940"/>
                  </a:lnTo>
                  <a:lnTo>
                    <a:pt x="2271039" y="14693"/>
                  </a:lnTo>
                  <a:lnTo>
                    <a:pt x="2235492" y="3797"/>
                  </a:lnTo>
                  <a:lnTo>
                    <a:pt x="2197328" y="0"/>
                  </a:lnTo>
                  <a:lnTo>
                    <a:pt x="2159381" y="3797"/>
                  </a:lnTo>
                  <a:lnTo>
                    <a:pt x="2091880" y="31940"/>
                  </a:lnTo>
                  <a:lnTo>
                    <a:pt x="2040763" y="82664"/>
                  </a:lnTo>
                  <a:lnTo>
                    <a:pt x="2012276" y="149796"/>
                  </a:lnTo>
                  <a:lnTo>
                    <a:pt x="2008441" y="187667"/>
                  </a:lnTo>
                  <a:lnTo>
                    <a:pt x="2012276" y="225526"/>
                  </a:lnTo>
                  <a:lnTo>
                    <a:pt x="2040763" y="292646"/>
                  </a:lnTo>
                  <a:lnTo>
                    <a:pt x="2091880" y="343382"/>
                  </a:lnTo>
                  <a:lnTo>
                    <a:pt x="2159381" y="371525"/>
                  </a:lnTo>
                  <a:lnTo>
                    <a:pt x="2176246" y="373214"/>
                  </a:lnTo>
                  <a:lnTo>
                    <a:pt x="2176246" y="470763"/>
                  </a:lnTo>
                  <a:lnTo>
                    <a:pt x="2126792" y="470763"/>
                  </a:lnTo>
                  <a:lnTo>
                    <a:pt x="2118550" y="472389"/>
                  </a:lnTo>
                  <a:lnTo>
                    <a:pt x="2111857" y="476846"/>
                  </a:lnTo>
                  <a:lnTo>
                    <a:pt x="2107361" y="483501"/>
                  </a:lnTo>
                  <a:lnTo>
                    <a:pt x="2105723" y="491705"/>
                  </a:lnTo>
                  <a:lnTo>
                    <a:pt x="2107361" y="499960"/>
                  </a:lnTo>
                  <a:lnTo>
                    <a:pt x="2111857" y="506755"/>
                  </a:lnTo>
                  <a:lnTo>
                    <a:pt x="2118550" y="511352"/>
                  </a:lnTo>
                  <a:lnTo>
                    <a:pt x="2126792" y="513041"/>
                  </a:lnTo>
                  <a:lnTo>
                    <a:pt x="2176246" y="513041"/>
                  </a:lnTo>
                  <a:lnTo>
                    <a:pt x="2176246" y="568210"/>
                  </a:lnTo>
                  <a:lnTo>
                    <a:pt x="2177885" y="576414"/>
                  </a:lnTo>
                  <a:lnTo>
                    <a:pt x="2182380" y="583057"/>
                  </a:lnTo>
                  <a:lnTo>
                    <a:pt x="2189073" y="587527"/>
                  </a:lnTo>
                  <a:lnTo>
                    <a:pt x="2197328" y="589153"/>
                  </a:lnTo>
                  <a:lnTo>
                    <a:pt x="2205634" y="587527"/>
                  </a:lnTo>
                  <a:lnTo>
                    <a:pt x="2212467" y="583057"/>
                  </a:lnTo>
                  <a:lnTo>
                    <a:pt x="2217102" y="576414"/>
                  </a:lnTo>
                  <a:lnTo>
                    <a:pt x="2218804" y="568210"/>
                  </a:lnTo>
                  <a:lnTo>
                    <a:pt x="2218804" y="513041"/>
                  </a:lnTo>
                  <a:lnTo>
                    <a:pt x="2267839" y="513041"/>
                  </a:lnTo>
                  <a:lnTo>
                    <a:pt x="2276157" y="511352"/>
                  </a:lnTo>
                  <a:lnTo>
                    <a:pt x="2283002" y="506755"/>
                  </a:lnTo>
                  <a:lnTo>
                    <a:pt x="2287625" y="499960"/>
                  </a:lnTo>
                  <a:lnTo>
                    <a:pt x="2289327" y="491705"/>
                  </a:lnTo>
                  <a:lnTo>
                    <a:pt x="2287625" y="483501"/>
                  </a:lnTo>
                  <a:lnTo>
                    <a:pt x="2283002" y="476846"/>
                  </a:lnTo>
                  <a:lnTo>
                    <a:pt x="2276157" y="472389"/>
                  </a:lnTo>
                  <a:lnTo>
                    <a:pt x="2267839" y="470763"/>
                  </a:lnTo>
                  <a:lnTo>
                    <a:pt x="2218804" y="470763"/>
                  </a:lnTo>
                  <a:lnTo>
                    <a:pt x="2218804" y="373189"/>
                  </a:lnTo>
                  <a:lnTo>
                    <a:pt x="2235492" y="371525"/>
                  </a:lnTo>
                  <a:lnTo>
                    <a:pt x="2271039" y="360629"/>
                  </a:lnTo>
                  <a:lnTo>
                    <a:pt x="2303170" y="343382"/>
                  </a:lnTo>
                  <a:lnTo>
                    <a:pt x="2315819" y="333032"/>
                  </a:lnTo>
                  <a:lnTo>
                    <a:pt x="2331072" y="320560"/>
                  </a:lnTo>
                  <a:lnTo>
                    <a:pt x="2354046" y="292646"/>
                  </a:lnTo>
                  <a:lnTo>
                    <a:pt x="2371394" y="260743"/>
                  </a:lnTo>
                  <a:lnTo>
                    <a:pt x="2382367" y="225526"/>
                  </a:lnTo>
                  <a:lnTo>
                    <a:pt x="2386190" y="187667"/>
                  </a:lnTo>
                  <a:close/>
                </a:path>
                <a:path w="3133090" h="603885">
                  <a:moveTo>
                    <a:pt x="3132747" y="174409"/>
                  </a:moveTo>
                  <a:lnTo>
                    <a:pt x="3126702" y="138925"/>
                  </a:lnTo>
                  <a:lnTo>
                    <a:pt x="3113989" y="105270"/>
                  </a:lnTo>
                  <a:lnTo>
                    <a:pt x="3094888" y="74409"/>
                  </a:lnTo>
                  <a:lnTo>
                    <a:pt x="3090443" y="69634"/>
                  </a:lnTo>
                  <a:lnTo>
                    <a:pt x="3090443" y="177469"/>
                  </a:lnTo>
                  <a:lnTo>
                    <a:pt x="3089719" y="205625"/>
                  </a:lnTo>
                  <a:lnTo>
                    <a:pt x="3083382" y="233565"/>
                  </a:lnTo>
                  <a:lnTo>
                    <a:pt x="3071190" y="260553"/>
                  </a:lnTo>
                  <a:lnTo>
                    <a:pt x="3070364" y="261353"/>
                  </a:lnTo>
                  <a:lnTo>
                    <a:pt x="3053257" y="284873"/>
                  </a:lnTo>
                  <a:lnTo>
                    <a:pt x="3032264" y="303987"/>
                  </a:lnTo>
                  <a:lnTo>
                    <a:pt x="3008236" y="318490"/>
                  </a:lnTo>
                  <a:lnTo>
                    <a:pt x="2982010" y="328206"/>
                  </a:lnTo>
                  <a:lnTo>
                    <a:pt x="2954337" y="332854"/>
                  </a:lnTo>
                  <a:lnTo>
                    <a:pt x="2926029" y="332130"/>
                  </a:lnTo>
                  <a:lnTo>
                    <a:pt x="2870949" y="313702"/>
                  </a:lnTo>
                  <a:lnTo>
                    <a:pt x="2827490" y="275450"/>
                  </a:lnTo>
                  <a:lnTo>
                    <a:pt x="2802864" y="225107"/>
                  </a:lnTo>
                  <a:lnTo>
                    <a:pt x="2798191" y="197675"/>
                  </a:lnTo>
                  <a:lnTo>
                    <a:pt x="2798915" y="169633"/>
                  </a:lnTo>
                  <a:lnTo>
                    <a:pt x="2817457" y="114782"/>
                  </a:lnTo>
                  <a:lnTo>
                    <a:pt x="2855912" y="71577"/>
                  </a:lnTo>
                  <a:lnTo>
                    <a:pt x="2906217" y="47117"/>
                  </a:lnTo>
                  <a:lnTo>
                    <a:pt x="2934068" y="42468"/>
                  </a:lnTo>
                  <a:lnTo>
                    <a:pt x="2962414" y="43192"/>
                  </a:lnTo>
                  <a:lnTo>
                    <a:pt x="3017685" y="61620"/>
                  </a:lnTo>
                  <a:lnTo>
                    <a:pt x="3061157" y="99822"/>
                  </a:lnTo>
                  <a:lnTo>
                    <a:pt x="3085769" y="149796"/>
                  </a:lnTo>
                  <a:lnTo>
                    <a:pt x="3090443" y="177469"/>
                  </a:lnTo>
                  <a:lnTo>
                    <a:pt x="3090443" y="69634"/>
                  </a:lnTo>
                  <a:lnTo>
                    <a:pt x="3069717" y="47307"/>
                  </a:lnTo>
                  <a:lnTo>
                    <a:pt x="3063011" y="42468"/>
                  </a:lnTo>
                  <a:lnTo>
                    <a:pt x="3038767" y="24968"/>
                  </a:lnTo>
                  <a:lnTo>
                    <a:pt x="3003740" y="9448"/>
                  </a:lnTo>
                  <a:lnTo>
                    <a:pt x="2967469" y="1358"/>
                  </a:lnTo>
                  <a:lnTo>
                    <a:pt x="2930982" y="444"/>
                  </a:lnTo>
                  <a:lnTo>
                    <a:pt x="2895282" y="6438"/>
                  </a:lnTo>
                  <a:lnTo>
                    <a:pt x="2830322" y="37909"/>
                  </a:lnTo>
                  <a:lnTo>
                    <a:pt x="2780576" y="93827"/>
                  </a:lnTo>
                  <a:lnTo>
                    <a:pt x="2756814" y="164350"/>
                  </a:lnTo>
                  <a:lnTo>
                    <a:pt x="2755900" y="200685"/>
                  </a:lnTo>
                  <a:lnTo>
                    <a:pt x="2761932" y="236385"/>
                  </a:lnTo>
                  <a:lnTo>
                    <a:pt x="2793593" y="300875"/>
                  </a:lnTo>
                  <a:lnTo>
                    <a:pt x="2849880" y="349948"/>
                  </a:lnTo>
                  <a:lnTo>
                    <a:pt x="2884843" y="365696"/>
                  </a:lnTo>
                  <a:lnTo>
                    <a:pt x="2957487" y="374865"/>
                  </a:lnTo>
                  <a:lnTo>
                    <a:pt x="2993352" y="368884"/>
                  </a:lnTo>
                  <a:lnTo>
                    <a:pt x="3057753" y="337870"/>
                  </a:lnTo>
                  <a:lnTo>
                    <a:pt x="3107258" y="282702"/>
                  </a:lnTo>
                  <a:lnTo>
                    <a:pt x="3123692" y="246697"/>
                  </a:lnTo>
                  <a:lnTo>
                    <a:pt x="3131820" y="210667"/>
                  </a:lnTo>
                  <a:lnTo>
                    <a:pt x="3132747" y="174409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733960" y="3046735"/>
              <a:ext cx="193020" cy="22711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182370" y="3272053"/>
              <a:ext cx="251702" cy="250076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0427304" y="2984125"/>
              <a:ext cx="380365" cy="804545"/>
            </a:xfrm>
            <a:custGeom>
              <a:avLst/>
              <a:gdLst/>
              <a:ahLst/>
              <a:cxnLst/>
              <a:rect l="l" t="t" r="r" b="b"/>
              <a:pathLst>
                <a:path w="380365" h="804545">
                  <a:moveTo>
                    <a:pt x="213599" y="223047"/>
                  </a:moveTo>
                  <a:lnTo>
                    <a:pt x="171115" y="233121"/>
                  </a:lnTo>
                  <a:lnTo>
                    <a:pt x="82733" y="316356"/>
                  </a:lnTo>
                  <a:lnTo>
                    <a:pt x="60939" y="352616"/>
                  </a:lnTo>
                  <a:lnTo>
                    <a:pt x="57375" y="381408"/>
                  </a:lnTo>
                  <a:lnTo>
                    <a:pt x="57774" y="387368"/>
                  </a:lnTo>
                  <a:lnTo>
                    <a:pt x="69011" y="420600"/>
                  </a:lnTo>
                  <a:lnTo>
                    <a:pt x="69818" y="422612"/>
                  </a:lnTo>
                  <a:lnTo>
                    <a:pt x="85558" y="449686"/>
                  </a:lnTo>
                  <a:lnTo>
                    <a:pt x="83541" y="451713"/>
                  </a:lnTo>
                  <a:lnTo>
                    <a:pt x="81119" y="453326"/>
                  </a:lnTo>
                  <a:lnTo>
                    <a:pt x="79101" y="455338"/>
                  </a:lnTo>
                  <a:lnTo>
                    <a:pt x="76276" y="457764"/>
                  </a:lnTo>
                  <a:lnTo>
                    <a:pt x="73854" y="460590"/>
                  </a:lnTo>
                  <a:lnTo>
                    <a:pt x="71433" y="462617"/>
                  </a:lnTo>
                  <a:lnTo>
                    <a:pt x="41063" y="499635"/>
                  </a:lnTo>
                  <a:lnTo>
                    <a:pt x="18563" y="541813"/>
                  </a:lnTo>
                  <a:lnTo>
                    <a:pt x="4741" y="586806"/>
                  </a:lnTo>
                  <a:lnTo>
                    <a:pt x="0" y="635138"/>
                  </a:lnTo>
                  <a:lnTo>
                    <a:pt x="1198" y="659661"/>
                  </a:lnTo>
                  <a:lnTo>
                    <a:pt x="10555" y="706438"/>
                  </a:lnTo>
                  <a:lnTo>
                    <a:pt x="28754" y="750271"/>
                  </a:lnTo>
                  <a:lnTo>
                    <a:pt x="55340" y="789945"/>
                  </a:lnTo>
                  <a:lnTo>
                    <a:pt x="68263" y="804170"/>
                  </a:lnTo>
                  <a:lnTo>
                    <a:pt x="93835" y="773757"/>
                  </a:lnTo>
                  <a:lnTo>
                    <a:pt x="85816" y="764883"/>
                  </a:lnTo>
                  <a:lnTo>
                    <a:pt x="73905" y="748773"/>
                  </a:lnTo>
                  <a:lnTo>
                    <a:pt x="54887" y="713521"/>
                  </a:lnTo>
                  <a:lnTo>
                    <a:pt x="43434" y="675689"/>
                  </a:lnTo>
                  <a:lnTo>
                    <a:pt x="39550" y="635138"/>
                  </a:lnTo>
                  <a:lnTo>
                    <a:pt x="40527" y="614717"/>
                  </a:lnTo>
                  <a:lnTo>
                    <a:pt x="48233" y="575538"/>
                  </a:lnTo>
                  <a:lnTo>
                    <a:pt x="63582" y="538843"/>
                  </a:lnTo>
                  <a:lnTo>
                    <a:pt x="85816" y="505398"/>
                  </a:lnTo>
                  <a:lnTo>
                    <a:pt x="103316" y="486851"/>
                  </a:lnTo>
                  <a:lnTo>
                    <a:pt x="105737" y="484439"/>
                  </a:lnTo>
                  <a:lnTo>
                    <a:pt x="151017" y="484439"/>
                  </a:lnTo>
                  <a:lnTo>
                    <a:pt x="137218" y="460590"/>
                  </a:lnTo>
                  <a:lnTo>
                    <a:pt x="149008" y="453943"/>
                  </a:lnTo>
                  <a:lnTo>
                    <a:pt x="187258" y="438782"/>
                  </a:lnTo>
                  <a:lnTo>
                    <a:pt x="229092" y="431216"/>
                  </a:lnTo>
                  <a:lnTo>
                    <a:pt x="243766" y="430690"/>
                  </a:lnTo>
                  <a:lnTo>
                    <a:pt x="375982" y="430690"/>
                  </a:lnTo>
                  <a:lnTo>
                    <a:pt x="369276" y="426651"/>
                  </a:lnTo>
                  <a:lnTo>
                    <a:pt x="117442" y="426651"/>
                  </a:lnTo>
                  <a:lnTo>
                    <a:pt x="102824" y="401051"/>
                  </a:lnTo>
                  <a:lnTo>
                    <a:pt x="100087" y="396351"/>
                  </a:lnTo>
                  <a:lnTo>
                    <a:pt x="98473" y="391499"/>
                  </a:lnTo>
                  <a:lnTo>
                    <a:pt x="97262" y="386660"/>
                  </a:lnTo>
                  <a:lnTo>
                    <a:pt x="96455" y="381408"/>
                  </a:lnTo>
                  <a:lnTo>
                    <a:pt x="96051" y="376556"/>
                  </a:lnTo>
                  <a:lnTo>
                    <a:pt x="96859" y="371304"/>
                  </a:lnTo>
                  <a:lnTo>
                    <a:pt x="181615" y="273126"/>
                  </a:lnTo>
                  <a:lnTo>
                    <a:pt x="202190" y="263420"/>
                  </a:lnTo>
                  <a:lnTo>
                    <a:pt x="206635" y="262207"/>
                  </a:lnTo>
                  <a:lnTo>
                    <a:pt x="283811" y="262207"/>
                  </a:lnTo>
                  <a:lnTo>
                    <a:pt x="283319" y="261408"/>
                  </a:lnTo>
                  <a:lnTo>
                    <a:pt x="278874" y="254543"/>
                  </a:lnTo>
                  <a:lnTo>
                    <a:pt x="244564" y="229895"/>
                  </a:lnTo>
                  <a:lnTo>
                    <a:pt x="219957" y="223430"/>
                  </a:lnTo>
                  <a:lnTo>
                    <a:pt x="213599" y="223047"/>
                  </a:lnTo>
                  <a:close/>
                </a:path>
                <a:path w="380365" h="804545">
                  <a:moveTo>
                    <a:pt x="151017" y="484439"/>
                  </a:moveTo>
                  <a:lnTo>
                    <a:pt x="105737" y="484439"/>
                  </a:lnTo>
                  <a:lnTo>
                    <a:pt x="141649" y="546651"/>
                  </a:lnTo>
                  <a:lnTo>
                    <a:pt x="144485" y="551504"/>
                  </a:lnTo>
                  <a:lnTo>
                    <a:pt x="148517" y="554330"/>
                  </a:lnTo>
                  <a:lnTo>
                    <a:pt x="153362" y="555942"/>
                  </a:lnTo>
                  <a:lnTo>
                    <a:pt x="158206" y="557155"/>
                  </a:lnTo>
                  <a:lnTo>
                    <a:pt x="163449" y="556756"/>
                  </a:lnTo>
                  <a:lnTo>
                    <a:pt x="168294" y="553930"/>
                  </a:lnTo>
                  <a:lnTo>
                    <a:pt x="168693" y="553530"/>
                  </a:lnTo>
                  <a:lnTo>
                    <a:pt x="173138" y="551104"/>
                  </a:lnTo>
                  <a:lnTo>
                    <a:pt x="176358" y="546651"/>
                  </a:lnTo>
                  <a:lnTo>
                    <a:pt x="178780" y="536960"/>
                  </a:lnTo>
                  <a:lnTo>
                    <a:pt x="178381" y="531708"/>
                  </a:lnTo>
                  <a:lnTo>
                    <a:pt x="175560" y="527255"/>
                  </a:lnTo>
                  <a:lnTo>
                    <a:pt x="175560" y="526856"/>
                  </a:lnTo>
                  <a:lnTo>
                    <a:pt x="151017" y="484439"/>
                  </a:lnTo>
                  <a:close/>
                </a:path>
                <a:path w="380365" h="804545">
                  <a:moveTo>
                    <a:pt x="375982" y="430690"/>
                  </a:moveTo>
                  <a:lnTo>
                    <a:pt x="243766" y="430690"/>
                  </a:lnTo>
                  <a:lnTo>
                    <a:pt x="264108" y="431733"/>
                  </a:lnTo>
                  <a:lnTo>
                    <a:pt x="283920" y="434786"/>
                  </a:lnTo>
                  <a:lnTo>
                    <a:pt x="303125" y="439734"/>
                  </a:lnTo>
                  <a:lnTo>
                    <a:pt x="321647" y="446461"/>
                  </a:lnTo>
                  <a:lnTo>
                    <a:pt x="339941" y="454984"/>
                  </a:lnTo>
                  <a:lnTo>
                    <a:pt x="354526" y="463709"/>
                  </a:lnTo>
                  <a:lnTo>
                    <a:pt x="380085" y="433312"/>
                  </a:lnTo>
                  <a:lnTo>
                    <a:pt x="379012" y="432515"/>
                  </a:lnTo>
                  <a:lnTo>
                    <a:pt x="375982" y="430690"/>
                  </a:lnTo>
                  <a:close/>
                </a:path>
                <a:path w="380365" h="804545">
                  <a:moveTo>
                    <a:pt x="243766" y="391499"/>
                  </a:moveTo>
                  <a:lnTo>
                    <a:pt x="193138" y="396617"/>
                  </a:lnTo>
                  <a:lnTo>
                    <a:pt x="146248" y="411556"/>
                  </a:lnTo>
                  <a:lnTo>
                    <a:pt x="117442" y="426651"/>
                  </a:lnTo>
                  <a:lnTo>
                    <a:pt x="369276" y="426651"/>
                  </a:lnTo>
                  <a:lnTo>
                    <a:pt x="314585" y="401897"/>
                  </a:lnTo>
                  <a:lnTo>
                    <a:pt x="268028" y="392692"/>
                  </a:lnTo>
                  <a:lnTo>
                    <a:pt x="243766" y="391499"/>
                  </a:lnTo>
                  <a:close/>
                </a:path>
                <a:path w="380365" h="804545">
                  <a:moveTo>
                    <a:pt x="283811" y="262207"/>
                  </a:moveTo>
                  <a:lnTo>
                    <a:pt x="211480" y="262207"/>
                  </a:lnTo>
                  <a:lnTo>
                    <a:pt x="220356" y="263021"/>
                  </a:lnTo>
                  <a:lnTo>
                    <a:pt x="225201" y="264234"/>
                  </a:lnTo>
                  <a:lnTo>
                    <a:pt x="229632" y="266261"/>
                  </a:lnTo>
                  <a:lnTo>
                    <a:pt x="234077" y="267873"/>
                  </a:lnTo>
                  <a:lnTo>
                    <a:pt x="238110" y="270300"/>
                  </a:lnTo>
                  <a:lnTo>
                    <a:pt x="258285" y="304638"/>
                  </a:lnTo>
                  <a:lnTo>
                    <a:pt x="258285" y="355148"/>
                  </a:lnTo>
                  <a:lnTo>
                    <a:pt x="260707" y="359986"/>
                  </a:lnTo>
                  <a:lnTo>
                    <a:pt x="264341" y="363625"/>
                  </a:lnTo>
                  <a:lnTo>
                    <a:pt x="267974" y="366865"/>
                  </a:lnTo>
                  <a:lnTo>
                    <a:pt x="272818" y="369277"/>
                  </a:lnTo>
                  <a:lnTo>
                    <a:pt x="283718" y="369277"/>
                  </a:lnTo>
                  <a:lnTo>
                    <a:pt x="288563" y="366865"/>
                  </a:lnTo>
                  <a:lnTo>
                    <a:pt x="292196" y="363625"/>
                  </a:lnTo>
                  <a:lnTo>
                    <a:pt x="295829" y="359986"/>
                  </a:lnTo>
                  <a:lnTo>
                    <a:pt x="297838" y="355148"/>
                  </a:lnTo>
                  <a:lnTo>
                    <a:pt x="297724" y="300200"/>
                  </a:lnTo>
                  <a:lnTo>
                    <a:pt x="286717" y="266934"/>
                  </a:lnTo>
                  <a:lnTo>
                    <a:pt x="283811" y="262207"/>
                  </a:lnTo>
                  <a:close/>
                </a:path>
                <a:path w="380365" h="804545">
                  <a:moveTo>
                    <a:pt x="243766" y="0"/>
                  </a:moveTo>
                  <a:lnTo>
                    <a:pt x="202603" y="8078"/>
                  </a:lnTo>
                  <a:lnTo>
                    <a:pt x="167481" y="31512"/>
                  </a:lnTo>
                  <a:lnTo>
                    <a:pt x="144071" y="66665"/>
                  </a:lnTo>
                  <a:lnTo>
                    <a:pt x="136007" y="107868"/>
                  </a:lnTo>
                  <a:lnTo>
                    <a:pt x="136530" y="118626"/>
                  </a:lnTo>
                  <a:lnTo>
                    <a:pt x="148697" y="158606"/>
                  </a:lnTo>
                  <a:lnTo>
                    <a:pt x="175351" y="191011"/>
                  </a:lnTo>
                  <a:lnTo>
                    <a:pt x="212213" y="210740"/>
                  </a:lnTo>
                  <a:lnTo>
                    <a:pt x="243766" y="215352"/>
                  </a:lnTo>
                  <a:lnTo>
                    <a:pt x="265321" y="213212"/>
                  </a:lnTo>
                  <a:lnTo>
                    <a:pt x="285480" y="207017"/>
                  </a:lnTo>
                  <a:lnTo>
                    <a:pt x="303750" y="197108"/>
                  </a:lnTo>
                  <a:lnTo>
                    <a:pt x="319638" y="183825"/>
                  </a:lnTo>
                  <a:lnTo>
                    <a:pt x="326725" y="176161"/>
                  </a:lnTo>
                  <a:lnTo>
                    <a:pt x="243766" y="176161"/>
                  </a:lnTo>
                  <a:lnTo>
                    <a:pt x="236882" y="175794"/>
                  </a:lnTo>
                  <a:lnTo>
                    <a:pt x="200336" y="160504"/>
                  </a:lnTo>
                  <a:lnTo>
                    <a:pt x="178218" y="127756"/>
                  </a:lnTo>
                  <a:lnTo>
                    <a:pt x="175147" y="107868"/>
                  </a:lnTo>
                  <a:lnTo>
                    <a:pt x="175513" y="100981"/>
                  </a:lnTo>
                  <a:lnTo>
                    <a:pt x="190791" y="64393"/>
                  </a:lnTo>
                  <a:lnTo>
                    <a:pt x="223729" y="42318"/>
                  </a:lnTo>
                  <a:lnTo>
                    <a:pt x="243766" y="39590"/>
                  </a:lnTo>
                  <a:lnTo>
                    <a:pt x="326901" y="39590"/>
                  </a:lnTo>
                  <a:lnTo>
                    <a:pt x="326756" y="39393"/>
                  </a:lnTo>
                  <a:lnTo>
                    <a:pt x="294211" y="12759"/>
                  </a:lnTo>
                  <a:lnTo>
                    <a:pt x="254499" y="523"/>
                  </a:lnTo>
                  <a:lnTo>
                    <a:pt x="243766" y="0"/>
                  </a:lnTo>
                  <a:close/>
                </a:path>
                <a:path w="380365" h="804545">
                  <a:moveTo>
                    <a:pt x="326901" y="39590"/>
                  </a:moveTo>
                  <a:lnTo>
                    <a:pt x="243766" y="39590"/>
                  </a:lnTo>
                  <a:lnTo>
                    <a:pt x="250411" y="39893"/>
                  </a:lnTo>
                  <a:lnTo>
                    <a:pt x="256981" y="40802"/>
                  </a:lnTo>
                  <a:lnTo>
                    <a:pt x="291783" y="59386"/>
                  </a:lnTo>
                  <a:lnTo>
                    <a:pt x="310556" y="94283"/>
                  </a:lnTo>
                  <a:lnTo>
                    <a:pt x="311972" y="107868"/>
                  </a:lnTo>
                  <a:lnTo>
                    <a:pt x="311606" y="114749"/>
                  </a:lnTo>
                  <a:lnTo>
                    <a:pt x="296336" y="151120"/>
                  </a:lnTo>
                  <a:lnTo>
                    <a:pt x="263402" y="173090"/>
                  </a:lnTo>
                  <a:lnTo>
                    <a:pt x="243766" y="176161"/>
                  </a:lnTo>
                  <a:lnTo>
                    <a:pt x="326725" y="176161"/>
                  </a:lnTo>
                  <a:lnTo>
                    <a:pt x="346520" y="139236"/>
                  </a:lnTo>
                  <a:lnTo>
                    <a:pt x="351112" y="107868"/>
                  </a:lnTo>
                  <a:lnTo>
                    <a:pt x="350589" y="97055"/>
                  </a:lnTo>
                  <a:lnTo>
                    <a:pt x="338422" y="56969"/>
                  </a:lnTo>
                  <a:lnTo>
                    <a:pt x="333004" y="47879"/>
                  </a:lnTo>
                  <a:lnTo>
                    <a:pt x="326901" y="3959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859546" y="3122309"/>
              <a:ext cx="190713" cy="215028"/>
            </a:xfrm>
            <a:prstGeom prst="rect">
              <a:avLst/>
            </a:prstGeom>
          </p:spPr>
        </p:pic>
      </p:grpSp>
      <p:pic>
        <p:nvPicPr>
          <p:cNvPr id="33" name="Obraz 32">
            <a:extLst>
              <a:ext uri="{FF2B5EF4-FFF2-40B4-BE49-F238E27FC236}">
                <a16:creationId xmlns:a16="http://schemas.microsoft.com/office/drawing/2014/main" xmlns="" id="{B8A5D187-3660-391A-1AE3-67846E7EBB9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656" y="6198235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35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Karta praw podstawowych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hlinkClick r:id="rId2"/>
              </a:rPr>
              <a:t>Karta praw podstawowych </a:t>
            </a:r>
            <a:r>
              <a:rPr lang="pl-PL" dirty="0"/>
              <a:t>składa się z preambuły oraz 54 artykułów rozdzielonych między 7 rozdziałów: </a:t>
            </a:r>
          </a:p>
          <a:p>
            <a:r>
              <a:rPr lang="pl-PL" dirty="0"/>
              <a:t>1. Godność człowieka </a:t>
            </a:r>
          </a:p>
          <a:p>
            <a:r>
              <a:rPr lang="pl-PL" dirty="0"/>
              <a:t>2. Wolności </a:t>
            </a:r>
          </a:p>
          <a:p>
            <a:r>
              <a:rPr lang="pl-PL" dirty="0"/>
              <a:t>3. Równość </a:t>
            </a:r>
          </a:p>
          <a:p>
            <a:r>
              <a:rPr lang="pl-PL" dirty="0"/>
              <a:t>4. Solidarność </a:t>
            </a:r>
          </a:p>
          <a:p>
            <a:r>
              <a:rPr lang="pl-PL" dirty="0"/>
              <a:t>5. Prawa obywatelskie </a:t>
            </a:r>
          </a:p>
          <a:p>
            <a:r>
              <a:rPr lang="pl-PL" dirty="0"/>
              <a:t>6. Wymiar sprawiedliwości </a:t>
            </a:r>
          </a:p>
          <a:p>
            <a:r>
              <a:rPr lang="pl-PL" dirty="0"/>
              <a:t>7. Postanowienia ogólne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D8BA482-E6C6-55EB-9B7D-9A1AC5101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01" y="6092574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766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EFS - Kryteria formalne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578544"/>
            <a:ext cx="9720071" cy="4061860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1. Wniosek został sporządzony w języku polskim</a:t>
            </a:r>
          </a:p>
          <a:p>
            <a:r>
              <a:rPr lang="pl-PL" dirty="0"/>
              <a:t>2.Grantobiorca oraz ew. partnerzy nie podlegają wykluczeniu związanemu z zakazem udzielania dofinansowania podmiotom wykluczonym lub nie orzeczono wobec nich zakazu dostępu do środków funduszy (oświadczenie)</a:t>
            </a:r>
          </a:p>
          <a:p>
            <a:r>
              <a:rPr lang="pl-PL" dirty="0"/>
              <a:t>3.Do </a:t>
            </a:r>
            <a:r>
              <a:rPr lang="pl-PL" dirty="0" err="1"/>
              <a:t>grantobiorcy</a:t>
            </a:r>
            <a:r>
              <a:rPr lang="pl-PL" dirty="0"/>
              <a:t>, ew. partnerów oraz podmiotów z nimi powiązanych nie mają zastosowania środki sankcyjne, które mają zastosowanie wobec podmiotów, które w bezpośredni lub pośredni sposób wspierają działania wojenne Federacji Rosyjskiej lub są za nie odpowiedzialne (oświadczenie)</a:t>
            </a:r>
          </a:p>
          <a:p>
            <a:r>
              <a:rPr lang="pl-PL" dirty="0"/>
              <a:t>4. </a:t>
            </a:r>
            <a:r>
              <a:rPr lang="pl-PL" dirty="0" err="1"/>
              <a:t>Grantobiorca</a:t>
            </a:r>
            <a:r>
              <a:rPr lang="pl-PL" dirty="0"/>
              <a:t> oraz ew. partnerzy jest uprawniony do ubiegania się o wsparcie w ramach naboru (oświadczenie) N</a:t>
            </a:r>
          </a:p>
          <a:p>
            <a:r>
              <a:rPr lang="pl-PL" dirty="0"/>
              <a:t>5. Operacja jest skierowana do grup docelowych z obszaru województwa wielkopolskiego/teren LSR KOLD</a:t>
            </a:r>
          </a:p>
          <a:p>
            <a:r>
              <a:rPr lang="pl-PL" dirty="0"/>
              <a:t>6. </a:t>
            </a:r>
            <a:r>
              <a:rPr lang="pl-PL" dirty="0" err="1"/>
              <a:t>Grantobiorca</a:t>
            </a:r>
            <a:r>
              <a:rPr lang="pl-PL" dirty="0"/>
              <a:t> w okresie realizacji operacji prowadzi biuro operacji na terenie województwa wielkopolskiego</a:t>
            </a:r>
          </a:p>
          <a:p>
            <a:r>
              <a:rPr lang="pl-PL" dirty="0"/>
              <a:t>7. Operacja jest zgodna z Regulaminem wyboru operacji</a:t>
            </a:r>
          </a:p>
          <a:p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8. Operacja jest zgodna ze standardem minimum realizacji zasady równości kobiet i mężczyzn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191FA7B-5D11-DB53-3182-FF9238CAB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0" y="576461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018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dirty="0"/>
              <a:t>Zasada równości szans kobiet i mężczyzn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pl-PL" sz="1800" dirty="0"/>
              <a:t>Zasada równości szans kobiet i mężczyzn ma prowadzić do podejmowania działań na rzecz osiągnięcia stanu, w którym kobietom i mężczyznom przypisuje się taką samą wartość społeczną, równe prawa i równe obowiązki oraz gdy mają oni równy dostęp do zasobów (środki finansowe, szanse rozwoju), z których mogą korzystać. Zasada ta ma gwarantować możliwość wyboru drogi życiowej bez ograniczeń wynikających ze stereotypów płci. </a:t>
            </a:r>
          </a:p>
          <a:p>
            <a:pPr algn="just">
              <a:defRPr/>
            </a:pPr>
            <a:r>
              <a:rPr lang="pl-PL" sz="1800" dirty="0"/>
              <a:t>Do oceny realizacji zasady równości szans kobiet i mężczyzn w ramach projektów współfinansowanych z EFS używane jest narzędzie tzw. </a:t>
            </a:r>
            <a:r>
              <a:rPr lang="pl-PL" sz="1800" i="1" dirty="0"/>
              <a:t>standard minimum.</a:t>
            </a:r>
          </a:p>
          <a:p>
            <a:pPr algn="just">
              <a:defRPr/>
            </a:pPr>
            <a:r>
              <a:rPr lang="pl-PL" sz="1800" dirty="0"/>
              <a:t>Standard minimum składa się z pięciu kryteriów oceny dotyczących charakterystyki projektu. Za poszczególne kryteria można uzyskać 0, 1 albo 2 punkty. Maksymalna łączna liczba punktów, którą możesz uzyskać wynosi 6, ponieważ kryteria nr 2 i 3 są alternatywne. Wymagane są łącznie co najmniej 3 punkty. </a:t>
            </a:r>
          </a:p>
          <a:p>
            <a:pPr>
              <a:defRPr/>
            </a:pPr>
            <a:r>
              <a:rPr lang="pl-PL" sz="1800" b="1" dirty="0"/>
              <a:t>UWAGA: jeśli wniosek nie uzyska co najmniej 3 punktów w standardzie minimum to wówczas zostanie odrzucony.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F2623BE3-5693-9ACA-EE5A-4596EB050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895" y="597947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24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8" y="202132"/>
            <a:ext cx="9720072" cy="827772"/>
          </a:xfrm>
        </p:spPr>
        <p:txBody>
          <a:bodyPr>
            <a:normAutofit/>
          </a:bodyPr>
          <a:lstStyle/>
          <a:p>
            <a:r>
              <a:rPr lang="pl-PL" altLang="pl-PL" dirty="0"/>
              <a:t>Zasada równości szans kobiet i mężczyzn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164657"/>
            <a:ext cx="9720071" cy="5144703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l-PL" sz="1800" dirty="0"/>
              <a:t>1. We wniosku o dofinansowanie projektu zawarte zostały informacje, które potwierdzają istnienie (albo brak istniejących) barier równościowych w obszarze tematycznym interwencji i/lub zasięgu oddziaływania projektu. </a:t>
            </a:r>
            <a:r>
              <a:rPr lang="pl-PL" sz="1800" b="1" dirty="0"/>
              <a:t>0-1 pkt.</a:t>
            </a:r>
          </a:p>
          <a:p>
            <a:pPr algn="just">
              <a:defRPr/>
            </a:pPr>
            <a:r>
              <a:rPr lang="pl-PL" sz="1800" dirty="0"/>
              <a:t>2. Wniosek o dofinansowanie projektu zawiera działania odpowiadające na zidentyfikowane bariery równościowe w obszarze tematycznym interwencji i/lub zasięgu oddziaływania projektu. </a:t>
            </a:r>
            <a:r>
              <a:rPr lang="pl-PL" sz="1800" b="1" dirty="0"/>
              <a:t>0-2 pkt.</a:t>
            </a:r>
          </a:p>
          <a:p>
            <a:pPr algn="just">
              <a:defRPr/>
            </a:pPr>
            <a:r>
              <a:rPr lang="pl-PL" sz="1800" dirty="0"/>
              <a:t>3. W przypadku stwierdzenia braku barier równościowych, wniosek o dofinansowanie projektu zawiera działania, zapewniające przestrzeganie zasady równości szans kobiet i mężczyzn, tak aby na żadnym etapie realizacji projektu tego typu bariery nie wystąpiły. </a:t>
            </a:r>
            <a:r>
              <a:rPr lang="pl-PL" sz="1800" b="1" dirty="0"/>
              <a:t>0-2 pkt.</a:t>
            </a:r>
          </a:p>
          <a:p>
            <a:pPr algn="just">
              <a:defRPr/>
            </a:pPr>
            <a:r>
              <a:rPr lang="pl-PL" sz="1800" dirty="0"/>
              <a:t>4. Wskaźniki realizacji projektu zostały podane w podziale na płeć i/lub został umieszczony opis tego, w jaki sposób rezultaty przyczynią się do zmniejszenia barier równościowych, istniejących w obszarze tematycznym interwencji i/lub zasięgu oddziaływania projektu. </a:t>
            </a:r>
            <a:r>
              <a:rPr lang="pl-PL" sz="1800" b="1" dirty="0"/>
              <a:t>0-2 pkt.</a:t>
            </a:r>
          </a:p>
          <a:p>
            <a:pPr algn="just">
              <a:defRPr/>
            </a:pPr>
            <a:r>
              <a:rPr lang="pl-PL" sz="1800" dirty="0"/>
              <a:t>5. We wniosku o dofinansowanie projektu wskazano jakie działania zostaną podjęte w celu zapewnienia równościowego zarządzania projektem. </a:t>
            </a:r>
            <a:r>
              <a:rPr lang="pl-PL" sz="1800" b="1" dirty="0"/>
              <a:t>0-1 pkt.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36174BC-69C2-8388-EB87-88AE82384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886" y="551505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5156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dirty="0"/>
              <a:t>Zasada równości szans kobiet i mężczyzn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819176"/>
            <a:ext cx="9720071" cy="357097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l-PL" sz="1800" b="1" dirty="0"/>
              <a:t>Proces rekrutacji, powinien zostać zaplanowany tak, aby nikomu nie ograniczał dostępu, poprzez:</a:t>
            </a:r>
          </a:p>
          <a:p>
            <a:pPr marL="285750" indent="-285750" algn="just">
              <a:buFontTx/>
              <a:buChar char="-"/>
              <a:defRPr/>
            </a:pPr>
            <a:r>
              <a:rPr lang="pl-PL" sz="1800" dirty="0"/>
              <a:t>dostosowanie </a:t>
            </a:r>
            <a:r>
              <a:rPr lang="x-none" sz="1800" dirty="0"/>
              <a:t>stron</a:t>
            </a:r>
            <a:r>
              <a:rPr lang="pl-PL" sz="1800" dirty="0"/>
              <a:t>y</a:t>
            </a:r>
            <a:r>
              <a:rPr lang="x-none" sz="1800" dirty="0"/>
              <a:t> internetow</a:t>
            </a:r>
            <a:r>
              <a:rPr lang="pl-PL" sz="1800" dirty="0"/>
              <a:t>ej</a:t>
            </a:r>
            <a:r>
              <a:rPr lang="x-none" sz="1800" dirty="0"/>
              <a:t>, na któr</a:t>
            </a:r>
            <a:r>
              <a:rPr lang="pl-PL" sz="1800" dirty="0"/>
              <a:t>ej</a:t>
            </a:r>
            <a:r>
              <a:rPr lang="x-none" sz="1800" dirty="0"/>
              <a:t> będą publikowane informacje </a:t>
            </a:r>
            <a:r>
              <a:rPr lang="pl-PL" sz="1800" dirty="0"/>
              <a:t> </a:t>
            </a:r>
            <a:r>
              <a:rPr lang="x-none" sz="1800" dirty="0"/>
              <a:t>o projekcie oraz dokumenty rekrutacyjne, do standardów WCAG 2.0</a:t>
            </a:r>
            <a:r>
              <a:rPr lang="pl-PL" sz="1800" dirty="0"/>
              <a:t>;</a:t>
            </a:r>
          </a:p>
          <a:p>
            <a:pPr marL="285750" indent="-285750" algn="just">
              <a:buFontTx/>
              <a:buChar char="-"/>
              <a:defRPr/>
            </a:pPr>
            <a:r>
              <a:rPr lang="x-none" sz="1800" dirty="0"/>
              <a:t>umieszczenie w materiałach informacyjnych</a:t>
            </a:r>
            <a:r>
              <a:rPr lang="pl-PL" sz="1800" dirty="0"/>
              <a:t>, </a:t>
            </a:r>
            <a:r>
              <a:rPr lang="x-none" sz="1800" dirty="0"/>
              <a:t>rekrutacyjnych </a:t>
            </a:r>
            <a:r>
              <a:rPr lang="pl-PL" sz="1800" dirty="0"/>
              <a:t>i stronie internetowej </a:t>
            </a:r>
            <a:r>
              <a:rPr lang="x-none" sz="1800" dirty="0"/>
              <a:t>opisu dostępności biura projektu/miejsc rekrutacji (</a:t>
            </a:r>
            <a:r>
              <a:rPr lang="pl-PL" sz="1800" dirty="0"/>
              <a:t>sposoby dojazdu, </a:t>
            </a:r>
            <a:r>
              <a:rPr lang="x-none" sz="1800" dirty="0"/>
              <a:t>możliwość pokonania schodów, winda</a:t>
            </a:r>
            <a:r>
              <a:rPr lang="pl-PL" sz="1800" dirty="0"/>
              <a:t>,</a:t>
            </a:r>
            <a:r>
              <a:rPr lang="x-none" sz="1800" dirty="0"/>
              <a:t> szerokość drzwi, it</a:t>
            </a:r>
            <a:r>
              <a:rPr lang="pl-PL" sz="1800" dirty="0"/>
              <a:t>d</a:t>
            </a:r>
            <a:r>
              <a:rPr lang="x-none" sz="1800" dirty="0"/>
              <a:t>.), dostępności tłumaczenia na język migowy, możliwości korzystania z pętli indukcyjnej it</a:t>
            </a:r>
            <a:r>
              <a:rPr lang="pl-PL" sz="1800" dirty="0"/>
              <a:t>d</a:t>
            </a:r>
            <a:r>
              <a:rPr lang="x-none" sz="1800" dirty="0"/>
              <a:t>.</a:t>
            </a:r>
            <a:endParaRPr lang="pl-PL" sz="1800" dirty="0"/>
          </a:p>
          <a:p>
            <a:pPr marL="285750" indent="-285750" algn="just">
              <a:buFontTx/>
              <a:buChar char="-"/>
              <a:defRPr/>
            </a:pPr>
            <a:r>
              <a:rPr lang="x-none" sz="1800" dirty="0"/>
              <a:t>zapewn</a:t>
            </a:r>
            <a:r>
              <a:rPr lang="pl-PL" sz="1800" dirty="0" err="1"/>
              <a:t>ienie</a:t>
            </a:r>
            <a:r>
              <a:rPr lang="x-none" sz="1800" dirty="0"/>
              <a:t> róż</a:t>
            </a:r>
            <a:r>
              <a:rPr lang="pl-PL" sz="1800" dirty="0" err="1"/>
              <a:t>nych</a:t>
            </a:r>
            <a:r>
              <a:rPr lang="x-none" sz="1800" dirty="0"/>
              <a:t> </a:t>
            </a:r>
            <a:r>
              <a:rPr lang="pl-PL" sz="1800" dirty="0"/>
              <a:t>sposobów </a:t>
            </a:r>
            <a:r>
              <a:rPr lang="x-none" sz="1800" dirty="0"/>
              <a:t>informowania o możliwości udziału w projekcie</a:t>
            </a:r>
            <a:r>
              <a:rPr lang="pl-PL" sz="1800" dirty="0"/>
              <a:t>, np. </a:t>
            </a:r>
            <a:r>
              <a:rPr lang="x-none" sz="1800" dirty="0"/>
              <a:t>ulotki, plakaty, informacje w polskim języku migowym (film na </a:t>
            </a:r>
            <a:r>
              <a:rPr lang="pl-PL" sz="1800" dirty="0"/>
              <a:t>stronie </a:t>
            </a:r>
            <a:r>
              <a:rPr lang="x-none" sz="1800" dirty="0"/>
              <a:t>www) it</a:t>
            </a:r>
            <a:r>
              <a:rPr lang="pl-PL" sz="1800" dirty="0"/>
              <a:t>d</a:t>
            </a:r>
            <a:r>
              <a:rPr lang="x-none" sz="1800" dirty="0"/>
              <a:t>.;</a:t>
            </a:r>
            <a:endParaRPr lang="pl-PL" sz="1800" dirty="0"/>
          </a:p>
          <a:p>
            <a:pPr marL="285750" indent="-285750" algn="just">
              <a:buFontTx/>
              <a:buChar char="-"/>
              <a:defRPr/>
            </a:pPr>
            <a:r>
              <a:rPr lang="pl-PL" sz="1800" dirty="0"/>
              <a:t>podanie w</a:t>
            </a:r>
            <a:r>
              <a:rPr lang="x-none" sz="1800" dirty="0"/>
              <a:t> materiałach informacyjnych</a:t>
            </a:r>
            <a:r>
              <a:rPr lang="pl-PL" sz="1800" dirty="0"/>
              <a:t> i </a:t>
            </a:r>
            <a:r>
              <a:rPr lang="x-none" sz="1800" dirty="0"/>
              <a:t>rekrutacyjnych wyraź</a:t>
            </a:r>
            <a:r>
              <a:rPr lang="pl-PL" sz="1800" dirty="0" err="1"/>
              <a:t>nej</a:t>
            </a:r>
            <a:r>
              <a:rPr lang="x-none" sz="1800" dirty="0"/>
              <a:t> informacj</a:t>
            </a:r>
            <a:r>
              <a:rPr lang="pl-PL" sz="1800" dirty="0"/>
              <a:t>i</a:t>
            </a:r>
            <a:r>
              <a:rPr lang="x-none" sz="1800" dirty="0"/>
              <a:t> o możliwości skorzystania</a:t>
            </a:r>
            <a:r>
              <a:rPr lang="pl-PL" sz="1800" dirty="0"/>
              <a:t> </a:t>
            </a:r>
            <a:r>
              <a:rPr lang="x-none" sz="1800" dirty="0"/>
              <a:t>z usług dostępowych</a:t>
            </a:r>
            <a:r>
              <a:rPr lang="pl-PL" sz="1800" dirty="0"/>
              <a:t> (np. </a:t>
            </a:r>
            <a:r>
              <a:rPr lang="x-none" sz="1800" dirty="0"/>
              <a:t>asystent osoby z niepełnosprawnością</a:t>
            </a:r>
            <a:r>
              <a:rPr lang="pl-PL" sz="1800" dirty="0"/>
              <a:t>;</a:t>
            </a:r>
            <a:r>
              <a:rPr lang="x-none" sz="1800" dirty="0"/>
              <a:t> tłumacz języka migowego</a:t>
            </a:r>
            <a:r>
              <a:rPr lang="pl-PL" sz="1800" dirty="0"/>
              <a:t>;</a:t>
            </a:r>
            <a:r>
              <a:rPr lang="x-none" sz="1800" dirty="0"/>
              <a:t> materiały szkoleniowe w formie dostępnej)</a:t>
            </a:r>
            <a:r>
              <a:rPr lang="pl-PL" sz="1800" dirty="0"/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E379B53-4C15-222F-7574-71525C77A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92" y="553430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1005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EFS - Kryteria formalne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674796"/>
            <a:ext cx="9720071" cy="3753852"/>
          </a:xfrm>
        </p:spPr>
        <p:txBody>
          <a:bodyPr>
            <a:normAutofit fontScale="77500" lnSpcReduction="20000"/>
          </a:bodyPr>
          <a:lstStyle/>
          <a:p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9. </a:t>
            </a:r>
            <a:r>
              <a:rPr lang="pl-PL" dirty="0" err="1">
                <a:solidFill>
                  <a:schemeClr val="accent3">
                    <a:lumMod val="75000"/>
                  </a:schemeClr>
                </a:solidFill>
              </a:rPr>
              <a:t>Grantobiorca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 wykazał, że operacja będzie miała pozytywny wpływ na zasadę równości szans i niedyskryminacji, w tym dostępności dla osób z niepełnosprawnościami</a:t>
            </a:r>
          </a:p>
          <a:p>
            <a:r>
              <a:rPr lang="pl-PL" dirty="0"/>
              <a:t>10. Operacja jest zgodna z Kartą Praw Podstawowych Unii Europejskiej (oświadczenie)</a:t>
            </a:r>
          </a:p>
          <a:p>
            <a:r>
              <a:rPr lang="pl-PL" dirty="0"/>
              <a:t>11. Operacja jest zgodna z Konwencją o Prawach Osób Niepełnosprawnych, sporządzoną w Nowym Jorku dnia 13 grudnia 2006 r., w zakresie odnoszącym się do sposobu realizacji, zakresu operacji i </a:t>
            </a:r>
            <a:r>
              <a:rPr lang="pl-PL" dirty="0" err="1"/>
              <a:t>grantobiorcy</a:t>
            </a:r>
            <a:endParaRPr lang="pl-PL" dirty="0"/>
          </a:p>
          <a:p>
            <a:r>
              <a:rPr lang="pl-PL" dirty="0"/>
              <a:t>12. </a:t>
            </a:r>
            <a:r>
              <a:rPr lang="pl-PL" dirty="0" err="1"/>
              <a:t>Grantobiorca</a:t>
            </a:r>
            <a:r>
              <a:rPr lang="pl-PL" dirty="0"/>
              <a:t>, partner, realizator nie realizuje działań dyskryminujących (oświadczenie)</a:t>
            </a:r>
          </a:p>
          <a:p>
            <a:r>
              <a:rPr lang="pl-PL" dirty="0"/>
              <a:t>13. Operacja jest zgodna z zasadami dotyczącymi pomocy publicznej lub pomocy de </a:t>
            </a:r>
            <a:r>
              <a:rPr lang="pl-PL" dirty="0" err="1"/>
              <a:t>minimis</a:t>
            </a:r>
            <a:r>
              <a:rPr lang="pl-PL" dirty="0"/>
              <a:t> (oświadczenie)</a:t>
            </a:r>
          </a:p>
          <a:p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14. Operacja jest zgodna z zasadą zrównoważonego rozwoju. Operacja jest zgodna z celami zrównoważonego rozwoju ONZ, Porozumienia Paryskiego oraz zasadą „nie czyń poważnych szkód” (DNSH)</a:t>
            </a:r>
          </a:p>
          <a:p>
            <a:r>
              <a:rPr lang="pl-PL" dirty="0"/>
              <a:t>15. Czy </a:t>
            </a:r>
            <a:r>
              <a:rPr lang="pl-PL" dirty="0" err="1"/>
              <a:t>grantobiorca</a:t>
            </a:r>
            <a:r>
              <a:rPr lang="pl-PL" dirty="0"/>
              <a:t> zapewni trwałość operacji po jej zakończeniu? (jeśli dotyczy) </a:t>
            </a:r>
          </a:p>
          <a:p>
            <a:pPr marL="0" indent="0">
              <a:buNone/>
            </a:pP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FEC4783E-C7E3-3050-BB4F-3615019D2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771" y="571718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308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152</TotalTime>
  <Words>1747</Words>
  <Application>Microsoft Office PowerPoint</Application>
  <PresentationFormat>Niestandardowy</PresentationFormat>
  <Paragraphs>149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Integralny</vt:lpstr>
      <vt:lpstr>zasady wnioskowania EFS+ </vt:lpstr>
      <vt:lpstr>Ważne kwestie</vt:lpstr>
      <vt:lpstr>Zasady horyzontalne (Art. 9 Rozporządzenia „ogólnego”/ramowego)</vt:lpstr>
      <vt:lpstr>Karta praw podstawowych</vt:lpstr>
      <vt:lpstr>EFS - Kryteria formalne 1</vt:lpstr>
      <vt:lpstr>Zasada równości szans kobiet i mężczyzn</vt:lpstr>
      <vt:lpstr>Zasada równości szans kobiet i mężczyzn</vt:lpstr>
      <vt:lpstr>Zasada równości szans kobiet i mężczyzn</vt:lpstr>
      <vt:lpstr>EFS - Kryteria formalne 2</vt:lpstr>
      <vt:lpstr>Prezentacja programu PowerPoint</vt:lpstr>
      <vt:lpstr>zasada DNSH</vt:lpstr>
      <vt:lpstr>EFS - Kryteria dostępu 1</vt:lpstr>
      <vt:lpstr>1.7. Uczymy się przez całe życie</vt:lpstr>
      <vt:lpstr>1.7. Uczymy się przez całe życie</vt:lpstr>
      <vt:lpstr>1.8. Edukacja przedszkolna i szkolna podstawą rozwoju społecznego  </vt:lpstr>
      <vt:lpstr>1.8. Edukacja przedszkolna i szkolna podstawą rozwoju społecznego  </vt:lpstr>
      <vt:lpstr>Zasada proporcjonalności </vt:lpstr>
      <vt:lpstr>Przykładowy katalog kosztów </vt:lpstr>
      <vt:lpstr>Inne kwestie finansowe </vt:lpstr>
      <vt:lpstr>Dr inż. Ewa Gałka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Gałka</dc:creator>
  <cp:lastModifiedBy>Oskar Młyńczak</cp:lastModifiedBy>
  <cp:revision>16</cp:revision>
  <dcterms:created xsi:type="dcterms:W3CDTF">2024-05-05T09:28:32Z</dcterms:created>
  <dcterms:modified xsi:type="dcterms:W3CDTF">2024-05-24T20:26:00Z</dcterms:modified>
</cp:coreProperties>
</file>