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15" r:id="rId1"/>
  </p:sldMasterIdLst>
  <p:notesMasterIdLst>
    <p:notesMasterId r:id="rId27"/>
  </p:notesMasterIdLst>
  <p:sldIdLst>
    <p:sldId id="276" r:id="rId2"/>
    <p:sldId id="281" r:id="rId3"/>
    <p:sldId id="282" r:id="rId4"/>
    <p:sldId id="287" r:id="rId5"/>
    <p:sldId id="289" r:id="rId6"/>
    <p:sldId id="283" r:id="rId7"/>
    <p:sldId id="298" r:id="rId8"/>
    <p:sldId id="300" r:id="rId9"/>
    <p:sldId id="299" r:id="rId10"/>
    <p:sldId id="284" r:id="rId11"/>
    <p:sldId id="295" r:id="rId12"/>
    <p:sldId id="296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28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2BA86-08FC-491E-A99E-AD2ED9DB5126}" type="datetimeFigureOut">
              <a:rPr lang="pl-PL" smtClean="0"/>
              <a:pPr/>
              <a:t>29.11.2024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CDC39-C7EC-4108-B1D0-A0984BF798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9809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CDC39-C7EC-4108-B1D0-A0984BF798A5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209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CDC39-C7EC-4108-B1D0-A0984BF798A5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3891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8723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954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2819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4444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2165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0040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4045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932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627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23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0078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29.11.2024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839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29.11.2024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794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29.11.2024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163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283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721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29.11.2024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347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kold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kold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comp.pl/" TargetMode="External"/><Relationship Id="rId2" Type="http://schemas.openxmlformats.org/officeDocument/2006/relationships/hyperlink" Target="https://www.gov.pl/web/nauka/zintegrowana-strategia-umiejetnosci-2030-czesc-szczegolowa--dokument-przyjety-przez-rade-ministrow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education.ec.europa.eu/pl/selfi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2.jpeg"/><Relationship Id="rId3" Type="http://schemas.openxmlformats.org/officeDocument/2006/relationships/image" Target="../media/image3.emf"/><Relationship Id="rId7" Type="http://schemas.openxmlformats.org/officeDocument/2006/relationships/image" Target="../media/image6.jpeg"/><Relationship Id="rId12" Type="http://schemas.openxmlformats.org/officeDocument/2006/relationships/image" Target="../media/image1.jpeg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wmf"/><Relationship Id="rId10" Type="http://schemas.openxmlformats.org/officeDocument/2006/relationships/image" Target="../media/image9.jpeg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#_msoanchor_1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biuro@kold.p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www.kold.pl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F5054813-36EE-C792-B825-2132107B3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0595" y="3356992"/>
            <a:ext cx="5826719" cy="1790741"/>
          </a:xfrm>
        </p:spPr>
        <p:txBody>
          <a:bodyPr>
            <a:normAutofit fontScale="77500" lnSpcReduction="20000"/>
          </a:bodyPr>
          <a:lstStyle/>
          <a:p>
            <a:endParaRPr lang="pl-PL" sz="3200" b="1" i="1" dirty="0">
              <a:solidFill>
                <a:schemeClr val="tx1"/>
              </a:solidFill>
              <a:latin typeface="Bell MT" panose="02020503060305020303" pitchFamily="18" charset="0"/>
            </a:endParaRPr>
          </a:p>
          <a:p>
            <a:endParaRPr lang="pl-PL" sz="3200" b="1" i="1" dirty="0">
              <a:solidFill>
                <a:schemeClr val="tx1"/>
              </a:solidFill>
              <a:latin typeface="Bell MT" panose="02020503060305020303" pitchFamily="18" charset="0"/>
            </a:endParaRPr>
          </a:p>
          <a:p>
            <a:r>
              <a:rPr lang="pl-PL" sz="2600" i="1" dirty="0">
                <a:solidFill>
                  <a:schemeClr val="tx1"/>
                </a:solidFill>
                <a:latin typeface="Bell MT" panose="02020503060305020303" pitchFamily="18" charset="0"/>
              </a:rPr>
              <a:t>Lwówek, 26 listopada 2024 r.</a:t>
            </a:r>
          </a:p>
          <a:p>
            <a:r>
              <a:rPr lang="pl-PL" sz="1700" i="1" dirty="0">
                <a:solidFill>
                  <a:schemeClr val="tx1"/>
                </a:solidFill>
                <a:latin typeface="Bell MT" panose="02020503060305020303" pitchFamily="18" charset="0"/>
              </a:rPr>
              <a:t>Ireneusz Witkowski</a:t>
            </a:r>
          </a:p>
          <a:p>
            <a:r>
              <a:rPr lang="pl-PL" sz="1700" i="1" dirty="0">
                <a:solidFill>
                  <a:schemeClr val="tx1"/>
                </a:solidFill>
                <a:latin typeface="Bell MT" panose="02020503060305020303" pitchFamily="18" charset="0"/>
              </a:rPr>
              <a:t>                                                                             Natalia Batura	</a:t>
            </a:r>
            <a:r>
              <a:rPr lang="pl-PL" b="1" i="1" dirty="0">
                <a:solidFill>
                  <a:schemeClr val="tx1"/>
                </a:solidFill>
                <a:latin typeface="Bell MT" panose="02020503060305020303" pitchFamily="18" charset="0"/>
              </a:rPr>
              <a:t>	 </a:t>
            </a:r>
          </a:p>
        </p:txBody>
      </p:sp>
      <p:pic>
        <p:nvPicPr>
          <p:cNvPr id="4" name="Obraz 3" descr="kold logo l">
            <a:extLst>
              <a:ext uri="{FF2B5EF4-FFF2-40B4-BE49-F238E27FC236}">
                <a16:creationId xmlns:a16="http://schemas.microsoft.com/office/drawing/2014/main" id="{645333FF-1FB0-2915-763D-16BA04BC87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8" y="131709"/>
            <a:ext cx="1151655" cy="112767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ytuł 9">
            <a:extLst>
              <a:ext uri="{FF2B5EF4-FFF2-40B4-BE49-F238E27FC236}">
                <a16:creationId xmlns:a16="http://schemas.microsoft.com/office/drawing/2014/main" id="{A1089D86-ED2C-AA57-ECA9-FA5BED149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0595" y="764704"/>
            <a:ext cx="6465741" cy="1127670"/>
          </a:xfrm>
        </p:spPr>
        <p:txBody>
          <a:bodyPr/>
          <a:lstStyle/>
          <a:p>
            <a:r>
              <a:rPr lang="pl-PL" sz="4000" b="1" i="1" dirty="0">
                <a:solidFill>
                  <a:schemeClr val="tx1"/>
                </a:solidFill>
              </a:rPr>
              <a:t>Szkolenie z zakresu EFS+</a:t>
            </a:r>
            <a:br>
              <a:rPr lang="pl-PL" sz="4000" b="1" dirty="0">
                <a:solidFill>
                  <a:schemeClr val="tx1"/>
                </a:solidFill>
              </a:rPr>
            </a:br>
            <a:endParaRPr lang="pl-PL" sz="4000" b="1" dirty="0">
              <a:solidFill>
                <a:schemeClr val="tx1"/>
              </a:solidFill>
              <a:latin typeface="Monotype Corsiva" panose="03010101010201010101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4B89A03-570D-E303-B588-419580D074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C9747A68-D099-01AD-8C9B-06D94229B08B}"/>
              </a:ext>
            </a:extLst>
          </p:cNvPr>
          <p:cNvSpPr txBox="1"/>
          <p:nvPr/>
        </p:nvSpPr>
        <p:spPr>
          <a:xfrm>
            <a:off x="1547664" y="1556793"/>
            <a:ext cx="5321766" cy="12931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Edukacja przedszkolna, ogólna oraz kształcenie zawodowe w ramach rozwoju lokalnego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717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7F727B-235E-F90E-DD4C-A339692BC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         </a:t>
            </a:r>
            <a:r>
              <a:rPr lang="pl-PL" dirty="0">
                <a:solidFill>
                  <a:srgbClr val="FF0000"/>
                </a:solidFill>
              </a:rPr>
              <a:t>Warunki  aplikowania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7C7415-9161-73D9-1D51-6AB32A682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65676"/>
            <a:ext cx="6347714" cy="4575688"/>
          </a:xfrm>
        </p:spPr>
        <p:txBody>
          <a:bodyPr>
            <a:noAutofit/>
          </a:bodyPr>
          <a:lstStyle/>
          <a:p>
            <a:r>
              <a:rPr lang="pl-PL" sz="2000" dirty="0"/>
              <a:t>- konkursy ogłaszane przez  LGD KOLD ( prasa, media społecznościowe, strony www)</a:t>
            </a:r>
          </a:p>
          <a:p>
            <a:r>
              <a:rPr lang="pl-PL" sz="2000" dirty="0"/>
              <a:t>- przed konkursami szkolenie i doradztwo</a:t>
            </a:r>
          </a:p>
          <a:p>
            <a:r>
              <a:rPr lang="pl-PL" sz="2000" dirty="0"/>
              <a:t>- osobowość prawna </a:t>
            </a:r>
          </a:p>
          <a:p>
            <a:r>
              <a:rPr lang="pl-PL" sz="2000" dirty="0"/>
              <a:t>- podmioty działające na obszarze LGD KOLD</a:t>
            </a:r>
          </a:p>
          <a:p>
            <a:r>
              <a:rPr lang="pl-PL" sz="2000" dirty="0"/>
              <a:t>- - wyprzedzające finansowanie lub zaliczka</a:t>
            </a:r>
          </a:p>
          <a:p>
            <a:r>
              <a:rPr lang="pl-PL" sz="2000" dirty="0"/>
              <a:t>- możliwość pożyczek z </a:t>
            </a:r>
            <a:r>
              <a:rPr lang="pl-PL" sz="2000" dirty="0" err="1"/>
              <a:t>jst</a:t>
            </a:r>
            <a:endParaRPr lang="pl-PL" sz="2000" dirty="0"/>
          </a:p>
          <a:p>
            <a:r>
              <a:rPr lang="pl-PL" sz="2000" dirty="0"/>
              <a:t>- koszty pośrednie 25%</a:t>
            </a:r>
          </a:p>
          <a:p>
            <a:r>
              <a:rPr lang="pl-PL" sz="2000" dirty="0"/>
              <a:t>- cross </a:t>
            </a:r>
            <a:r>
              <a:rPr lang="pl-PL" sz="2000" dirty="0" err="1"/>
              <a:t>finansing</a:t>
            </a:r>
            <a:r>
              <a:rPr lang="pl-PL" sz="2000" dirty="0"/>
              <a:t>  - 15%</a:t>
            </a:r>
          </a:p>
        </p:txBody>
      </p:sp>
      <p:pic>
        <p:nvPicPr>
          <p:cNvPr id="7" name="Obraz 6" descr="kold logo l">
            <a:extLst>
              <a:ext uri="{FF2B5EF4-FFF2-40B4-BE49-F238E27FC236}">
                <a16:creationId xmlns:a16="http://schemas.microsoft.com/office/drawing/2014/main" id="{3B279AAA-1579-1FF1-E657-D137D7F857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2959" cy="85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67CDFF57-D7EE-B6ED-AEE2-02FCBC78F4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95" y="5661248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845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F2B3FA-FBA8-ABF6-FE18-8D400C4E8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92971"/>
            <a:ext cx="6347713" cy="659765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Warunki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E83009-2D47-E423-1757-DA796850A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052736"/>
            <a:ext cx="5906617" cy="4752528"/>
          </a:xfrm>
        </p:spPr>
        <p:txBody>
          <a:bodyPr>
            <a:normAutofit lnSpcReduction="10000"/>
          </a:bodyPr>
          <a:lstStyle/>
          <a:p>
            <a:endParaRPr lang="pl-PL" dirty="0"/>
          </a:p>
          <a:p>
            <a:r>
              <a:rPr lang="pl-PL" dirty="0"/>
              <a:t>Aplikować mogą : </a:t>
            </a:r>
            <a:r>
              <a:rPr lang="pl-PL" dirty="0" err="1"/>
              <a:t>Jst</a:t>
            </a:r>
            <a:r>
              <a:rPr lang="pl-PL" dirty="0"/>
              <a:t>, organizacje pozarządowe,</a:t>
            </a:r>
          </a:p>
          <a:p>
            <a:pPr marL="0" indent="0">
              <a:buNone/>
            </a:pPr>
            <a:r>
              <a:rPr lang="pl-PL" dirty="0"/>
              <a:t>     (jeśli jest to jednostka samorządu wówczas musi uzyskać upoważnienie) </a:t>
            </a:r>
          </a:p>
          <a:p>
            <a:pPr marL="0" indent="0">
              <a:buNone/>
            </a:pPr>
            <a:r>
              <a:rPr lang="pl-PL" dirty="0"/>
              <a:t>      </a:t>
            </a:r>
            <a:r>
              <a:rPr lang="pl-PL" b="1" dirty="0"/>
              <a:t>Nie można prowadzić działalności gospodarczej </a:t>
            </a:r>
          </a:p>
          <a:p>
            <a:r>
              <a:rPr lang="pl-PL" dirty="0"/>
              <a:t>Dofinansowanie 95%</a:t>
            </a:r>
          </a:p>
          <a:p>
            <a:r>
              <a:rPr lang="pl-PL" dirty="0"/>
              <a:t>Wkład własny finansowy/niefinansowy</a:t>
            </a:r>
          </a:p>
          <a:p>
            <a:r>
              <a:rPr lang="pl-PL" dirty="0"/>
              <a:t>Możliwa zaliczka 20 % </a:t>
            </a:r>
          </a:p>
          <a:p>
            <a:r>
              <a:rPr lang="pl-PL" dirty="0"/>
              <a:t>Refinansowanie po rozliczeniu projektu ( istotne wykonanie wskaźników)</a:t>
            </a:r>
          </a:p>
          <a:p>
            <a:r>
              <a:rPr lang="pl-PL" dirty="0"/>
              <a:t>Wnioski składane za pomocą platformy elektronicznej LSI 2021</a:t>
            </a:r>
          </a:p>
          <a:p>
            <a:r>
              <a:rPr lang="pl-PL" dirty="0"/>
              <a:t>Podpisanie wniosku profilem zaufanym, a umowę kwalifikowanym</a:t>
            </a:r>
          </a:p>
          <a:p>
            <a:endParaRPr lang="pl-PL" dirty="0">
              <a:solidFill>
                <a:srgbClr val="FF0000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4C84915-852B-646B-7F07-D6828F25D3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57" y="5711480"/>
            <a:ext cx="5760720" cy="659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 descr="kold logo l">
            <a:extLst>
              <a:ext uri="{FF2B5EF4-FFF2-40B4-BE49-F238E27FC236}">
                <a16:creationId xmlns:a16="http://schemas.microsoft.com/office/drawing/2014/main" id="{AC8CEC2A-1272-4323-707A-BB31BDAE47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2959" cy="856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2842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EB332F-D46E-2DDC-0EB5-6D9F47AB9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587152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rgbClr val="FF0000"/>
                </a:solidFill>
              </a:rPr>
              <a:t>   Ocena wniosków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7FB482-C9B6-6878-1668-A9F9542FB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268760"/>
            <a:ext cx="6914729" cy="4772603"/>
          </a:xfrm>
        </p:spPr>
        <p:txBody>
          <a:bodyPr>
            <a:normAutofit/>
          </a:bodyPr>
          <a:lstStyle/>
          <a:p>
            <a:r>
              <a:rPr lang="pl-PL" dirty="0"/>
              <a:t>Doradztwo prowadzą pracownicy biura KOLD</a:t>
            </a:r>
          </a:p>
          <a:p>
            <a:r>
              <a:rPr lang="pl-PL" dirty="0"/>
              <a:t>Oceny formalnej dokonują pracownicy Biura LGD oraz ekspert</a:t>
            </a:r>
          </a:p>
          <a:p>
            <a:r>
              <a:rPr lang="pl-PL" dirty="0"/>
              <a:t>Oceny merytorycznej dokonuje Rada elektronicznie ( 7 osób reprezentujące każda gminę i każdy sektor)</a:t>
            </a:r>
          </a:p>
          <a:p>
            <a:r>
              <a:rPr lang="pl-PL" dirty="0"/>
              <a:t>Po ocenie Rada ustala listę rankingową do dofinansowania ( publikacja listy na </a:t>
            </a:r>
            <a:r>
              <a:rPr lang="pl-PL" dirty="0">
                <a:hlinkClick r:id="rId2"/>
              </a:rPr>
              <a:t>www.kold.pl</a:t>
            </a:r>
            <a:endParaRPr lang="pl-PL" dirty="0"/>
          </a:p>
          <a:p>
            <a:r>
              <a:rPr lang="pl-PL" dirty="0"/>
              <a:t>Wszelkie pisma i informacje o wynikach przekazywane są elektronicznie</a:t>
            </a:r>
          </a:p>
          <a:p>
            <a:r>
              <a:rPr lang="pl-PL" dirty="0"/>
              <a:t>Lista przekazywana jest do Urzędu Marszałkowskiego </a:t>
            </a:r>
          </a:p>
          <a:p>
            <a:r>
              <a:rPr lang="pl-PL" dirty="0"/>
              <a:t>LGD ma 60 dni na dokonanie oceny i przekazanie do UM</a:t>
            </a:r>
          </a:p>
          <a:p>
            <a:r>
              <a:rPr lang="pl-PL" dirty="0"/>
              <a:t>Umowę z Beneficjentem podpisuje Urząd Marszałkowski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FCE27900-D004-AE08-CF27-B6F1362214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95" y="5453606"/>
            <a:ext cx="5760720" cy="659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 descr="kold logo l">
            <a:extLst>
              <a:ext uri="{FF2B5EF4-FFF2-40B4-BE49-F238E27FC236}">
                <a16:creationId xmlns:a16="http://schemas.microsoft.com/office/drawing/2014/main" id="{D7220F7B-A141-7E85-245E-7B48044651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2959" cy="856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2698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C31C6B-7832-D18C-C6D8-94A5F4FD0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31168"/>
          </a:xfrm>
        </p:spPr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Ogłoszenie naboru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23C837-AB79-CB78-071C-60CD1CF52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40768"/>
            <a:ext cx="6347714" cy="4700595"/>
          </a:xfrm>
        </p:spPr>
        <p:txBody>
          <a:bodyPr/>
          <a:lstStyle/>
          <a:p>
            <a:r>
              <a:rPr lang="pl-PL" dirty="0">
                <a:hlinkClick r:id="rId2"/>
              </a:rPr>
              <a:t>www.kold.pl, www. gmin,  </a:t>
            </a:r>
            <a:r>
              <a:rPr lang="pl-PL" dirty="0" err="1">
                <a:hlinkClick r:id="rId2"/>
              </a:rPr>
              <a:t>facebook</a:t>
            </a:r>
            <a:r>
              <a:rPr lang="pl-PL" dirty="0">
                <a:hlinkClick r:id="rId2"/>
              </a:rPr>
              <a:t> </a:t>
            </a:r>
          </a:p>
          <a:p>
            <a:r>
              <a:rPr lang="pl-PL" dirty="0">
                <a:hlinkClick r:id="rId2"/>
              </a:rPr>
              <a:t>www.kold.pl</a:t>
            </a:r>
            <a:r>
              <a:rPr lang="pl-PL" dirty="0"/>
              <a:t>   zakładka : </a:t>
            </a:r>
            <a:r>
              <a:rPr lang="pl-PL" i="1" dirty="0"/>
              <a:t>Nabory wniosków RLKS 2023-2027   - pod skrótem  EFS+</a:t>
            </a:r>
          </a:p>
          <a:p>
            <a:r>
              <a:rPr lang="pl-PL" i="1" dirty="0"/>
              <a:t>Ogłoszenie o naborze</a:t>
            </a:r>
          </a:p>
          <a:p>
            <a:r>
              <a:rPr lang="pl-PL" i="1" dirty="0"/>
              <a:t>-regulamin naboru wniosków z warunkami udzielania wsparcia i kryteriami wyboru operacji</a:t>
            </a:r>
          </a:p>
          <a:p>
            <a:r>
              <a:rPr lang="pl-PL" sz="1800" i="1" dirty="0">
                <a:solidFill>
                  <a:schemeClr val="tx2"/>
                </a:solidFill>
                <a:effectLst/>
              </a:rPr>
              <a:t>- Wykaz kategorii wydatków </a:t>
            </a:r>
          </a:p>
          <a:p>
            <a:r>
              <a:rPr lang="pl-PL" i="1" dirty="0">
                <a:solidFill>
                  <a:schemeClr val="tx2"/>
                </a:solidFill>
              </a:rPr>
              <a:t>-</a:t>
            </a:r>
            <a:r>
              <a:rPr lang="pl-PL" sz="1800" i="1" dirty="0">
                <a:solidFill>
                  <a:schemeClr val="tx2"/>
                </a:solidFill>
                <a:effectLst/>
              </a:rPr>
              <a:t> Wymagania dotyczące standardów </a:t>
            </a:r>
          </a:p>
          <a:p>
            <a:r>
              <a:rPr lang="pl-PL" sz="1800" i="1" dirty="0">
                <a:solidFill>
                  <a:schemeClr val="tx2"/>
                </a:solidFill>
                <a:effectLst/>
              </a:rPr>
              <a:t>-  Wzór umowy o dofinansowanie </a:t>
            </a:r>
            <a:endParaRPr lang="pl-PL" i="1" dirty="0">
              <a:solidFill>
                <a:schemeClr val="tx2"/>
              </a:solidFill>
            </a:endParaRPr>
          </a:p>
          <a:p>
            <a:endParaRPr lang="pl-PL" i="1" dirty="0"/>
          </a:p>
        </p:txBody>
      </p:sp>
      <p:pic>
        <p:nvPicPr>
          <p:cNvPr id="4" name="Obraz 3" descr="kold logo l">
            <a:extLst>
              <a:ext uri="{FF2B5EF4-FFF2-40B4-BE49-F238E27FC236}">
                <a16:creationId xmlns:a16="http://schemas.microsoft.com/office/drawing/2014/main" id="{BB6D9281-FD8F-D154-5432-9529BB0644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2959" cy="85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2EDBDCA1-2949-7B31-0B39-9069EDC9B2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59" y="5013176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492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85E700-AFF6-B20A-2DF2-3BD222BE9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/>
          <a:lstStyle/>
          <a:p>
            <a:r>
              <a:rPr lang="pl-PL" dirty="0"/>
              <a:t>   Kryteria - warunki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40F3C6-1900-05DC-81EC-60772736A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275083"/>
            <a:ext cx="6347714" cy="4700595"/>
          </a:xfrm>
        </p:spPr>
        <p:txBody>
          <a:bodyPr>
            <a:normAutofit lnSpcReduction="10000"/>
          </a:bodyPr>
          <a:lstStyle/>
          <a:p>
            <a:r>
              <a:rPr lang="pl-PL" dirty="0"/>
              <a:t>1. Wniosek został opatrzony kwalifikowanym podpisem elektronicznym lub podpisem zaufanym potwierdzonym profilem zaufanym osoby uprawnionej/podpisami osób uprawnionych do złożenia wniosku</a:t>
            </a:r>
          </a:p>
          <a:p>
            <a:r>
              <a:rPr lang="pl-PL" dirty="0"/>
              <a:t>2. Wniosek został sporządzony w języku polskim</a:t>
            </a:r>
          </a:p>
          <a:p>
            <a:r>
              <a:rPr lang="pl-PL" dirty="0"/>
              <a:t>3. Wnioskodawca oraz partnerzy (jeśli dotyczy) nie podlegają wykluczeniu związanemu z zakazem udzielania dofinansowania podmiotom wykluczonym lub nie orzeczono wobec nich zakazu dostępu do środków funduszy europejskich na podstawie odrębnych przepisów</a:t>
            </a:r>
          </a:p>
          <a:p>
            <a:r>
              <a:rPr lang="pl-PL" dirty="0"/>
              <a:t>4. Do Wnioskodawcy, partnerów (jeśli dotyczy) oraz podmiotów z nimi powiązanych nie mają zastosowania środki sankcyjne, które mają zastosowanie wobec podmiotów, które w bezpośredni lub pośredni sposób wspierają działania wojenne Federacji Rosyjskiej lub są za nie odpowiedzialne.</a:t>
            </a:r>
          </a:p>
        </p:txBody>
      </p:sp>
      <p:pic>
        <p:nvPicPr>
          <p:cNvPr id="4" name="Obraz 3" descr="kold logo l">
            <a:extLst>
              <a:ext uri="{FF2B5EF4-FFF2-40B4-BE49-F238E27FC236}">
                <a16:creationId xmlns:a16="http://schemas.microsoft.com/office/drawing/2014/main" id="{8808D04F-AE36-5E13-4745-18F3CE4EC1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2959" cy="85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6F7DFD51-B1DA-A8C7-3FA4-CE14D75B4C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59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8137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66308C-510D-946E-FFD8-57F129D18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515144"/>
          </a:xfrm>
        </p:spPr>
        <p:txBody>
          <a:bodyPr>
            <a:normAutofit fontScale="90000"/>
          </a:bodyPr>
          <a:lstStyle/>
          <a:p>
            <a:r>
              <a:rPr lang="pl-PL" dirty="0"/>
              <a:t>    Kryteria - warunki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4E1739-0D99-B32E-7FE2-37F195158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12776"/>
            <a:ext cx="6347714" cy="4628587"/>
          </a:xfrm>
        </p:spPr>
        <p:txBody>
          <a:bodyPr>
            <a:normAutofit lnSpcReduction="10000"/>
          </a:bodyPr>
          <a:lstStyle/>
          <a:p>
            <a:r>
              <a:rPr lang="pl-PL" dirty="0"/>
              <a:t>5. Wnioskodawca/Partner (jeśli dotyczy) jest uprawniony do ubiegania się o wsparcie w ramach naboru.</a:t>
            </a:r>
          </a:p>
          <a:p>
            <a:r>
              <a:rPr lang="pl-PL" dirty="0"/>
              <a:t>6. Prawidłowość wyboru partnera do projektu (jeśli projekt jest realizowany w partnerstwie)</a:t>
            </a:r>
          </a:p>
          <a:p>
            <a:r>
              <a:rPr lang="pl-PL" dirty="0"/>
              <a:t>7. Projekt jest skierowany do grup docelowych z obszaru objętego LSR i wpisuje się w grupę docelową wskazaną w Regulaminie naboru wniosków o wsparcie.</a:t>
            </a:r>
          </a:p>
          <a:p>
            <a:r>
              <a:rPr lang="pl-PL" dirty="0"/>
              <a:t>8. Beneficjent w okresie realizacji projektu prowadzi biuro projektu na terenie obszaru LGD KOLD.</a:t>
            </a:r>
          </a:p>
          <a:p>
            <a:r>
              <a:rPr lang="pl-PL" dirty="0"/>
              <a:t>9. Beneficjent wnosi wartość wkładu własnego określoną w Regulaminie naboru wniosków o wsparcie.</a:t>
            </a:r>
          </a:p>
          <a:p>
            <a:r>
              <a:rPr lang="pl-PL" dirty="0"/>
              <a:t>10. Wartość wniosku o dofinansowanie nie przekracza równowartości 200 tys. EUR. Wniosek jest rozliczany z zastosowaniem kwot ryczałtowych.</a:t>
            </a:r>
          </a:p>
          <a:p>
            <a:endParaRPr lang="pl-PL" dirty="0"/>
          </a:p>
        </p:txBody>
      </p:sp>
      <p:pic>
        <p:nvPicPr>
          <p:cNvPr id="4" name="Obraz 3" descr="kold logo l">
            <a:extLst>
              <a:ext uri="{FF2B5EF4-FFF2-40B4-BE49-F238E27FC236}">
                <a16:creationId xmlns:a16="http://schemas.microsoft.com/office/drawing/2014/main" id="{5CDD5F72-1F25-2DBC-FDDA-0D57558FBF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2959" cy="85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CF93599-E84D-1326-1A8A-9525556351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95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2288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4948DD-20D2-FDE8-7066-035AA554A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37072"/>
            <a:ext cx="6347713" cy="587152"/>
          </a:xfrm>
        </p:spPr>
        <p:txBody>
          <a:bodyPr>
            <a:normAutofit fontScale="90000"/>
          </a:bodyPr>
          <a:lstStyle/>
          <a:p>
            <a:r>
              <a:rPr lang="pl-PL" dirty="0"/>
              <a:t>   Kryteria- warunki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EE1B7D-5F70-FCD6-6524-459E8D6C8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196752"/>
            <a:ext cx="6347714" cy="4844611"/>
          </a:xfrm>
        </p:spPr>
        <p:txBody>
          <a:bodyPr>
            <a:normAutofit/>
          </a:bodyPr>
          <a:lstStyle/>
          <a:p>
            <a:r>
              <a:rPr lang="pl-PL" dirty="0"/>
              <a:t>11. Projekt jest zgodny ze standardem minimum realizacji zasady równości kobiet i mężczyzn.</a:t>
            </a:r>
          </a:p>
          <a:p>
            <a:r>
              <a:rPr lang="pl-PL" dirty="0"/>
              <a:t>12. Wnioskodawca wykazał, że projekt będzie miał pozytywny wpływ na zasadę równości szans i niedyskryminacji, w tym dostępności dla osób z niepełnosprawnościami.</a:t>
            </a:r>
          </a:p>
          <a:p>
            <a:r>
              <a:rPr lang="pl-PL" dirty="0"/>
              <a:t>13. Projekt jest zgodny z Kartą Praw Podstawowych Unii Europejskiej.</a:t>
            </a:r>
          </a:p>
          <a:p>
            <a:r>
              <a:rPr lang="pl-PL" dirty="0"/>
              <a:t>14. Projekt jest zgodny z Konwencją o Prawach Osób Niepełnosprawnych, sporządzoną w Nowym Jorku dnia 13 grudnia 2006 r. (Dz. U. z 2012 r. poz. 1169, z </a:t>
            </a:r>
            <a:r>
              <a:rPr lang="pl-PL" dirty="0" err="1"/>
              <a:t>późn</a:t>
            </a:r>
            <a:r>
              <a:rPr lang="pl-PL" dirty="0"/>
              <a:t>. zm.), w zakresie odnoszącym się do sposobu realizacji, zakresu projektu i wnioskodawcy.</a:t>
            </a:r>
          </a:p>
          <a:p>
            <a:r>
              <a:rPr lang="pl-PL" dirty="0"/>
              <a:t>15. Wnioskodawca, partner, realizator nie realizuje działań Dyskryminujących.</a:t>
            </a:r>
          </a:p>
        </p:txBody>
      </p:sp>
      <p:pic>
        <p:nvPicPr>
          <p:cNvPr id="4" name="Obraz 3" descr="kold logo l">
            <a:extLst>
              <a:ext uri="{FF2B5EF4-FFF2-40B4-BE49-F238E27FC236}">
                <a16:creationId xmlns:a16="http://schemas.microsoft.com/office/drawing/2014/main" id="{310EDF95-A00A-1A8A-EEFD-B1EC47D5C1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2959" cy="85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1D081446-ED37-F80B-B152-71C44B0C1C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407" y="5941278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3533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827AD1-BCD2-D71A-75B7-6826E4358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/>
          <a:lstStyle/>
          <a:p>
            <a:r>
              <a:rPr lang="pl-PL" dirty="0"/>
              <a:t>    Kryteria- warunki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EDEB01-FA56-1F48-5C02-1C2AFCC30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268760"/>
            <a:ext cx="6347714" cy="4772603"/>
          </a:xfrm>
        </p:spPr>
        <p:txBody>
          <a:bodyPr/>
          <a:lstStyle/>
          <a:p>
            <a:r>
              <a:rPr lang="pl-PL" dirty="0"/>
              <a:t>16. Zgodność z zasadami dotyczącymi pomocy de </a:t>
            </a:r>
            <a:r>
              <a:rPr lang="pl-PL" dirty="0" err="1"/>
              <a:t>minimis</a:t>
            </a:r>
            <a:r>
              <a:rPr lang="pl-PL" dirty="0"/>
              <a:t>.</a:t>
            </a:r>
          </a:p>
          <a:p>
            <a:r>
              <a:rPr lang="pl-PL" dirty="0"/>
              <a:t>17. Zgodność projektu z zasadą zrównoważonego rozwoju.</a:t>
            </a:r>
          </a:p>
          <a:p>
            <a:r>
              <a:rPr lang="pl-PL" dirty="0"/>
              <a:t>18. Wydatki przewidziane w projekcie nie są współfinansowane z innych źródeł publicznych.</a:t>
            </a:r>
          </a:p>
          <a:p>
            <a:r>
              <a:rPr lang="pl-PL" dirty="0"/>
              <a:t>19. Zgodność z zasadami EFS+.</a:t>
            </a:r>
          </a:p>
          <a:p>
            <a:r>
              <a:rPr lang="pl-PL" dirty="0"/>
              <a:t>20. Czy harmonogram realizacji wsparcia nie jest zbyt rozciągnięty w czasie.</a:t>
            </a:r>
          </a:p>
          <a:p>
            <a:r>
              <a:rPr lang="pl-PL" dirty="0"/>
              <a:t>21. Czy wybrano wszystkie wskaźniki wskazane w regulaminie i w strategii i poprawnie je zastosowano.</a:t>
            </a:r>
          </a:p>
          <a:p>
            <a:r>
              <a:rPr lang="pl-PL" dirty="0"/>
              <a:t>22. Prawidłowość sporządzenia budżetu projektu.</a:t>
            </a:r>
          </a:p>
        </p:txBody>
      </p:sp>
      <p:pic>
        <p:nvPicPr>
          <p:cNvPr id="4" name="Obraz 3" descr="kold logo l">
            <a:extLst>
              <a:ext uri="{FF2B5EF4-FFF2-40B4-BE49-F238E27FC236}">
                <a16:creationId xmlns:a16="http://schemas.microsoft.com/office/drawing/2014/main" id="{251D5C46-D903-4466-08FD-06963DC849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2959" cy="85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1B73DDDF-5396-97C1-49E7-ACC9C97CF3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95" y="558924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8112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FEEF09-8E7A-34C2-45B8-B339E5CE7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587152"/>
          </a:xfrm>
        </p:spPr>
        <p:txBody>
          <a:bodyPr>
            <a:normAutofit fontScale="90000"/>
          </a:bodyPr>
          <a:lstStyle/>
          <a:p>
            <a:r>
              <a:rPr lang="pl-PL" dirty="0"/>
              <a:t>        Kryteria- warunki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D2A3DD-E997-3A4C-9740-B8EFDD944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268760"/>
            <a:ext cx="6347714" cy="4772603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23.</a:t>
            </a:r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Wsparcie przewidziane w projekcie realizuje kierunki zdefiniowane w Tematach działań „Zintegrowanej Strategii Umiejętności” (część szczegółowa).</a:t>
            </a:r>
            <a:r>
              <a:rPr lang="pl-PL" dirty="0">
                <a:effectLst/>
              </a:rPr>
              <a:t> </a:t>
            </a:r>
            <a:r>
              <a:rPr lang="pl-PL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https://www.gov.pl/web/nauka/zintegrowana-strategia-umiejetnosci-2030-czesc-szczegolowa--dokument-przyjety-przez-rade-ministrow</a:t>
            </a:r>
            <a:r>
              <a:rPr lang="pl-PL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/>
              <a:t>24. </a:t>
            </a:r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Realizacja wsparcia każdorazowo poprzedzona zostanie diagnozą.</a:t>
            </a:r>
          </a:p>
          <a:p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25. W przypadku tworzenia materiałów (w tym e-materiałów), aplikacji lub narzędzi informatycznych, nie będą one powielały już istniejących i planowanych do stworzenia na poziomie krajowym materiałów, aplikacji, narzędzi (jeśli dotyczy).</a:t>
            </a:r>
          </a:p>
          <a:p>
            <a:r>
              <a:rPr lang="pl-PL" dirty="0"/>
              <a:t>26. </a:t>
            </a:r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Wspieranie kompetencji cyfrowych jest realizowane z wykorzystaniem standardu kompetencji cyfrowych na podstawie aktualnej na dzień ogłoszenia naboru wersji „</a:t>
            </a:r>
            <a:r>
              <a:rPr lang="pl-PL" sz="18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DigComp</a:t>
            </a:r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(jeśli dotyczy).</a:t>
            </a:r>
            <a:r>
              <a:rPr lang="pl-PL" dirty="0">
                <a:effectLst/>
              </a:rPr>
              <a:t>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https://joint-research-centre.ec.europa.eu/digcomp_en . W przypadku gdy na dzień ogłoszenia naboru aktualna wersja ramy nie jest przetłumaczona na język polski, IZ RP wykorzystują najaktualniejszą przetłumaczoną wersję ramy (</a:t>
            </a:r>
            <a:r>
              <a:rPr lang="pl-PL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http://www.digcomp.pl/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wykorzystują najaktualniejszą przetłumaczoną wersję ramy (</a:t>
            </a:r>
            <a:r>
              <a:rPr lang="pl-PL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http://www.digcomp.pl/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</a:p>
          <a:p>
            <a:endParaRPr lang="pl-PL" dirty="0"/>
          </a:p>
        </p:txBody>
      </p:sp>
      <p:pic>
        <p:nvPicPr>
          <p:cNvPr id="4" name="Obraz 3" descr="kold logo l">
            <a:extLst>
              <a:ext uri="{FF2B5EF4-FFF2-40B4-BE49-F238E27FC236}">
                <a16:creationId xmlns:a16="http://schemas.microsoft.com/office/drawing/2014/main" id="{1158F648-4859-6D4C-4FDC-65AFBDEA62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2959" cy="85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95751BA6-2F2C-7B66-FB2C-0240517E34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59" y="5381598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4785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7801B9-17E8-B284-0180-98CE99A83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587152"/>
          </a:xfrm>
        </p:spPr>
        <p:txBody>
          <a:bodyPr>
            <a:normAutofit fontScale="90000"/>
          </a:bodyPr>
          <a:lstStyle/>
          <a:p>
            <a:r>
              <a:rPr lang="pl-PL" dirty="0"/>
              <a:t>    Kryteria - warunki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0D6DE6-B5D0-56E9-2739-CF0BF6430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196752"/>
            <a:ext cx="6347714" cy="4844611"/>
          </a:xfrm>
        </p:spPr>
        <p:txBody>
          <a:bodyPr/>
          <a:lstStyle/>
          <a:p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27. Wypracowane w ramach projektu e-materiały spełniają, aktualne na dzień ogłoszenia naboru, standardy techniczne  Zintegrowanej Platformy Edukacyjnej (ZPE), tak aby była możliwa ich publikacja na ZPE (jeśli dotyczy).</a:t>
            </a:r>
          </a:p>
          <a:p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28. Wnioskodawca zapewnia, że wsparcie w zakresie cyfryzacji danej placówki poprzedzone jest samooceną wykonaną przy wykorzystaniu narzędzia SELFIE (jeśli dotyczy).</a:t>
            </a:r>
            <a:r>
              <a:rPr lang="pl-PL" dirty="0">
                <a:effectLst/>
              </a:rPr>
              <a:t> </a:t>
            </a:r>
            <a:r>
              <a:rPr lang="pl-PL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https://education.ec.europa.eu/pl/selfie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29. W przypadku realizacji wsparcia w postaci staży uczniowskich ich rozliczenie dokonywane jest za pomocą stawki jednostkowej (jeśli dotyczy).</a:t>
            </a: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54590E46-4C3C-95AD-1AB7-FF367C335D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711480"/>
            <a:ext cx="5760720" cy="659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 descr="kold logo l">
            <a:extLst>
              <a:ext uri="{FF2B5EF4-FFF2-40B4-BE49-F238E27FC236}">
                <a16:creationId xmlns:a16="http://schemas.microsoft.com/office/drawing/2014/main" id="{E812B43E-8796-2E29-862C-ED5926C9E5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60"/>
            <a:ext cx="822959" cy="856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8030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C12E82-D386-4F4C-EC4D-6D453690D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795" y="645186"/>
            <a:ext cx="6347713" cy="1320800"/>
          </a:xfrm>
        </p:spPr>
        <p:txBody>
          <a:bodyPr/>
          <a:lstStyle/>
          <a:p>
            <a:r>
              <a:rPr lang="pl-PL" dirty="0"/>
              <a:t>            </a:t>
            </a:r>
            <a:r>
              <a:rPr lang="pl-PL" dirty="0">
                <a:solidFill>
                  <a:srgbClr val="FF0000"/>
                </a:solidFill>
              </a:rPr>
              <a:t>Obszar LGD KOLD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9ECCC3A-C6A1-519C-8063-B23179174E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836763"/>
              </p:ext>
            </p:extLst>
          </p:nvPr>
        </p:nvGraphicFramePr>
        <p:xfrm>
          <a:off x="2133600" y="1262063"/>
          <a:ext cx="3877008" cy="438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60597" imgH="6419865" progId="Word.Document.12">
                  <p:embed/>
                </p:oleObj>
              </mc:Choice>
              <mc:Fallback>
                <p:oleObj name="Document" r:id="rId2" imgW="5760597" imgH="6419865" progId="Word.Document.12">
                  <p:embed/>
                  <p:pic>
                    <p:nvPicPr>
                      <p:cNvPr id="4" name="Obiekt 3">
                        <a:extLst>
                          <a:ext uri="{FF2B5EF4-FFF2-40B4-BE49-F238E27FC236}">
                            <a16:creationId xmlns:a16="http://schemas.microsoft.com/office/drawing/2014/main" id="{2AE5B6B6-DC25-22A1-7C19-06A6041B82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33600" y="1262063"/>
                        <a:ext cx="3877008" cy="438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0">
            <a:extLst>
              <a:ext uri="{FF2B5EF4-FFF2-40B4-BE49-F238E27FC236}">
                <a16:creationId xmlns:a16="http://schemas.microsoft.com/office/drawing/2014/main" id="{3430E235-84CF-A395-8987-833FB68D0E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6660638"/>
              </p:ext>
            </p:extLst>
          </p:nvPr>
        </p:nvGraphicFramePr>
        <p:xfrm>
          <a:off x="6165245" y="2996952"/>
          <a:ext cx="44643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4" imgW="2524125" imgH="2657475" progId="">
                  <p:embed/>
                </p:oleObj>
              </mc:Choice>
              <mc:Fallback>
                <p:oleObj name="Picture" r:id="rId4" imgW="2524125" imgH="2657475" progId="">
                  <p:embed/>
                  <p:pic>
                    <p:nvPicPr>
                      <p:cNvPr id="10" name="Object 10">
                        <a:extLst>
                          <a:ext uri="{FF2B5EF4-FFF2-40B4-BE49-F238E27FC236}">
                            <a16:creationId xmlns:a16="http://schemas.microsoft.com/office/drawing/2014/main" id="{BE4BCB0C-7339-2A84-FE33-B999F0F419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65245" y="2996952"/>
                        <a:ext cx="446433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9">
            <a:extLst>
              <a:ext uri="{FF2B5EF4-FFF2-40B4-BE49-F238E27FC236}">
                <a16:creationId xmlns:a16="http://schemas.microsoft.com/office/drawing/2014/main" id="{68F1F2DE-C506-CAC2-1CF8-FB7C1B922D96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6110572" y="3649427"/>
            <a:ext cx="390084" cy="432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1" descr="Logo Lwówek">
            <a:extLst>
              <a:ext uri="{FF2B5EF4-FFF2-40B4-BE49-F238E27FC236}">
                <a16:creationId xmlns:a16="http://schemas.microsoft.com/office/drawing/2014/main" id="{E6DAF445-9D59-45BA-B8D9-7B2DB14973D1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4195821" y="2240778"/>
            <a:ext cx="361950" cy="4416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737DC7EE-950F-2096-A685-74B63218B59B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2556990" y="3281088"/>
            <a:ext cx="281398" cy="3683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6">
            <a:extLst>
              <a:ext uri="{FF2B5EF4-FFF2-40B4-BE49-F238E27FC236}">
                <a16:creationId xmlns:a16="http://schemas.microsoft.com/office/drawing/2014/main" id="{40E1EA5A-0381-581C-50A1-F545EC89FC60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3491880" y="4225186"/>
            <a:ext cx="310506" cy="3921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5" descr="Herb Opalenicy">
            <a:extLst>
              <a:ext uri="{FF2B5EF4-FFF2-40B4-BE49-F238E27FC236}">
                <a16:creationId xmlns:a16="http://schemas.microsoft.com/office/drawing/2014/main" id="{7954C1E2-F0AB-DCA7-7E4C-EA9D6B2148C1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>
          <a:xfrm>
            <a:off x="5177388" y="4617364"/>
            <a:ext cx="328455" cy="4076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4">
            <a:extLst>
              <a:ext uri="{FF2B5EF4-FFF2-40B4-BE49-F238E27FC236}">
                <a16:creationId xmlns:a16="http://schemas.microsoft.com/office/drawing/2014/main" id="{E41E541A-3796-B9A2-F8B1-EA0F66319B21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5648657" y="2281549"/>
            <a:ext cx="361951" cy="400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az 13" descr="kold logo l">
            <a:extLst>
              <a:ext uri="{FF2B5EF4-FFF2-40B4-BE49-F238E27FC236}">
                <a16:creationId xmlns:a16="http://schemas.microsoft.com/office/drawing/2014/main" id="{3BC127B7-A6AE-7960-7322-BD59F20C087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8" y="131709"/>
            <a:ext cx="1151655" cy="112767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A801AB53-200A-17EB-1B1D-5A4A74351AAA}"/>
              </a:ext>
            </a:extLst>
          </p:cNvPr>
          <p:cNvSpPr txBox="1"/>
          <p:nvPr/>
        </p:nvSpPr>
        <p:spPr>
          <a:xfrm>
            <a:off x="2504669" y="4941638"/>
            <a:ext cx="3382304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Liczba mieszkańców : 83 466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C00E37F-67F1-C1C1-78AB-B1FFFB8C6A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613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851ED3-CA1C-D4A8-4ECF-6568DE496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/>
          <a:lstStyle/>
          <a:p>
            <a:r>
              <a:rPr lang="pl-PL" dirty="0"/>
              <a:t>    Kryteria - warunki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1D1302-D8A0-DD4E-EBEC-F7D1DE533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268760"/>
            <a:ext cx="6347714" cy="477260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30. Operacja jest zgodna z </a:t>
            </a:r>
            <a:r>
              <a:rPr lang="pl-P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celem</a:t>
            </a:r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szczegółowym LSR nr 1. Rozwój aktywności mieszkańców obszaru i integracji pokoleniowej na rzecz kapitału społecznego KOLD.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31. </a:t>
            </a:r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Operacja jest zgodna z </a:t>
            </a:r>
            <a:r>
              <a:rPr lang="pl-P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przedsięwzięciem</a:t>
            </a:r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LSR nr 1.8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Edukacja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przedszkolna i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szkolna podstawą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rozwoju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społecznego.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32. </a:t>
            </a:r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Operacja jest zgodna ze wskaźnikiem rezultatu nr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</a:t>
            </a:r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LFCR01.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33. </a:t>
            </a:r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Operacja jest zgodna ze wskaźnikiem produktu nr PLFCO01 lub PLFCO03 lub PLFCO04.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34. </a:t>
            </a:r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Minimalna wartość projektu 50 </a:t>
            </a:r>
            <a:r>
              <a:rPr lang="pl-PL" sz="18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tys</a:t>
            </a:r>
            <a:r>
              <a:rPr lang="pl-PL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Obraz 3" descr="kold logo l">
            <a:extLst>
              <a:ext uri="{FF2B5EF4-FFF2-40B4-BE49-F238E27FC236}">
                <a16:creationId xmlns:a16="http://schemas.microsoft.com/office/drawing/2014/main" id="{3522B8C2-AC50-B610-7BB9-EDBDDFD0C4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60"/>
            <a:ext cx="822959" cy="85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2C6E4692-7A15-C1C1-0C32-21A6C1631F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59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415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900438-E003-46BD-6E33-32C79281A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299" y="592259"/>
            <a:ext cx="6347713" cy="587152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rgbClr val="0070C0"/>
                </a:solidFill>
              </a:rPr>
              <a:t>     Lokalne kryteria wyboru 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6DE935E-AC35-4549-5D50-CAF9B3C2C9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287821"/>
              </p:ext>
            </p:extLst>
          </p:nvPr>
        </p:nvGraphicFramePr>
        <p:xfrm>
          <a:off x="251520" y="1484784"/>
          <a:ext cx="6706492" cy="4608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175142321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597780883"/>
                    </a:ext>
                  </a:extLst>
                </a:gridCol>
                <a:gridCol w="3826172">
                  <a:extLst>
                    <a:ext uri="{9D8B030D-6E8A-4147-A177-3AD203B41FA5}">
                      <a16:colId xmlns:a16="http://schemas.microsoft.com/office/drawing/2014/main" val="1694429521"/>
                    </a:ext>
                  </a:extLst>
                </a:gridCol>
              </a:tblGrid>
              <a:tr h="4547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00">
                          <a:effectLst/>
                        </a:rPr>
                        <a:t>Lp</a:t>
                      </a:r>
                      <a:r>
                        <a:rPr lang="pl-PL" sz="800">
                          <a:effectLst/>
                        </a:rPr>
                        <a:t> </a:t>
                      </a:r>
                      <a:r>
                        <a:rPr lang="pl-PL" sz="1000">
                          <a:effectLst/>
                        </a:rPr>
                        <a:t>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4" marR="65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00">
                          <a:effectLst/>
                        </a:rPr>
                        <a:t>Brzmienie kryterium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4" marR="65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00">
                          <a:effectLst/>
                        </a:rPr>
                        <a:t>Definicja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4" marR="65354" marT="0" marB="0"/>
                </a:tc>
                <a:extLst>
                  <a:ext uri="{0D108BD9-81ED-4DB2-BD59-A6C34878D82A}">
                    <a16:rowId xmlns:a16="http://schemas.microsoft.com/office/drawing/2014/main" val="1376381289"/>
                  </a:ext>
                </a:extLst>
              </a:tr>
              <a:tr h="4153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00" dirty="0">
                          <a:effectLst/>
                        </a:rPr>
                        <a:t>1.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4" marR="65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Doradztwo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4" marR="65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3 pkt – szkolenie i doradztwo w biurze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2 pkt – szkolenie (wyłącznie)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1 pkt – doradztwo w biurze (wyłącznie)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- Wnioskodawca korzystał osobiście ze szkolenia lub doradztwa w zakresie złożenia wniosku w biurze LGD najpóźniej 7 dni roboczych przed zakończeniem konkursu.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4" marR="65354" marT="0" marB="0"/>
                </a:tc>
                <a:extLst>
                  <a:ext uri="{0D108BD9-81ED-4DB2-BD59-A6C34878D82A}">
                    <a16:rowId xmlns:a16="http://schemas.microsoft.com/office/drawing/2014/main" val="406223510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76E229ED-CCCA-D264-53EF-A311A6EA0B64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323528" y="2708920"/>
            <a:ext cx="286072" cy="12635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95B2741-436B-113E-84C2-D02F60CEB29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260632" y="4429421"/>
            <a:ext cx="792088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pl-PL" altLang="pl-PL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[LP1]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Proszę o wskazanie lokalnych kryteriów wyboru operacji wraz z definicją, sposobem weryfikacji oraz liczbą punktów jakie można </a:t>
            </a:r>
            <a:r>
              <a:rPr kumimoji="0" lang="pl-PL" altLang="pl-PL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uzyać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Obraz 6" descr="kold logo l">
            <a:extLst>
              <a:ext uri="{FF2B5EF4-FFF2-40B4-BE49-F238E27FC236}">
                <a16:creationId xmlns:a16="http://schemas.microsoft.com/office/drawing/2014/main" id="{8767BB8D-B0FC-A785-4DEC-A9821B9B26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60"/>
            <a:ext cx="822959" cy="85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17D7EEBE-A72D-5439-1DB3-C14409F996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59" y="6093291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86986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87741C-3D53-51F1-C364-3EE7EEBD9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/>
          <a:lstStyle/>
          <a:p>
            <a:r>
              <a:rPr lang="pl-PL" dirty="0">
                <a:solidFill>
                  <a:srgbClr val="0070C0"/>
                </a:solidFill>
              </a:rPr>
              <a:t>     Lokalne kryteria wyboru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3E4BDCB-1E5E-0968-D26C-93B2EA49B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227834"/>
              </p:ext>
            </p:extLst>
          </p:nvPr>
        </p:nvGraphicFramePr>
        <p:xfrm>
          <a:off x="395536" y="1412776"/>
          <a:ext cx="6561776" cy="4752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9545">
                  <a:extLst>
                    <a:ext uri="{9D8B030D-6E8A-4147-A177-3AD203B41FA5}">
                      <a16:colId xmlns:a16="http://schemas.microsoft.com/office/drawing/2014/main" val="2669517261"/>
                    </a:ext>
                  </a:extLst>
                </a:gridCol>
                <a:gridCol w="2182584">
                  <a:extLst>
                    <a:ext uri="{9D8B030D-6E8A-4147-A177-3AD203B41FA5}">
                      <a16:colId xmlns:a16="http://schemas.microsoft.com/office/drawing/2014/main" val="4099604288"/>
                    </a:ext>
                  </a:extLst>
                </a:gridCol>
                <a:gridCol w="3589647">
                  <a:extLst>
                    <a:ext uri="{9D8B030D-6E8A-4147-A177-3AD203B41FA5}">
                      <a16:colId xmlns:a16="http://schemas.microsoft.com/office/drawing/2014/main" val="840350153"/>
                    </a:ext>
                  </a:extLst>
                </a:gridCol>
              </a:tblGrid>
              <a:tr h="4752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0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4" marR="65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solidFill>
                            <a:schemeClr val="tx1"/>
                          </a:solidFill>
                          <a:effectLst/>
                        </a:rPr>
                        <a:t>Grupy w niekorzystnej sytuacji</a:t>
                      </a:r>
                      <a:endParaRPr lang="pl-PL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4" marR="65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2 pkt –operacja jest skierowana do grupy osób określanych w LSR jako grupy w niekorzystnej sytuacji lub zawiera przynajmniej 1 typ działania kierowanej do tej grupy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0 pkt - operacja w opisie nie jest z grupy określonej jako będącej w niekorzystnej sytuacji LSR i nie zawiera przynajmniej 1 typ działania kierowanej do tej grupy.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4" marR="65354" marT="0" marB="0"/>
                </a:tc>
                <a:extLst>
                  <a:ext uri="{0D108BD9-81ED-4DB2-BD59-A6C34878D82A}">
                    <a16:rowId xmlns:a16="http://schemas.microsoft.com/office/drawing/2014/main" val="3292675743"/>
                  </a:ext>
                </a:extLst>
              </a:tr>
            </a:tbl>
          </a:graphicData>
        </a:graphic>
      </p:graphicFrame>
      <p:pic>
        <p:nvPicPr>
          <p:cNvPr id="5" name="Obraz 4" descr="kold logo l">
            <a:extLst>
              <a:ext uri="{FF2B5EF4-FFF2-40B4-BE49-F238E27FC236}">
                <a16:creationId xmlns:a16="http://schemas.microsoft.com/office/drawing/2014/main" id="{A1F886D3-67E0-968C-4EA3-89146D14B0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60"/>
            <a:ext cx="822959" cy="85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2B2054B-A864-F99F-55E5-0B52210FF6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95" y="5835421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42012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7BC711-425A-1E93-846A-B269F20AE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/>
          <a:lstStyle/>
          <a:p>
            <a:r>
              <a:rPr lang="pl-PL" dirty="0">
                <a:solidFill>
                  <a:srgbClr val="0070C0"/>
                </a:solidFill>
              </a:rPr>
              <a:t>  Lokalne kryteria wyboru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EA6B2E7-B142-346B-305B-C52F59A304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398386"/>
              </p:ext>
            </p:extLst>
          </p:nvPr>
        </p:nvGraphicFramePr>
        <p:xfrm>
          <a:off x="609600" y="1412776"/>
          <a:ext cx="6348412" cy="4392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4468">
                  <a:extLst>
                    <a:ext uri="{9D8B030D-6E8A-4147-A177-3AD203B41FA5}">
                      <a16:colId xmlns:a16="http://schemas.microsoft.com/office/drawing/2014/main" val="1932832190"/>
                    </a:ext>
                  </a:extLst>
                </a:gridCol>
                <a:gridCol w="2117812">
                  <a:extLst>
                    <a:ext uri="{9D8B030D-6E8A-4147-A177-3AD203B41FA5}">
                      <a16:colId xmlns:a16="http://schemas.microsoft.com/office/drawing/2014/main" val="1860041065"/>
                    </a:ext>
                  </a:extLst>
                </a:gridCol>
                <a:gridCol w="3466132">
                  <a:extLst>
                    <a:ext uri="{9D8B030D-6E8A-4147-A177-3AD203B41FA5}">
                      <a16:colId xmlns:a16="http://schemas.microsoft.com/office/drawing/2014/main" val="3125099907"/>
                    </a:ext>
                  </a:extLst>
                </a:gridCol>
              </a:tblGrid>
              <a:tr h="4392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endParaRPr lang="pl-PL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4" marR="65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solidFill>
                            <a:schemeClr val="tx1"/>
                          </a:solidFill>
                          <a:effectLst/>
                        </a:rPr>
                        <a:t>Partnerstwo</a:t>
                      </a:r>
                      <a:endParaRPr lang="pl-PL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4" marR="65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2 pkt –  2 partnerów (z wyłączeniem wnioskodawcy) włączonych w realizację operacji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1 pkt -  1 partnerów (z wyłączeniem wnioskodawcy) włączonych w realizację operacji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0 pkt – w realizację operacji nie jest włączony żaden partner oprócz wnioskodawcy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4" marR="65354" marT="0" marB="0"/>
                </a:tc>
                <a:extLst>
                  <a:ext uri="{0D108BD9-81ED-4DB2-BD59-A6C34878D82A}">
                    <a16:rowId xmlns:a16="http://schemas.microsoft.com/office/drawing/2014/main" val="2455259519"/>
                  </a:ext>
                </a:extLst>
              </a:tr>
            </a:tbl>
          </a:graphicData>
        </a:graphic>
      </p:graphicFrame>
      <p:pic>
        <p:nvPicPr>
          <p:cNvPr id="5" name="Obraz 4" descr="kold logo l">
            <a:extLst>
              <a:ext uri="{FF2B5EF4-FFF2-40B4-BE49-F238E27FC236}">
                <a16:creationId xmlns:a16="http://schemas.microsoft.com/office/drawing/2014/main" id="{3C425A03-E8E7-B0C8-6121-A7080E0E5B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60"/>
            <a:ext cx="822959" cy="85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7C8B11BE-2D44-57DD-714F-ED99F929F0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95" y="5835421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95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94D219-4525-5AE5-230C-4883DF931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27730"/>
          </a:xfrm>
        </p:spPr>
        <p:txBody>
          <a:bodyPr/>
          <a:lstStyle/>
          <a:p>
            <a:r>
              <a:rPr lang="pl-PL" dirty="0">
                <a:solidFill>
                  <a:srgbClr val="0070C0"/>
                </a:solidFill>
              </a:rPr>
              <a:t>Lokalne kryteria wyboru</a:t>
            </a:r>
            <a:endParaRPr lang="pl-PL" dirty="0"/>
          </a:p>
        </p:txBody>
      </p:sp>
      <p:pic>
        <p:nvPicPr>
          <p:cNvPr id="4" name="Obraz 3" descr="kold logo l">
            <a:extLst>
              <a:ext uri="{FF2B5EF4-FFF2-40B4-BE49-F238E27FC236}">
                <a16:creationId xmlns:a16="http://schemas.microsoft.com/office/drawing/2014/main" id="{1D7B760B-62F7-6484-D5F2-0DA13F9D05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60"/>
            <a:ext cx="822959" cy="85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A2659F07-DA12-D8D6-E8D3-7E3F8DA6B4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5733256"/>
            <a:ext cx="6348413" cy="72773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2A33DEE-4297-A37C-5433-753D3C569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385717"/>
              </p:ext>
            </p:extLst>
          </p:nvPr>
        </p:nvGraphicFramePr>
        <p:xfrm>
          <a:off x="609600" y="1628800"/>
          <a:ext cx="6348412" cy="43250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4468">
                  <a:extLst>
                    <a:ext uri="{9D8B030D-6E8A-4147-A177-3AD203B41FA5}">
                      <a16:colId xmlns:a16="http://schemas.microsoft.com/office/drawing/2014/main" val="1441675113"/>
                    </a:ext>
                  </a:extLst>
                </a:gridCol>
                <a:gridCol w="2111389">
                  <a:extLst>
                    <a:ext uri="{9D8B030D-6E8A-4147-A177-3AD203B41FA5}">
                      <a16:colId xmlns:a16="http://schemas.microsoft.com/office/drawing/2014/main" val="1815317473"/>
                    </a:ext>
                  </a:extLst>
                </a:gridCol>
                <a:gridCol w="3472555">
                  <a:extLst>
                    <a:ext uri="{9D8B030D-6E8A-4147-A177-3AD203B41FA5}">
                      <a16:colId xmlns:a16="http://schemas.microsoft.com/office/drawing/2014/main" val="3900307502"/>
                    </a:ext>
                  </a:extLst>
                </a:gridCol>
              </a:tblGrid>
              <a:tr h="38884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endParaRPr lang="pl-PL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4" marR="65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solidFill>
                            <a:schemeClr val="tx1"/>
                          </a:solidFill>
                          <a:effectLst/>
                        </a:rPr>
                        <a:t>Obszar realizacji operacji</a:t>
                      </a:r>
                      <a:endParaRPr lang="pl-PL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4" marR="65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Obszar realizacji operacji	1 pkt – realizacja operacji w miejscowości do 5 tys. mieszkańców.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0 pkt - realizacja operacji w miejscowości o liczbie mieszkańców 5 tys. i powyżej mieszkańców.	Zgodnie z założeniami RLKS, LGD premiuje realizację operacji w miejscowościach poniżej 5 </a:t>
                      </a:r>
                      <a:r>
                        <a:rPr lang="pl-PL" sz="2000" dirty="0" err="1">
                          <a:solidFill>
                            <a:schemeClr val="tx1"/>
                          </a:solidFill>
                          <a:effectLst/>
                        </a:rPr>
                        <a:t>tys</a:t>
                      </a: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 mieszkańców.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4" marR="65354" marT="0" marB="0"/>
                </a:tc>
                <a:extLst>
                  <a:ext uri="{0D108BD9-81ED-4DB2-BD59-A6C34878D82A}">
                    <a16:rowId xmlns:a16="http://schemas.microsoft.com/office/drawing/2014/main" val="4136581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04287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BD2FDE-59E8-7BB9-D447-B6383DE2F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                </a:t>
            </a:r>
            <a:r>
              <a:rPr lang="pl-PL" b="1" i="1" dirty="0">
                <a:latin typeface="Monotype Corsiva" panose="03010101010201010101" pitchFamily="66" charset="0"/>
              </a:rPr>
              <a:t>Zapraszamy</a:t>
            </a:r>
            <a:br>
              <a:rPr lang="pl-PL" b="1" i="1" dirty="0">
                <a:latin typeface="Monotype Corsiva" panose="03010101010201010101" pitchFamily="66" charset="0"/>
              </a:rPr>
            </a:br>
            <a:endParaRPr lang="pl-PL" b="1" i="1" dirty="0">
              <a:latin typeface="Monotype Corsiva" panose="03010101010201010101" pitchFamily="66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5B7311-078E-B820-08BA-303ED613B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r>
              <a:rPr lang="pl-PL" sz="2400" dirty="0"/>
              <a:t>Lokalna Grupa Działania KOLD                        </a:t>
            </a:r>
          </a:p>
          <a:p>
            <a:r>
              <a:rPr lang="pl-PL" sz="2400" dirty="0"/>
              <a:t>64-310 Lwówek, Rynek 33/1</a:t>
            </a:r>
          </a:p>
          <a:p>
            <a:r>
              <a:rPr lang="pl-PL" sz="2400" dirty="0"/>
              <a:t>E-mail : </a:t>
            </a:r>
            <a:r>
              <a:rPr lang="pl-PL" sz="2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biuro@kold.pl</a:t>
            </a:r>
            <a:endParaRPr lang="pl-PL" sz="2400" dirty="0">
              <a:solidFill>
                <a:schemeClr val="tx1"/>
              </a:solidFill>
            </a:endParaRPr>
          </a:p>
          <a:p>
            <a:r>
              <a:rPr lang="pl-PL" sz="24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www.kold.pl</a:t>
            </a:r>
            <a:endParaRPr lang="pl-PL" sz="2400" dirty="0">
              <a:solidFill>
                <a:schemeClr val="tx1"/>
              </a:solidFill>
            </a:endParaRPr>
          </a:p>
          <a:p>
            <a:r>
              <a:rPr lang="pl-PL" sz="2400" dirty="0"/>
              <a:t>Tel 614424160</a:t>
            </a:r>
          </a:p>
        </p:txBody>
      </p:sp>
      <p:pic>
        <p:nvPicPr>
          <p:cNvPr id="7" name="Obraz 6" descr="kold logo l">
            <a:extLst>
              <a:ext uri="{FF2B5EF4-FFF2-40B4-BE49-F238E27FC236}">
                <a16:creationId xmlns:a16="http://schemas.microsoft.com/office/drawing/2014/main" id="{F884BE07-FB2E-60B0-8D86-37983313378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2959" cy="85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4366064B-8B8B-5F94-52D8-1EFD0A06B90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59" y="5381598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8894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89F687-683D-ECF2-04BB-95D9FE146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70602"/>
          </a:xfrm>
        </p:spPr>
        <p:txBody>
          <a:bodyPr>
            <a:normAutofit fontScale="90000"/>
          </a:bodyPr>
          <a:lstStyle/>
          <a:p>
            <a:r>
              <a:rPr lang="pl-PL" dirty="0"/>
              <a:t> </a:t>
            </a:r>
            <a:r>
              <a:rPr lang="pl-PL" sz="3600" dirty="0">
                <a:solidFill>
                  <a:srgbClr val="FF0000"/>
                </a:solidFill>
              </a:rPr>
              <a:t>Założenia Lokalnej Strategii Rozwoju LGD KOLD na lata 2023-2027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05E3DF-8F84-BC6D-7732-613F0B213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057208"/>
            <a:ext cx="8352928" cy="4734210"/>
          </a:xfrm>
        </p:spPr>
        <p:txBody>
          <a:bodyPr>
            <a:normAutofit/>
          </a:bodyPr>
          <a:lstStyle/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r>
              <a:rPr lang="pl-PL" sz="2000" dirty="0"/>
              <a:t>&gt; </a:t>
            </a:r>
            <a:r>
              <a:rPr lang="pl-PL" sz="2000" dirty="0" err="1"/>
              <a:t>Wielofunduszowość</a:t>
            </a:r>
            <a:r>
              <a:rPr lang="pl-PL" sz="2000" dirty="0"/>
              <a:t> – EFROW , EFRR, EFS</a:t>
            </a:r>
          </a:p>
          <a:p>
            <a:r>
              <a:rPr lang="pl-PL" sz="2000" dirty="0"/>
              <a:t>&gt; projekty inwestycyjne, społeczne, granty w tym partnerskie , własne</a:t>
            </a:r>
          </a:p>
          <a:p>
            <a:r>
              <a:rPr lang="pl-PL" sz="2000" dirty="0"/>
              <a:t>&gt; beneficjenci : </a:t>
            </a:r>
          </a:p>
          <a:p>
            <a:r>
              <a:rPr lang="pl-PL" sz="2000" dirty="0"/>
              <a:t>- samorząd terytorialny w tym instytucje kultury, OPS-y, Poradnie Psychologiczno- pedagogiczne, przedszkola, szkoły</a:t>
            </a:r>
          </a:p>
          <a:p>
            <a:r>
              <a:rPr lang="pl-PL" sz="2000" dirty="0"/>
              <a:t>-  osoby prawne w tym organizacje pozarządowe</a:t>
            </a:r>
          </a:p>
          <a:p>
            <a:r>
              <a:rPr lang="pl-PL" sz="2000" dirty="0"/>
              <a:t>-  przedsiębiorcy w tym agroturyści</a:t>
            </a:r>
          </a:p>
          <a:p>
            <a:r>
              <a:rPr lang="pl-PL" sz="2000" dirty="0"/>
              <a:t>&gt; 16 przedsięwzięć tematycznych</a:t>
            </a:r>
          </a:p>
        </p:txBody>
      </p:sp>
      <p:pic>
        <p:nvPicPr>
          <p:cNvPr id="5" name="Obraz 2" descr="logo_leader">
            <a:extLst>
              <a:ext uri="{FF2B5EF4-FFF2-40B4-BE49-F238E27FC236}">
                <a16:creationId xmlns:a16="http://schemas.microsoft.com/office/drawing/2014/main" id="{E8A0544F-D8A3-8A09-8E03-61E60B0A9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50" y="5927013"/>
            <a:ext cx="36195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az 6" descr="kold logo l">
            <a:extLst>
              <a:ext uri="{FF2B5EF4-FFF2-40B4-BE49-F238E27FC236}">
                <a16:creationId xmlns:a16="http://schemas.microsoft.com/office/drawing/2014/main" id="{CB0D45B6-D723-FEBC-AA37-824F8EFAC8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9" y="131709"/>
            <a:ext cx="786992" cy="77060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E0A1AAFC-C55E-6CF1-56FC-8950748A3F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9955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2F91E1-C11E-0096-0C14-8BF07FBD2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 </a:t>
            </a:r>
            <a:r>
              <a:rPr lang="pl-PL" sz="2700" dirty="0">
                <a:solidFill>
                  <a:srgbClr val="FF0000"/>
                </a:solidFill>
              </a:rPr>
              <a:t>Założenia Lokalnej Strategii Rozwoju LGD KOLD na lata 2023-2027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BE1679-2E5C-942F-16B4-1FB9D96A0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00809"/>
            <a:ext cx="6347714" cy="4032448"/>
          </a:xfrm>
        </p:spPr>
        <p:txBody>
          <a:bodyPr>
            <a:normAutofit fontScale="62500" lnSpcReduction="20000"/>
          </a:bodyPr>
          <a:lstStyle/>
          <a:p>
            <a:r>
              <a:rPr lang="pl-PL" sz="2900" b="1" dirty="0"/>
              <a:t>Zakres tematyczny </a:t>
            </a:r>
            <a:r>
              <a:rPr lang="pl-PL" sz="2900" dirty="0"/>
              <a:t>:</a:t>
            </a:r>
          </a:p>
          <a:p>
            <a:r>
              <a:rPr lang="pl-PL" sz="2900" dirty="0"/>
              <a:t>&gt; Rozwój aktywności mieszkańców obszaru w tym:</a:t>
            </a:r>
          </a:p>
          <a:p>
            <a:r>
              <a:rPr lang="pl-PL" sz="2900" dirty="0"/>
              <a:t>-  kompetencje cyfrowe seniorów w tym UTW i KGW</a:t>
            </a:r>
          </a:p>
          <a:p>
            <a:r>
              <a:rPr lang="pl-PL" sz="2900" dirty="0"/>
              <a:t>- zajęcia animacyjne dla dzieci i młodzieży oraz kobiet w tym z  regionalizmu</a:t>
            </a:r>
          </a:p>
          <a:p>
            <a:r>
              <a:rPr lang="pl-PL" sz="2900" dirty="0"/>
              <a:t>- wyposażanie zespołów artystycznych w sprzęt i stroje</a:t>
            </a:r>
          </a:p>
          <a:p>
            <a:r>
              <a:rPr lang="pl-PL" sz="2900" dirty="0"/>
              <a:t>- organizowanie spotkań z tradycji i zwyczajów lokalnych, </a:t>
            </a:r>
          </a:p>
          <a:p>
            <a:r>
              <a:rPr lang="pl-PL" sz="2900" dirty="0"/>
              <a:t>- warsztaty i zajęcia rekreacyjno- sportowe</a:t>
            </a:r>
          </a:p>
          <a:p>
            <a:r>
              <a:rPr lang="pl-PL" sz="2900" dirty="0"/>
              <a:t>- wsparcie edukacji przedszkolnej oraz edukacji poza formalnej</a:t>
            </a:r>
          </a:p>
          <a:p>
            <a:r>
              <a:rPr lang="pl-PL" sz="2900" dirty="0"/>
              <a:t>- wsparcie psychologiczno- pedagogiczne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8" name="Obraz 7" descr="kold logo l">
            <a:extLst>
              <a:ext uri="{FF2B5EF4-FFF2-40B4-BE49-F238E27FC236}">
                <a16:creationId xmlns:a16="http://schemas.microsoft.com/office/drawing/2014/main" id="{6848998C-7B7D-91EC-3F7F-38B9CAD1AE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9" y="131709"/>
            <a:ext cx="791615" cy="777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89B2D72C-6F32-C9DF-3C64-FC7D4E4F2F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1061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950A90-B930-8883-F861-69313ABBC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  </a:t>
            </a:r>
            <a:r>
              <a:rPr lang="pl-PL" sz="2800" dirty="0">
                <a:solidFill>
                  <a:srgbClr val="FF0000"/>
                </a:solidFill>
              </a:rPr>
              <a:t>Założenia Lokalnej Strategii Rozwoju LGD KOLD na lata 2023-2027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08D222-7BE1-FA69-4150-DF178A58B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4412563"/>
          </a:xfrm>
        </p:spPr>
        <p:txBody>
          <a:bodyPr/>
          <a:lstStyle/>
          <a:p>
            <a:r>
              <a:rPr lang="pl-PL" sz="2000" dirty="0"/>
              <a:t>&gt; przystosowanie infrastruktury w tym:</a:t>
            </a:r>
          </a:p>
          <a:p>
            <a:r>
              <a:rPr lang="pl-PL" sz="2000" dirty="0"/>
              <a:t>-  dostosowanie obiektów kultury i świetlic wiejskich do usług dla społeczności lokalnej</a:t>
            </a:r>
          </a:p>
          <a:p>
            <a:r>
              <a:rPr lang="pl-PL" sz="2000" dirty="0"/>
              <a:t>- renowacja małej infrastruktury zabytków dziedzictwa kulturowego</a:t>
            </a:r>
          </a:p>
          <a:p>
            <a:r>
              <a:rPr lang="pl-PL" sz="2000" dirty="0"/>
              <a:t>- wsparcie dla infrastruktury turystycznej, placów zabaw, boisk sportowych, znakowanie szlaków turystycznych</a:t>
            </a:r>
          </a:p>
          <a:p>
            <a:r>
              <a:rPr lang="pl-PL" sz="2000" dirty="0"/>
              <a:t>- wsparcie dla lokalnej sieci dróg pieszo- rowerowych </a:t>
            </a:r>
          </a:p>
          <a:p>
            <a:endParaRPr lang="pl-PL" dirty="0"/>
          </a:p>
        </p:txBody>
      </p:sp>
      <p:pic>
        <p:nvPicPr>
          <p:cNvPr id="8" name="Obraz 7" descr="kold logo l">
            <a:extLst>
              <a:ext uri="{FF2B5EF4-FFF2-40B4-BE49-F238E27FC236}">
                <a16:creationId xmlns:a16="http://schemas.microsoft.com/office/drawing/2014/main" id="{72A6E1FC-A83D-924F-F478-65D38430FE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9" y="131709"/>
            <a:ext cx="791616" cy="857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A8199901-2292-E198-295A-65E4D5E3B2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805264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3635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>
            <a:extLst>
              <a:ext uri="{FF2B5EF4-FFF2-40B4-BE49-F238E27FC236}">
                <a16:creationId xmlns:a16="http://schemas.microsoft.com/office/drawing/2014/main" id="{FBF6398F-94A4-2D17-917D-C96DA2AF8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Budżet : 5 022 500 </a:t>
            </a:r>
            <a:r>
              <a:rPr lang="pl-PL" sz="2800" dirty="0">
                <a:solidFill>
                  <a:srgbClr val="FF0000"/>
                </a:solidFill>
                <a:effectLst/>
              </a:rPr>
              <a:t>€</a:t>
            </a:r>
            <a:r>
              <a:rPr lang="pl-PL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0AF6D3-1E13-C140-FA28-B0686DE65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12776"/>
            <a:ext cx="6347714" cy="4628587"/>
          </a:xfrm>
        </p:spPr>
        <p:txBody>
          <a:bodyPr>
            <a:noAutofit/>
          </a:bodyPr>
          <a:lstStyle/>
          <a:p>
            <a:r>
              <a:rPr lang="pl-PL" sz="2000" dirty="0"/>
              <a:t>- projekty  z  PS WPR    - realizacja projektów z  Europejskiego Funduszu  Rolnego na Rzecz Rozwoju Obszarów Wiejskich         </a:t>
            </a:r>
            <a:r>
              <a:rPr lang="pl-PL" sz="2000" b="1" dirty="0"/>
              <a:t>3 065 500 </a:t>
            </a:r>
            <a:r>
              <a:rPr lang="pl-PL" sz="2000" b="1" dirty="0">
                <a:effectLst/>
              </a:rPr>
              <a:t>€ </a:t>
            </a:r>
          </a:p>
          <a:p>
            <a:r>
              <a:rPr lang="pl-PL" sz="2000" dirty="0"/>
              <a:t>- Projekty  z EFRR      - realizacja projektów z Europejskiego Funduszu Rozwoju Regionalnego                                                                        </a:t>
            </a:r>
          </a:p>
          <a:p>
            <a:pPr marL="0" indent="0">
              <a:buNone/>
            </a:pPr>
            <a:r>
              <a:rPr lang="pl-PL" sz="2000" b="1" dirty="0"/>
              <a:t>                                                           784 000 </a:t>
            </a:r>
            <a:r>
              <a:rPr lang="pl-PL" sz="2000" dirty="0">
                <a:effectLst/>
              </a:rPr>
              <a:t>€ </a:t>
            </a:r>
          </a:p>
          <a:p>
            <a:r>
              <a:rPr lang="pl-PL" sz="2000" dirty="0"/>
              <a:t>- projekty z EFS+      - realizacja projektów z Europejskiego Funduszu Społecznego                                                                                             </a:t>
            </a:r>
            <a:r>
              <a:rPr lang="pl-PL" sz="2000" b="1" dirty="0"/>
              <a:t>  </a:t>
            </a:r>
          </a:p>
          <a:p>
            <a:pPr marL="0" indent="0">
              <a:buNone/>
            </a:pPr>
            <a:r>
              <a:rPr lang="pl-PL" sz="2000" b="1" dirty="0"/>
              <a:t>                                                         1 176 000 </a:t>
            </a:r>
            <a:r>
              <a:rPr lang="pl-PL" sz="2000" dirty="0">
                <a:effectLst/>
              </a:rPr>
              <a:t>€</a:t>
            </a:r>
            <a:endParaRPr lang="pl-PL" sz="2000" dirty="0"/>
          </a:p>
          <a:p>
            <a:r>
              <a:rPr lang="pl-PL" sz="2000" dirty="0"/>
              <a:t>W tym : Wdrażanie LSR                  </a:t>
            </a:r>
            <a:r>
              <a:rPr lang="pl-PL" sz="2000" b="1" dirty="0"/>
              <a:t>4 100 000 </a:t>
            </a:r>
            <a:r>
              <a:rPr lang="pl-PL" sz="2000" dirty="0">
                <a:effectLst/>
              </a:rPr>
              <a:t>€</a:t>
            </a:r>
          </a:p>
          <a:p>
            <a:r>
              <a:rPr lang="pl-PL" sz="2000" b="1" dirty="0"/>
              <a:t>                </a:t>
            </a:r>
            <a:r>
              <a:rPr lang="pl-PL" sz="2000" dirty="0"/>
              <a:t>Zarządzanie LSR                </a:t>
            </a:r>
            <a:r>
              <a:rPr lang="pl-PL" sz="2000" b="1" dirty="0"/>
              <a:t>922 500 </a:t>
            </a:r>
            <a:r>
              <a:rPr lang="pl-PL" sz="2000" dirty="0">
                <a:effectLst/>
              </a:rPr>
              <a:t>€</a:t>
            </a:r>
            <a:endParaRPr lang="pl-PL" sz="2000" dirty="0"/>
          </a:p>
        </p:txBody>
      </p:sp>
      <p:pic>
        <p:nvPicPr>
          <p:cNvPr id="8" name="Obraz 7" descr="kold logo l">
            <a:extLst>
              <a:ext uri="{FF2B5EF4-FFF2-40B4-BE49-F238E27FC236}">
                <a16:creationId xmlns:a16="http://schemas.microsoft.com/office/drawing/2014/main" id="{48FDC96A-7008-F16C-3E3C-9F734501BD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73568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B648BAB5-C88A-5709-C6B9-AE8C60795F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514" y="571148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585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687368-9D96-B39B-91BC-2FDA0EB21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515144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olidFill>
                  <a:srgbClr val="FF0000"/>
                </a:solidFill>
              </a:rPr>
              <a:t>      Konkursy EFS+  Nabory wniosków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2AC6F9-B5A4-D699-0D13-833FB39B3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124744"/>
            <a:ext cx="6347714" cy="482453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>
                <a:latin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lang="pl-PL" sz="2600" b="1" dirty="0">
                <a:latin typeface="Calibri" panose="020F0502020204030204" pitchFamily="34" charset="0"/>
                <a:cs typeface="Calibri" panose="020F0502020204030204" pitchFamily="34" charset="0"/>
              </a:rPr>
              <a:t>Przedsięwzięcie 1.8. Edukacja przedszkolna i szkolna podstawą rozwoju społecznego</a:t>
            </a:r>
          </a:p>
          <a:p>
            <a:r>
              <a:rPr lang="pl-PL" sz="29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poprawa dostępności i jakości edukacji przedszkolnej</a:t>
            </a:r>
          </a:p>
          <a:p>
            <a:r>
              <a:rPr lang="pl-PL" sz="2500" i="1" dirty="0">
                <a:latin typeface="Calibri" panose="020F0502020204030204" pitchFamily="34" charset="0"/>
                <a:cs typeface="Calibri" panose="020F0502020204030204" pitchFamily="34" charset="0"/>
              </a:rPr>
              <a:t>wsparcie przedszkoli w wyrównywaniu szans w postaci dodatkowych zajęć zainteresowań wraz z wyposażeniem w materiały i sprzęt nieodzowny do zajęć</a:t>
            </a:r>
          </a:p>
          <a:p>
            <a:r>
              <a:rPr lang="pl-PL" sz="25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rozwój kompetencji, umiejętności, uzdolnień i zainteresowań uczniów poza edukację formalną</a:t>
            </a:r>
          </a:p>
          <a:p>
            <a:r>
              <a:rPr lang="pl-PL" sz="25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wsparcie szkół oraz świetlic wiejskich, klubów młodzieżowych, świetlic środowiskowych i socjoterapeutycznych w wyrównywaniu szans w postaci dodatkowych zajęć zainteresowań wraz z wyposażeniem w materiały i sprzęt nieodzowny do zajęć jako rozwój kompetencji, umiejętności, uzdolnień i zainteresowań uczniów poza edukacją formalną</a:t>
            </a:r>
          </a:p>
          <a:p>
            <a:r>
              <a:rPr lang="pl-PL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wzmocnienie szkolnictwa zawodowego</a:t>
            </a:r>
          </a:p>
          <a:p>
            <a:r>
              <a:rPr lang="pl-PL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wsparcie poradni psychologiczno- pedagogicznych</a:t>
            </a:r>
          </a:p>
          <a:p>
            <a:r>
              <a:rPr lang="pl-PL" sz="2500" i="1" dirty="0"/>
              <a:t>- wsparcie poradni psychologiczno-pedagogicznych w postaci warsztatów, zajęć organizowanych dla szkolnictwa zawodowego związanych z zainteresowaniami młodzieży</a:t>
            </a:r>
          </a:p>
          <a:p>
            <a:r>
              <a:rPr lang="pl-PL" sz="2500" i="1" dirty="0"/>
              <a:t>- kursy i szkolenia, wizyty studyjne z zakresu zainteresowań i doradztwa zawodowego</a:t>
            </a:r>
          </a:p>
          <a:p>
            <a:endParaRPr lang="pl-PL" sz="18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041307C-134B-BA15-18BA-36D1FCC33F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az 3" descr="kold logo l">
            <a:extLst>
              <a:ext uri="{FF2B5EF4-FFF2-40B4-BE49-F238E27FC236}">
                <a16:creationId xmlns:a16="http://schemas.microsoft.com/office/drawing/2014/main" id="{4654FF4F-30FB-65A5-561F-80951C9EA0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2959" cy="856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2146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D1C653-1C18-8D39-9C25-5130F2B0E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515144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rgbClr val="FF0000"/>
                </a:solidFill>
              </a:rPr>
              <a:t>     Konkursy EFS+  Nabory wniosków</a:t>
            </a:r>
            <a:endParaRPr lang="pl-PL" sz="2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DC3020-94AA-83AF-649D-50B3DF044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412776"/>
            <a:ext cx="6914729" cy="4628587"/>
          </a:xfrm>
        </p:spPr>
        <p:txBody>
          <a:bodyPr>
            <a:normAutofit lnSpcReduction="10000"/>
          </a:bodyPr>
          <a:lstStyle/>
          <a:p>
            <a:r>
              <a:rPr lang="pl-PL" b="1" dirty="0"/>
              <a:t>Wskaźniki produktu : PLFCO01</a:t>
            </a:r>
          </a:p>
          <a:p>
            <a:r>
              <a:rPr lang="pl-PL" dirty="0"/>
              <a:t>- liczba dzieci objętych dodatkowymi zajęciami w edukacji przedszkolnej – 30   ( proponujemy min. 10)</a:t>
            </a:r>
          </a:p>
          <a:p>
            <a:r>
              <a:rPr lang="pl-PL" dirty="0"/>
              <a:t>PLFCO03</a:t>
            </a:r>
          </a:p>
          <a:p>
            <a:r>
              <a:rPr lang="pl-PL" dirty="0"/>
              <a:t>- liczba uczniów szkół i placówek systemu oświaty prowadzących kształcenie ogólne objętych wsparciem – 130 </a:t>
            </a:r>
          </a:p>
          <a:p>
            <a:r>
              <a:rPr lang="pl-PL" dirty="0"/>
              <a:t>( proponujemy min 20)</a:t>
            </a:r>
          </a:p>
          <a:p>
            <a:r>
              <a:rPr lang="pl-PL" dirty="0"/>
              <a:t>PLFCO04</a:t>
            </a:r>
          </a:p>
          <a:p>
            <a:r>
              <a:rPr lang="pl-PL" dirty="0"/>
              <a:t>- liczba uczniów i słuchaczy szkół i placówek kształcenia zawodowego objętych wsparciem- 40 ( proponujemy min 20)</a:t>
            </a:r>
          </a:p>
          <a:p>
            <a:r>
              <a:rPr lang="pl-PL" b="1" dirty="0"/>
              <a:t>Wskaźniki rezultatu: PLFCR01</a:t>
            </a:r>
          </a:p>
          <a:p>
            <a:r>
              <a:rPr lang="pl-PL" dirty="0"/>
              <a:t>- liczba uczniów, którzy nabyli kwalifikacje po opuszczeniu programu -110 – weryfikacja na podstawie certyfikatów, zaświadczeń, </a:t>
            </a:r>
            <a:r>
              <a:rPr lang="pl-PL" dirty="0" err="1"/>
              <a:t>dyplomików</a:t>
            </a:r>
            <a:r>
              <a:rPr lang="pl-PL" dirty="0"/>
              <a:t>…)</a:t>
            </a:r>
          </a:p>
        </p:txBody>
      </p:sp>
      <p:pic>
        <p:nvPicPr>
          <p:cNvPr id="4" name="Obraz 3" descr="kold logo l">
            <a:extLst>
              <a:ext uri="{FF2B5EF4-FFF2-40B4-BE49-F238E27FC236}">
                <a16:creationId xmlns:a16="http://schemas.microsoft.com/office/drawing/2014/main" id="{0C55B20E-C29A-D47B-CB8B-7566A3A2C7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2959" cy="856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248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C23187-5528-6C4F-A5AE-2524EAC81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Konkursy EFS+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Nabory wniosków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B451EF-61D8-2910-6020-9B9B278AD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1.8. Edukacja przedszkolna i szkolna podstawą rozwoju społecznego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naboru</a:t>
            </a:r>
            <a:r>
              <a:rPr lang="pl-PL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l-PL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r>
              <a:rPr lang="pl-PL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-27.02.2025r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</a:t>
            </a:r>
          </a:p>
          <a:p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realizacji : do 30.06. 2026r. </a:t>
            </a:r>
          </a:p>
          <a:p>
            <a:r>
              <a:rPr lang="pl-PL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Kwota:    611 090 Euro</a:t>
            </a:r>
          </a:p>
          <a:p>
            <a:r>
              <a:rPr lang="pl-PL" b="1" dirty="0">
                <a:latin typeface="Calibri" panose="020F0502020204030204" pitchFamily="34" charset="0"/>
                <a:cs typeface="Times New Roman" panose="02020603050405020304" pitchFamily="18" charset="0"/>
              </a:rPr>
              <a:t>Ok.. 3 043 228 PLN</a:t>
            </a:r>
          </a:p>
          <a:p>
            <a:r>
              <a:rPr lang="pl-PL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wniosku: min  50 000 PLN, max 800 000 PLN</a:t>
            </a:r>
            <a:endParaRPr lang="pl-PL" b="1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A103469-B37E-1FB7-7DC4-D4DEAD9AF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877272"/>
            <a:ext cx="5760720" cy="659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 descr="kold logo l">
            <a:extLst>
              <a:ext uri="{FF2B5EF4-FFF2-40B4-BE49-F238E27FC236}">
                <a16:creationId xmlns:a16="http://schemas.microsoft.com/office/drawing/2014/main" id="{152072A7-E490-3A3A-3F9E-4DC0B18BDD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2959" cy="856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705700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940</TotalTime>
  <Words>1936</Words>
  <Application>Microsoft Office PowerPoint</Application>
  <PresentationFormat>Pokaz na ekranie (4:3)</PresentationFormat>
  <Paragraphs>185</Paragraphs>
  <Slides>25</Slides>
  <Notes>2</Notes>
  <HiddenSlides>0</HiddenSlides>
  <MMClips>0</MMClips>
  <ScaleCrop>false</ScaleCrop>
  <HeadingPairs>
    <vt:vector size="8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25</vt:i4>
      </vt:variant>
    </vt:vector>
  </HeadingPairs>
  <TitlesOfParts>
    <vt:vector size="36" baseType="lpstr">
      <vt:lpstr>Arial</vt:lpstr>
      <vt:lpstr>Bell MT</vt:lpstr>
      <vt:lpstr>Calibri</vt:lpstr>
      <vt:lpstr>Monotype Corsiva</vt:lpstr>
      <vt:lpstr>Times New Roman</vt:lpstr>
      <vt:lpstr>Trebuchet MS</vt:lpstr>
      <vt:lpstr>Verdana</vt:lpstr>
      <vt:lpstr>Wingdings 3</vt:lpstr>
      <vt:lpstr>Faseta</vt:lpstr>
      <vt:lpstr>Document</vt:lpstr>
      <vt:lpstr>Picture</vt:lpstr>
      <vt:lpstr>Szkolenie z zakresu EFS+ </vt:lpstr>
      <vt:lpstr>            Obszar LGD KOLD</vt:lpstr>
      <vt:lpstr> Założenia Lokalnej Strategii Rozwoju LGD KOLD na lata 2023-2027</vt:lpstr>
      <vt:lpstr> Założenia Lokalnej Strategii Rozwoju LGD KOLD na lata 2023-2027</vt:lpstr>
      <vt:lpstr>  Założenia Lokalnej Strategii Rozwoju LGD KOLD na lata 2023-2027</vt:lpstr>
      <vt:lpstr>     Budżet : 5 022 500 € </vt:lpstr>
      <vt:lpstr>      Konkursy EFS+  Nabory wniosków</vt:lpstr>
      <vt:lpstr>     Konkursy EFS+  Nabory wniosków</vt:lpstr>
      <vt:lpstr>   Konkursy EFS+ Nabory wniosków</vt:lpstr>
      <vt:lpstr>          Warunki  aplikowania </vt:lpstr>
      <vt:lpstr>     Warunki</vt:lpstr>
      <vt:lpstr>   Ocena wniosków</vt:lpstr>
      <vt:lpstr>     Ogłoszenie naboru</vt:lpstr>
      <vt:lpstr>   Kryteria - warunki</vt:lpstr>
      <vt:lpstr>    Kryteria - warunki</vt:lpstr>
      <vt:lpstr>   Kryteria- warunki</vt:lpstr>
      <vt:lpstr>    Kryteria- warunki</vt:lpstr>
      <vt:lpstr>        Kryteria- warunki</vt:lpstr>
      <vt:lpstr>    Kryteria - warunki</vt:lpstr>
      <vt:lpstr>    Kryteria - warunki</vt:lpstr>
      <vt:lpstr>     Lokalne kryteria wyboru </vt:lpstr>
      <vt:lpstr>     Lokalne kryteria wyboru</vt:lpstr>
      <vt:lpstr>  Lokalne kryteria wyboru</vt:lpstr>
      <vt:lpstr>Lokalne kryteria wyboru</vt:lpstr>
      <vt:lpstr>                Zapraszamy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Piotr</dc:creator>
  <cp:lastModifiedBy>Piotr Kłos</cp:lastModifiedBy>
  <cp:revision>56</cp:revision>
  <dcterms:modified xsi:type="dcterms:W3CDTF">2024-11-29T09:09:49Z</dcterms:modified>
</cp:coreProperties>
</file>