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5" r:id="rId1"/>
  </p:sldMasterIdLst>
  <p:notesMasterIdLst>
    <p:notesMasterId r:id="rId21"/>
  </p:notesMasterIdLst>
  <p:sldIdLst>
    <p:sldId id="276" r:id="rId2"/>
    <p:sldId id="281" r:id="rId3"/>
    <p:sldId id="292" r:id="rId4"/>
    <p:sldId id="293" r:id="rId5"/>
    <p:sldId id="282" r:id="rId6"/>
    <p:sldId id="287" r:id="rId7"/>
    <p:sldId id="289" r:id="rId8"/>
    <p:sldId id="290" r:id="rId9"/>
    <p:sldId id="291" r:id="rId10"/>
    <p:sldId id="283" r:id="rId11"/>
    <p:sldId id="284" r:id="rId12"/>
    <p:sldId id="294" r:id="rId13"/>
    <p:sldId id="297" r:id="rId14"/>
    <p:sldId id="298" r:id="rId15"/>
    <p:sldId id="299" r:id="rId16"/>
    <p:sldId id="295" r:id="rId17"/>
    <p:sldId id="296" r:id="rId18"/>
    <p:sldId id="300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BA86-08FC-491E-A99E-AD2ED9DB5126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CDC39-C7EC-4108-B1D0-A0984BF798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80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09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CDC39-C7EC-4108-B1D0-A0984BF798A5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89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72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5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81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44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16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0040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04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93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27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3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7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3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9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6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83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347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kold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kold.pl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.jpeg"/><Relationship Id="rId3" Type="http://schemas.openxmlformats.org/officeDocument/2006/relationships/image" Target="../media/image3.emf"/><Relationship Id="rId7" Type="http://schemas.openxmlformats.org/officeDocument/2006/relationships/image" Target="../media/image6.jpeg"/><Relationship Id="rId12" Type="http://schemas.openxmlformats.org/officeDocument/2006/relationships/image" Target="../media/image1.jpeg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F5054813-36EE-C792-B825-2132107B3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595" y="3356992"/>
            <a:ext cx="5826719" cy="1790741"/>
          </a:xfrm>
        </p:spPr>
        <p:txBody>
          <a:bodyPr>
            <a:normAutofit/>
          </a:bodyPr>
          <a:lstStyle/>
          <a:p>
            <a:r>
              <a:rPr lang="pl-PL" sz="3200" b="1" i="1" dirty="0">
                <a:solidFill>
                  <a:schemeClr val="tx1"/>
                </a:solidFill>
                <a:latin typeface="Bell MT" panose="02020503060305020303" pitchFamily="18" charset="0"/>
              </a:rPr>
              <a:t>Opalenica, 9 maja 2024 r.</a:t>
            </a:r>
          </a:p>
          <a:p>
            <a:endParaRPr lang="pl-PL" sz="3200" b="1" i="1" dirty="0">
              <a:solidFill>
                <a:schemeClr val="tx1"/>
              </a:solidFill>
              <a:latin typeface="Bell MT" panose="02020503060305020303" pitchFamily="18" charset="0"/>
            </a:endParaRPr>
          </a:p>
          <a:p>
            <a:r>
              <a:rPr lang="pl-PL" b="1" i="1" dirty="0">
                <a:solidFill>
                  <a:schemeClr val="tx1"/>
                </a:solidFill>
                <a:latin typeface="Bell MT" panose="02020503060305020303" pitchFamily="18" charset="0"/>
              </a:rPr>
              <a:t>Ireneusz Witkowski </a:t>
            </a:r>
          </a:p>
        </p:txBody>
      </p:sp>
      <p:pic>
        <p:nvPicPr>
          <p:cNvPr id="4" name="Obraz 3" descr="kold logo l">
            <a:extLst>
              <a:ext uri="{FF2B5EF4-FFF2-40B4-BE49-F238E27FC236}">
                <a16:creationId xmlns:a16="http://schemas.microsoft.com/office/drawing/2014/main" id="{645333FF-1FB0-2915-763D-16BA04BC8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ytuł 9">
            <a:extLst>
              <a:ext uri="{FF2B5EF4-FFF2-40B4-BE49-F238E27FC236}">
                <a16:creationId xmlns:a16="http://schemas.microsoft.com/office/drawing/2014/main" id="{A1089D86-ED2C-AA57-ECA9-FA5BED149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628800"/>
            <a:ext cx="7257829" cy="1512168"/>
          </a:xfrm>
        </p:spPr>
        <p:txBody>
          <a:bodyPr/>
          <a:lstStyle/>
          <a:p>
            <a:r>
              <a:rPr lang="pl-PL" sz="4000" b="1" i="1" dirty="0">
                <a:solidFill>
                  <a:schemeClr val="tx1"/>
                </a:solidFill>
              </a:rPr>
              <a:t>Szkolenie z zakresu EFS+</a:t>
            </a:r>
            <a:br>
              <a:rPr lang="pl-PL" sz="4000" b="1" dirty="0">
                <a:solidFill>
                  <a:schemeClr val="tx1"/>
                </a:solidFill>
              </a:rPr>
            </a:br>
            <a:endParaRPr lang="pl-PL" sz="4000" b="1" dirty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4B89A03-570D-E303-B588-419580D07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771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>
            <a:extLst>
              <a:ext uri="{FF2B5EF4-FFF2-40B4-BE49-F238E27FC236}">
                <a16:creationId xmlns:a16="http://schemas.microsoft.com/office/drawing/2014/main" id="{FBF6398F-94A4-2D17-917D-C96DA2AF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Budżet : 5 022 500 </a:t>
            </a:r>
            <a:r>
              <a:rPr lang="pl-PL" sz="2800" dirty="0">
                <a:solidFill>
                  <a:srgbClr val="FF0000"/>
                </a:solidFill>
                <a:effectLst/>
              </a:rPr>
              <a:t>€</a:t>
            </a:r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0AF6D3-1E13-C140-FA28-B0686DE65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Autofit/>
          </a:bodyPr>
          <a:lstStyle/>
          <a:p>
            <a:r>
              <a:rPr lang="pl-PL" sz="2000" dirty="0"/>
              <a:t>- projekty  z  PS WPR    - realizacja projektów z  Europejskiego Funduszu  Rolnego na Rzecz Rozwoju Obszarów Wiejskich         </a:t>
            </a:r>
            <a:r>
              <a:rPr lang="pl-PL" sz="2000" b="1" dirty="0"/>
              <a:t>3 065 500 </a:t>
            </a:r>
            <a:r>
              <a:rPr lang="pl-PL" sz="2000" b="1" dirty="0">
                <a:effectLst/>
              </a:rPr>
              <a:t>€ </a:t>
            </a:r>
          </a:p>
          <a:p>
            <a:r>
              <a:rPr lang="pl-PL" sz="20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  784 000 </a:t>
            </a:r>
            <a:r>
              <a:rPr lang="pl-PL" sz="2000" dirty="0">
                <a:effectLst/>
              </a:rPr>
              <a:t>€ </a:t>
            </a:r>
          </a:p>
          <a:p>
            <a:r>
              <a:rPr lang="pl-PL" sz="20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000" b="1" dirty="0"/>
              <a:t>  </a:t>
            </a:r>
          </a:p>
          <a:p>
            <a:pPr marL="0" indent="0">
              <a:buNone/>
            </a:pPr>
            <a:r>
              <a:rPr lang="pl-PL" sz="2000" b="1" dirty="0"/>
              <a:t>                                                         1 176 000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  <a:p>
            <a:r>
              <a:rPr lang="pl-PL" sz="2000" dirty="0"/>
              <a:t>W tym : Wdrażanie LSR                  </a:t>
            </a:r>
            <a:r>
              <a:rPr lang="pl-PL" sz="2000" b="1" dirty="0"/>
              <a:t>4 100 000 </a:t>
            </a:r>
            <a:r>
              <a:rPr lang="pl-PL" sz="2000" dirty="0">
                <a:effectLst/>
              </a:rPr>
              <a:t>€</a:t>
            </a:r>
          </a:p>
          <a:p>
            <a:r>
              <a:rPr lang="pl-PL" sz="2000" b="1" dirty="0"/>
              <a:t>                </a:t>
            </a:r>
            <a:r>
              <a:rPr lang="pl-PL" sz="2000" dirty="0"/>
              <a:t>Zarządzanie LSR                </a:t>
            </a:r>
            <a:r>
              <a:rPr lang="pl-PL" sz="2000" b="1" dirty="0"/>
              <a:t>922 500 </a:t>
            </a:r>
            <a:r>
              <a:rPr lang="pl-PL" sz="2000" dirty="0">
                <a:effectLst/>
              </a:rPr>
              <a:t>€</a:t>
            </a:r>
            <a:endParaRPr lang="pl-PL" sz="2000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48FDC96A-7008-F16C-3E3C-9F734501BD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356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B648BAB5-C88A-5709-C6B9-AE8C60795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14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8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7F727B-235E-F90E-DD4C-A339692B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     </a:t>
            </a:r>
            <a:r>
              <a:rPr lang="pl-PL" dirty="0">
                <a:solidFill>
                  <a:srgbClr val="FF0000"/>
                </a:solidFill>
              </a:rPr>
              <a:t>Warunki  aplikowania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C7415-9161-73D9-1D51-6AB32A68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65676"/>
            <a:ext cx="6347714" cy="4575688"/>
          </a:xfrm>
        </p:spPr>
        <p:txBody>
          <a:bodyPr>
            <a:noAutofit/>
          </a:bodyPr>
          <a:lstStyle/>
          <a:p>
            <a:r>
              <a:rPr lang="pl-PL" sz="2000" dirty="0"/>
              <a:t>- konkursy ogłaszane przez  LGD KOLD ( prasa, media społecznościowe, strony www)</a:t>
            </a:r>
          </a:p>
          <a:p>
            <a:r>
              <a:rPr lang="pl-PL" sz="2000" dirty="0"/>
              <a:t>- przed konkursami szkolenie i doradztwo</a:t>
            </a:r>
          </a:p>
          <a:p>
            <a:r>
              <a:rPr lang="pl-PL" sz="2000" dirty="0"/>
              <a:t>- osobowość prawna </a:t>
            </a:r>
          </a:p>
          <a:p>
            <a:r>
              <a:rPr lang="pl-PL" sz="2000" dirty="0"/>
              <a:t>- wnioski składane elektronicznie i ocena</a:t>
            </a:r>
          </a:p>
          <a:p>
            <a:r>
              <a:rPr lang="pl-PL" sz="2000" dirty="0"/>
              <a:t>- podmioty działające na obszarze LGD KOLD</a:t>
            </a:r>
          </a:p>
          <a:p>
            <a:r>
              <a:rPr lang="pl-PL" sz="2000" dirty="0"/>
              <a:t>- organizacje pozarządowe   -  100 % dofinansowania z PS WPR </a:t>
            </a:r>
          </a:p>
          <a:p>
            <a:r>
              <a:rPr lang="pl-PL" sz="2000" dirty="0"/>
              <a:t>- wyprzedzające finansowanie </a:t>
            </a:r>
          </a:p>
          <a:p>
            <a:r>
              <a:rPr lang="pl-PL" sz="2000" dirty="0"/>
              <a:t>- możliwość pożyczek z </a:t>
            </a:r>
            <a:r>
              <a:rPr lang="pl-PL" sz="2000" dirty="0" err="1"/>
              <a:t>jst</a:t>
            </a:r>
            <a:endParaRPr lang="pl-PL" sz="2000" dirty="0"/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3B279AAA-1579-1FF1-E657-D137D7F85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67CDFF57-D7EE-B6ED-AEE2-02FCBC78F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66124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84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B9F6A-C1A2-C307-9BEC-37BDDD8EB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BDE028-28DC-9FAF-9E2B-178D4F603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1.7. Uczymy się przez całe życie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Klasyczny w tym  z Koncepcji SV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Integracja społeczna osób zagrożonych ubóstwem i wykluczeniem społecznym</a:t>
            </a:r>
          </a:p>
          <a:p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Warsztaty , szkolenia, kursy, wizyty studyjne, działania z zakresu kompetencji cyfrowych i zainteresowań mieszkańców. 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16-30.09.2024r.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  148 900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</a:t>
            </a:r>
            <a:endParaRPr lang="pl-PL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E91F941-28C6-251F-4499-E0EFB992A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6041363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29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8A4DF6-DD4C-C970-3FC6-6FFC13ED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04CDC9-E52F-5A29-B71F-D67739B8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1.8. Edukacja przedszkolna i szkolna podstawą rozwoju społecznego</a:t>
            </a:r>
          </a:p>
          <a:p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Klasyczny w tym  z Koncepcji SV</a:t>
            </a:r>
          </a:p>
          <a:p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poprawa dostępności i jakości edukacji przedszkolnej</a:t>
            </a:r>
          </a:p>
          <a:p>
            <a:r>
              <a:rPr lang="pl-PL" i="1" dirty="0">
                <a:latin typeface="Calibri" panose="020F0502020204030204" pitchFamily="34" charset="0"/>
                <a:cs typeface="Calibri" panose="020F0502020204030204" pitchFamily="34" charset="0"/>
              </a:rPr>
              <a:t>wsparcie przedszkoli w wyrównywaniu szans w postaci dodatkowych zajęć zainteresowań wraz z wyposażeniem w materiały i sprzęt nieodzowny do zajęć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naboru: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02-16.12.2024r..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Kwota:    150 000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</a:t>
            </a:r>
            <a:endParaRPr lang="pl-PL" b="1" dirty="0"/>
          </a:p>
          <a:p>
            <a:endParaRPr lang="pl-PL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6170691-2D27-F20D-37D5-F428C9D5A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772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778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87368-9D96-B39B-91BC-2FDA0EB2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AC6F9-B5A4-D699-0D13-833FB39B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 fontScale="85000" lnSpcReduction="10000"/>
          </a:bodyPr>
          <a:lstStyle/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1.8. Edukacja przedszkolna i szkolna podstawą rozwoju społecznego</a:t>
            </a:r>
          </a:p>
          <a:p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Klasyczny w tym  z Koncepcji SV</a:t>
            </a:r>
          </a:p>
          <a:p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kompetencji, umiejętności, uzdolnień i zainteresowań uczniów poza edukację formalną</a:t>
            </a:r>
          </a:p>
          <a:p>
            <a:r>
              <a:rPr lang="pl-P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wsparcie szkół oraz świetlic wiejskich, klubów młodzieżowych, świetlic środowiskowych i socjoterapeutycznych w wyrównywaniu szans w postaci dodatkowych zajęć zainteresowań wraz z wyposażeniem w materiały i sprzęt nieodzowny do zajęć jako rozwój kompetencji, umiejętności, uzdolnień i zainteresowań uczniów poza edukacją formalną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naboru: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02-16.12.2024r..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Kwota:    300 000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</a:t>
            </a:r>
            <a:endParaRPr lang="pl-PL" b="1" dirty="0"/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041307C-134B-BA15-18BA-36D1FCC33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2146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23187-5528-6C4F-A5AE-2524EAC81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B451EF-61D8-2910-6020-9B9B278AD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1.8. Edukacja przedszkolna i szkolna podstawą rozwoju społecznego</a:t>
            </a:r>
          </a:p>
          <a:p>
            <a:r>
              <a:rPr lang="pl-PL" sz="18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Klasyczny w tym  z Koncepcji SV</a:t>
            </a:r>
          </a:p>
          <a:p>
            <a:r>
              <a:rPr lang="pl-PL" sz="18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wzmocnienie szkolnictwa zawodowego</a:t>
            </a:r>
          </a:p>
          <a:p>
            <a:r>
              <a:rPr lang="pl-PL" sz="18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wsparcie poradni psychologiczno- pedagogicznych</a:t>
            </a:r>
          </a:p>
          <a:p>
            <a:r>
              <a:rPr lang="pl-PL" sz="1400" i="1" dirty="0"/>
              <a:t>- wsparcie poradni psychologiczno-pedagogicznych w postaci warsztatów, zajęć organizowanych dla szkolnictwa zawodowego związanych z zainteresowaniami młodzieży</a:t>
            </a:r>
          </a:p>
          <a:p>
            <a:r>
              <a:rPr lang="pl-PL" sz="1400" i="1" dirty="0"/>
              <a:t>- kursy i szkolenia, wizyty studyjne z zakresu zainteresowań i doradztwa zawodowego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naboru: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02-16.12.2024r..</a:t>
            </a: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30.06. 2026r. 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Kwota:    161 090 Euro</a:t>
            </a:r>
          </a:p>
          <a:p>
            <a:r>
              <a:rPr lang="pl-PL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min  50 000 PLN</a:t>
            </a:r>
            <a:endParaRPr lang="pl-PL" b="1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A103469-B37E-1FB7-7DC4-D4DEAD9AF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8772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7057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F2B3FA-FBA8-ABF6-FE18-8D400C4E8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E83009-2D47-E423-1757-DA796850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/>
              <a:t>Aplikować mogą : </a:t>
            </a:r>
            <a:r>
              <a:rPr lang="pl-PL" dirty="0" err="1"/>
              <a:t>Jst</a:t>
            </a:r>
            <a:r>
              <a:rPr lang="pl-PL" dirty="0"/>
              <a:t>, organizacje pozarządowe,</a:t>
            </a:r>
          </a:p>
          <a:p>
            <a:pPr marL="0" indent="0">
              <a:buNone/>
            </a:pPr>
            <a:r>
              <a:rPr lang="pl-PL" dirty="0"/>
              <a:t>                           (jeśli jest to jednostka samorządu wówczas musi uzyskać upoważnienie) </a:t>
            </a:r>
          </a:p>
          <a:p>
            <a:pPr marL="0" indent="0">
              <a:buNone/>
            </a:pPr>
            <a:r>
              <a:rPr lang="pl-PL" dirty="0"/>
              <a:t>      </a:t>
            </a:r>
            <a:r>
              <a:rPr lang="pl-PL" b="1" dirty="0"/>
              <a:t>Nie można prowadzić działalności gospodarczej </a:t>
            </a:r>
          </a:p>
          <a:p>
            <a:r>
              <a:rPr lang="pl-PL" dirty="0"/>
              <a:t>Dofinansowanie 95%</a:t>
            </a:r>
          </a:p>
          <a:p>
            <a:r>
              <a:rPr lang="pl-PL" dirty="0"/>
              <a:t>Możliwa zaliczka 20 % </a:t>
            </a:r>
          </a:p>
          <a:p>
            <a:r>
              <a:rPr lang="pl-PL" dirty="0"/>
              <a:t>Refinansowanie po rozliczeniu projektu ( istotne wykonanie wskaźników)</a:t>
            </a:r>
          </a:p>
          <a:p>
            <a:r>
              <a:rPr lang="pl-PL" dirty="0"/>
              <a:t>Wnioski składane za pomocą platformy elektronicznej LSI 2021</a:t>
            </a:r>
          </a:p>
          <a:p>
            <a:r>
              <a:rPr lang="pl-PL" dirty="0"/>
              <a:t>Podpisanie wniosku profilem zaufanym, a umowę kwalifikowanym?</a:t>
            </a:r>
          </a:p>
          <a:p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( szkolenie z zakresu wypełniania wniosków w systemie LSI 2021 planujemy w czerwcu po szkoleniu w UM).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4C84915-852B-646B-7F07-D6828F25D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7" y="57114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2842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EB332F-D46E-2DDC-0EB5-6D9F47AB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Ocena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FB482-C9B6-6878-1668-A9F9542F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68760"/>
            <a:ext cx="6347714" cy="4772603"/>
          </a:xfrm>
        </p:spPr>
        <p:txBody>
          <a:bodyPr>
            <a:normAutofit/>
          </a:bodyPr>
          <a:lstStyle/>
          <a:p>
            <a:r>
              <a:rPr lang="pl-PL" dirty="0"/>
              <a:t>Doradztwo prowadzą pracownicy biura KOLD</a:t>
            </a:r>
          </a:p>
          <a:p>
            <a:r>
              <a:rPr lang="pl-PL" dirty="0"/>
              <a:t>Oceny formalnej dokonują pracownicy Biura LGD</a:t>
            </a:r>
          </a:p>
          <a:p>
            <a:r>
              <a:rPr lang="pl-PL" dirty="0"/>
              <a:t>Oceny merytorycznej dokonuje Rada elektronicznie ( 7 osób reprezentujące każda gminę i każdy sektor)</a:t>
            </a:r>
          </a:p>
          <a:p>
            <a:r>
              <a:rPr lang="pl-PL" dirty="0"/>
              <a:t>Po ocenie Rada z udziałem eksperta ustala listę rankingową do dofinansowania ( publikacja listy na </a:t>
            </a:r>
            <a:r>
              <a:rPr lang="pl-PL" dirty="0">
                <a:hlinkClick r:id="rId2"/>
              </a:rPr>
              <a:t>www.kold.pl</a:t>
            </a:r>
            <a:endParaRPr lang="pl-PL" dirty="0"/>
          </a:p>
          <a:p>
            <a:r>
              <a:rPr lang="pl-PL" dirty="0"/>
              <a:t>Wszelkie pisma i informacje o wynikach przekazywane są elektronicznie</a:t>
            </a:r>
          </a:p>
          <a:p>
            <a:r>
              <a:rPr lang="pl-PL" dirty="0"/>
              <a:t>Lista przekazywana jest do Urzędu Marszałkowskiego </a:t>
            </a:r>
          </a:p>
          <a:p>
            <a:r>
              <a:rPr lang="pl-PL" dirty="0"/>
              <a:t>LGD ma 60 dni na dokonanie oceny i przekazanie do UM</a:t>
            </a:r>
          </a:p>
          <a:p>
            <a:r>
              <a:rPr lang="pl-PL" dirty="0"/>
              <a:t>UM zwraca się z uzupełnieniami do Beneficjenta</a:t>
            </a:r>
          </a:p>
          <a:p>
            <a:r>
              <a:rPr lang="pl-PL" dirty="0"/>
              <a:t>Umowę z Beneficjentem podpisuje Urząd Marszałkowski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CE27900-D004-AE08-CF27-B6F136221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698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DC7F39-3624-E472-EB35-987042F5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Nabory wniosków EFRR - inf. dla Rady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EA8B6DA-8FE6-329C-862D-8908EBC1E4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265526"/>
              </p:ext>
            </p:extLst>
          </p:nvPr>
        </p:nvGraphicFramePr>
        <p:xfrm>
          <a:off x="611560" y="1930400"/>
          <a:ext cx="7200800" cy="4400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390">
                  <a:extLst>
                    <a:ext uri="{9D8B030D-6E8A-4147-A177-3AD203B41FA5}">
                      <a16:colId xmlns:a16="http://schemas.microsoft.com/office/drawing/2014/main" val="2397969212"/>
                    </a:ext>
                  </a:extLst>
                </a:gridCol>
                <a:gridCol w="1747836">
                  <a:extLst>
                    <a:ext uri="{9D8B030D-6E8A-4147-A177-3AD203B41FA5}">
                      <a16:colId xmlns:a16="http://schemas.microsoft.com/office/drawing/2014/main" val="3791068719"/>
                    </a:ext>
                  </a:extLst>
                </a:gridCol>
                <a:gridCol w="1547521">
                  <a:extLst>
                    <a:ext uri="{9D8B030D-6E8A-4147-A177-3AD203B41FA5}">
                      <a16:colId xmlns:a16="http://schemas.microsoft.com/office/drawing/2014/main" val="3146169086"/>
                    </a:ext>
                  </a:extLst>
                </a:gridCol>
                <a:gridCol w="1124053">
                  <a:extLst>
                    <a:ext uri="{9D8B030D-6E8A-4147-A177-3AD203B41FA5}">
                      <a16:colId xmlns:a16="http://schemas.microsoft.com/office/drawing/2014/main" val="2493728198"/>
                    </a:ext>
                  </a:extLst>
                </a:gridCol>
              </a:tblGrid>
              <a:tr h="1288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EFRR- parafie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00">
                          <a:solidFill>
                            <a:schemeClr val="tx1"/>
                          </a:solidFill>
                          <a:effectLst/>
                        </a:rPr>
                        <a:t>16-30.10.2024r.</a:t>
                      </a:r>
                      <a:endParaRPr lang="pl-PL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szkolenie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Rady- wrzesień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70 000 EURO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6 oper.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extLst>
                  <a:ext uri="{0D108BD9-81ED-4DB2-BD59-A6C34878D82A}">
                    <a16:rowId xmlns:a16="http://schemas.microsoft.com/office/drawing/2014/main" val="948189704"/>
                  </a:ext>
                </a:extLst>
              </a:tr>
              <a:tr h="891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>
                          <a:solidFill>
                            <a:schemeClr val="tx1"/>
                          </a:solidFill>
                          <a:effectLst/>
                        </a:rPr>
                        <a:t>EFRR – JST, GOK, Domy Seniora</a:t>
                      </a:r>
                      <a:endParaRPr lang="pl-PL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>
                          <a:solidFill>
                            <a:schemeClr val="tx1"/>
                          </a:solidFill>
                          <a:effectLst/>
                        </a:rPr>
                        <a:t>16-30.10.2024r.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szkolenie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Rady- wrzesień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200 000 EURO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3 oper.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extLst>
                  <a:ext uri="{0D108BD9-81ED-4DB2-BD59-A6C34878D82A}">
                    <a16:rowId xmlns:a16="http://schemas.microsoft.com/office/drawing/2014/main" val="1229843362"/>
                  </a:ext>
                </a:extLst>
              </a:tr>
              <a:tr h="891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>
                          <a:solidFill>
                            <a:schemeClr val="tx1"/>
                          </a:solidFill>
                          <a:effectLst/>
                        </a:rPr>
                        <a:t>EFRR – NGO, JST, GOK</a:t>
                      </a:r>
                      <a:endParaRPr lang="pl-PL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>
                          <a:solidFill>
                            <a:schemeClr val="tx1"/>
                          </a:solidFill>
                          <a:effectLst/>
                        </a:rPr>
                        <a:t>16-30.10.2024r.</a:t>
                      </a:r>
                      <a:endParaRPr lang="pl-PL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szkolenie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Rady- wrzesień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70 000 EURO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7 oper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extLst>
                  <a:ext uri="{0D108BD9-81ED-4DB2-BD59-A6C34878D82A}">
                    <a16:rowId xmlns:a16="http://schemas.microsoft.com/office/drawing/2014/main" val="3360574521"/>
                  </a:ext>
                </a:extLst>
              </a:tr>
              <a:tr h="1163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Walne Zebranie sprawozdawczo-Wyborcze KOLD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24.06.2024 r. </a:t>
                      </a:r>
                      <a:r>
                        <a:rPr lang="pl-PL" sz="1600" kern="100" dirty="0" err="1">
                          <a:solidFill>
                            <a:schemeClr val="tx1"/>
                          </a:solidFill>
                          <a:effectLst/>
                        </a:rPr>
                        <a:t>Godz</a:t>
                      </a: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 17.00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Sala GOK Duszniki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06" marR="58606" marT="0" marB="0"/>
                </a:tc>
                <a:extLst>
                  <a:ext uri="{0D108BD9-81ED-4DB2-BD59-A6C34878D82A}">
                    <a16:rowId xmlns:a16="http://schemas.microsoft.com/office/drawing/2014/main" val="727053030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729A2B41-73DD-6568-B51D-D37411862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93296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097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D2FDE-59E8-7BB9-D447-B6383DE2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</a:t>
            </a:r>
            <a:r>
              <a:rPr lang="pl-PL" b="1" i="1" dirty="0">
                <a:latin typeface="Monotype Corsiva" panose="03010101010201010101" pitchFamily="66" charset="0"/>
              </a:rPr>
              <a:t>Zapraszamy</a:t>
            </a:r>
            <a:br>
              <a:rPr lang="pl-PL" b="1" i="1" dirty="0">
                <a:latin typeface="Monotype Corsiva" panose="03010101010201010101" pitchFamily="66" charset="0"/>
              </a:rPr>
            </a:br>
            <a:endParaRPr lang="pl-PL" b="1" i="1" dirty="0">
              <a:latin typeface="Monotype Corsiva" panose="03010101010201010101" pitchFamily="66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5B7311-078E-B820-08BA-303ED613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sz="2400" dirty="0"/>
              <a:t>Lokalna Grupa Działania KOLD                        </a:t>
            </a:r>
          </a:p>
          <a:p>
            <a:r>
              <a:rPr lang="pl-PL" sz="2400" dirty="0"/>
              <a:t>64-310 Lwówek, Rynek 33/1</a:t>
            </a:r>
          </a:p>
          <a:p>
            <a:r>
              <a:rPr lang="pl-PL" sz="2400" dirty="0"/>
              <a:t>E-mail : </a:t>
            </a:r>
            <a:r>
              <a:rPr lang="pl-PL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biuro@kold.pl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www.kold.pl</a:t>
            </a:r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/>
              <a:t>Tel 614424160</a:t>
            </a:r>
          </a:p>
        </p:txBody>
      </p:sp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F884BE07-FB2E-60B0-8D86-3798331337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959" cy="8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366064B-8B8B-5F94-52D8-1EFD0A06B9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445224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889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12E82-D386-4F4C-EC4D-6D453690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95" y="645186"/>
            <a:ext cx="6347713" cy="1320800"/>
          </a:xfrm>
        </p:spPr>
        <p:txBody>
          <a:bodyPr/>
          <a:lstStyle/>
          <a:p>
            <a:r>
              <a:rPr lang="pl-PL" dirty="0"/>
              <a:t>            </a:t>
            </a:r>
            <a:r>
              <a:rPr lang="pl-PL" dirty="0">
                <a:solidFill>
                  <a:srgbClr val="FF0000"/>
                </a:solidFill>
              </a:rPr>
              <a:t>Obszar LGD KOLD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ECCC3A-C6A1-519C-8063-B23179174E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836763"/>
              </p:ext>
            </p:extLst>
          </p:nvPr>
        </p:nvGraphicFramePr>
        <p:xfrm>
          <a:off x="2133600" y="1262063"/>
          <a:ext cx="3877008" cy="438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0597" imgH="6419865" progId="Word.Document.12">
                  <p:embed/>
                </p:oleObj>
              </mc:Choice>
              <mc:Fallback>
                <p:oleObj name="Document" r:id="rId2" imgW="5760597" imgH="6419865" progId="Word.Document.12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2AE5B6B6-DC25-22A1-7C19-06A6041B82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3600" y="1262063"/>
                        <a:ext cx="3877008" cy="438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3430E235-84CF-A395-8987-833FB68D0E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660638"/>
              </p:ext>
            </p:extLst>
          </p:nvPr>
        </p:nvGraphicFramePr>
        <p:xfrm>
          <a:off x="6165245" y="2996952"/>
          <a:ext cx="44643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2524125" imgH="2657475" progId="">
                  <p:embed/>
                </p:oleObj>
              </mc:Choice>
              <mc:Fallback>
                <p:oleObj name="Picture" r:id="rId4" imgW="2524125" imgH="2657475" progId="">
                  <p:embed/>
                  <p:pic>
                    <p:nvPicPr>
                      <p:cNvPr id="10" name="Object 10">
                        <a:extLst>
                          <a:ext uri="{FF2B5EF4-FFF2-40B4-BE49-F238E27FC236}">
                            <a16:creationId xmlns:a16="http://schemas.microsoft.com/office/drawing/2014/main" id="{BE4BCB0C-7339-2A84-FE33-B999F0F419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65245" y="2996952"/>
                        <a:ext cx="446433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>
            <a:extLst>
              <a:ext uri="{FF2B5EF4-FFF2-40B4-BE49-F238E27FC236}">
                <a16:creationId xmlns:a16="http://schemas.microsoft.com/office/drawing/2014/main" id="{68F1F2DE-C506-CAC2-1CF8-FB7C1B922D9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110572" y="3649427"/>
            <a:ext cx="390084" cy="43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1" descr="Logo Lwówek">
            <a:extLst>
              <a:ext uri="{FF2B5EF4-FFF2-40B4-BE49-F238E27FC236}">
                <a16:creationId xmlns:a16="http://schemas.microsoft.com/office/drawing/2014/main" id="{E6DAF445-9D59-45BA-B8D9-7B2DB14973D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195821" y="2240778"/>
            <a:ext cx="361950" cy="441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737DC7EE-950F-2096-A685-74B63218B59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556990" y="3281088"/>
            <a:ext cx="281398" cy="368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40E1EA5A-0381-581C-50A1-F545EC89FC60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3491880" y="4225186"/>
            <a:ext cx="310506" cy="392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 descr="Herb Opalenicy">
            <a:extLst>
              <a:ext uri="{FF2B5EF4-FFF2-40B4-BE49-F238E27FC236}">
                <a16:creationId xmlns:a16="http://schemas.microsoft.com/office/drawing/2014/main" id="{7954C1E2-F0AB-DCA7-7E4C-EA9D6B2148C1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5177388" y="4617364"/>
            <a:ext cx="328455" cy="407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41E541A-3796-B9A2-F8B1-EA0F66319B21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5648657" y="2281549"/>
            <a:ext cx="361951" cy="400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 descr="kold logo l">
            <a:extLst>
              <a:ext uri="{FF2B5EF4-FFF2-40B4-BE49-F238E27FC236}">
                <a16:creationId xmlns:a16="http://schemas.microsoft.com/office/drawing/2014/main" id="{3BC127B7-A6AE-7960-7322-BD59F20C087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1151655" cy="11276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801AB53-200A-17EB-1B1D-5A4A74351AAA}"/>
              </a:ext>
            </a:extLst>
          </p:cNvPr>
          <p:cNvSpPr txBox="1"/>
          <p:nvPr/>
        </p:nvSpPr>
        <p:spPr>
          <a:xfrm>
            <a:off x="2504669" y="4941638"/>
            <a:ext cx="3382304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mieszkańców : 83 466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C00E37F-67F1-C1C1-78AB-B1FFFB8C6A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1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21065E-81E6-FDAD-A060-F506B5E52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Realizacja LSR  2014-2020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BE6B21-DE7F-6134-4029-888419C57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835624"/>
          </a:xfrm>
        </p:spPr>
        <p:txBody>
          <a:bodyPr>
            <a:noAutofit/>
          </a:bodyPr>
          <a:lstStyle/>
          <a:p>
            <a:r>
              <a:rPr lang="pl-PL" sz="2000" dirty="0"/>
              <a:t>Projekty infrastrukturalne  -33 na kwotę  4 402 838,00 zł</a:t>
            </a:r>
          </a:p>
          <a:p>
            <a:r>
              <a:rPr lang="pl-PL" sz="2000" dirty="0"/>
              <a:t>Przedsiębiorcy                  - 58 na kwotę  6 342 276,40 zł</a:t>
            </a:r>
          </a:p>
          <a:p>
            <a:r>
              <a:rPr lang="pl-PL" sz="2000" dirty="0"/>
              <a:t>Granty                             - 104 na kwotę 1 789 116,60 zł </a:t>
            </a:r>
          </a:p>
          <a:p>
            <a:r>
              <a:rPr lang="pl-PL" sz="2000" dirty="0"/>
              <a:t>Projekty współpracy  -  10  ( w tym 3 międzynarodowe) na kwotę 1 258 288,00 zł </a:t>
            </a:r>
          </a:p>
          <a:p>
            <a:pPr marL="0" indent="0">
              <a:buNone/>
            </a:pPr>
            <a:r>
              <a:rPr lang="pl-PL" sz="2000" dirty="0"/>
              <a:t>Projekty z KSOW 1 na kwotę 16 680,00 zł</a:t>
            </a:r>
          </a:p>
          <a:p>
            <a:pPr marL="0" indent="0">
              <a:buNone/>
            </a:pPr>
            <a:r>
              <a:rPr lang="pl-PL" sz="2000" dirty="0"/>
              <a:t>Projekty partnerskie z KSOW – 6 </a:t>
            </a:r>
          </a:p>
          <a:p>
            <a:pPr marL="0" indent="0">
              <a:buNone/>
            </a:pPr>
            <a:r>
              <a:rPr lang="pl-PL" sz="2400" dirty="0"/>
              <a:t>-----------------------------------------------------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2D05C0C-42D7-29F4-366E-38FC9E64F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733257"/>
            <a:ext cx="5760720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084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FCFDCE-9D21-B067-DB74-9DDC66580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u="sng" dirty="0">
                <a:solidFill>
                  <a:srgbClr val="FF0000"/>
                </a:solidFill>
              </a:rPr>
              <a:t>Inne programy</a:t>
            </a:r>
            <a:br>
              <a:rPr lang="pl-PL" sz="3600" b="1" u="sng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ACC026-E5F3-1507-F814-2E61ECFBD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Erasmus + dla dorosłych ( 5 partnerów zagranicznych) na kwotę 114 250 </a:t>
            </a:r>
            <a:r>
              <a:rPr lang="pl-PL" sz="2800" b="1" dirty="0">
                <a:effectLst/>
              </a:rPr>
              <a:t>€ </a:t>
            </a:r>
          </a:p>
          <a:p>
            <a:pPr marL="0" indent="0">
              <a:buNone/>
            </a:pPr>
            <a:r>
              <a:rPr lang="pl-PL" sz="2800"/>
              <a:t>                                      </a:t>
            </a:r>
            <a:endParaRPr lang="pl-PL" sz="2800" dirty="0"/>
          </a:p>
          <a:p>
            <a:pPr marL="0" indent="0">
              <a:buNone/>
            </a:pPr>
            <a:r>
              <a:rPr lang="pl-PL" sz="2800" dirty="0"/>
              <a:t>Działaj Lokalnie     71   grantów na kwotę 343 459,80 zł 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42F5184-B1CE-590A-63FB-8EECEDC9C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04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9F687-683D-ECF2-04BB-95D9FE14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0602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r>
              <a:rPr lang="pl-PL" sz="36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5E3DF-8F84-BC6D-7732-613F0B21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57208"/>
            <a:ext cx="8352928" cy="4734210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r>
              <a:rPr lang="pl-PL" sz="2000" dirty="0"/>
              <a:t>&gt; </a:t>
            </a:r>
            <a:r>
              <a:rPr lang="pl-PL" sz="2000" dirty="0" err="1"/>
              <a:t>Wielofunduszowość</a:t>
            </a:r>
            <a:r>
              <a:rPr lang="pl-PL" sz="2000" dirty="0"/>
              <a:t> – EFROW , EFRR, EFS</a:t>
            </a:r>
          </a:p>
          <a:p>
            <a:r>
              <a:rPr lang="pl-PL" sz="2000" dirty="0"/>
              <a:t>&gt; projekty inwestycyjne, społeczne, granty w tym partnerskie , własne</a:t>
            </a:r>
          </a:p>
          <a:p>
            <a:r>
              <a:rPr lang="pl-PL" sz="2000" dirty="0"/>
              <a:t>&gt; beneficjenci : </a:t>
            </a:r>
          </a:p>
          <a:p>
            <a:r>
              <a:rPr lang="pl-PL" sz="2000" dirty="0"/>
              <a:t>- samorząd terytorialny w tym instytucje kultury, OPS-y, Poradnie Psychologiczno- pedagogiczne, przedszkola, szkoły</a:t>
            </a:r>
          </a:p>
          <a:p>
            <a:r>
              <a:rPr lang="pl-PL" sz="2000" dirty="0"/>
              <a:t>-  osoby prawne w tym organizacje pozarządowe</a:t>
            </a:r>
          </a:p>
          <a:p>
            <a:r>
              <a:rPr lang="pl-PL" sz="2000" dirty="0"/>
              <a:t>-  przedsiębiorcy w tym agroturyści</a:t>
            </a:r>
          </a:p>
          <a:p>
            <a:r>
              <a:rPr lang="pl-PL" sz="2000" dirty="0"/>
              <a:t>&gt; 16 przedsięwzięć tematycznych</a:t>
            </a:r>
          </a:p>
        </p:txBody>
      </p:sp>
      <p:pic>
        <p:nvPicPr>
          <p:cNvPr id="5" name="Obraz 2" descr="logo_leader">
            <a:extLst>
              <a:ext uri="{FF2B5EF4-FFF2-40B4-BE49-F238E27FC236}">
                <a16:creationId xmlns:a16="http://schemas.microsoft.com/office/drawing/2014/main" id="{E8A0544F-D8A3-8A09-8E03-61E60B0A9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927013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 descr="kold logo l">
            <a:extLst>
              <a:ext uri="{FF2B5EF4-FFF2-40B4-BE49-F238E27FC236}">
                <a16:creationId xmlns:a16="http://schemas.microsoft.com/office/drawing/2014/main" id="{CB0D45B6-D723-FEBC-AA37-824F8EFAC8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86992" cy="770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E0A1AAFC-C55E-6CF1-56FC-8950748A3F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95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F91E1-C11E-0096-0C14-8BF07FB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</a:t>
            </a:r>
            <a:r>
              <a:rPr lang="pl-PL" sz="27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BE1679-2E5C-942F-16B4-1FB9D96A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9"/>
            <a:ext cx="6347714" cy="4032448"/>
          </a:xfrm>
        </p:spPr>
        <p:txBody>
          <a:bodyPr>
            <a:normAutofit fontScale="62500" lnSpcReduction="20000"/>
          </a:bodyPr>
          <a:lstStyle/>
          <a:p>
            <a:r>
              <a:rPr lang="pl-PL" sz="2900" b="1" dirty="0"/>
              <a:t>Zakres tematyczny </a:t>
            </a:r>
            <a:r>
              <a:rPr lang="pl-PL" sz="2900" dirty="0"/>
              <a:t>:</a:t>
            </a:r>
          </a:p>
          <a:p>
            <a:r>
              <a:rPr lang="pl-PL" sz="2900" dirty="0"/>
              <a:t>&gt; Rozwój aktywności mieszkańców obszaru w tym:</a:t>
            </a:r>
          </a:p>
          <a:p>
            <a:r>
              <a:rPr lang="pl-PL" sz="2900" dirty="0"/>
              <a:t>-  kompetencje cyfrowe seniorów w tym UTW i KGW</a:t>
            </a:r>
          </a:p>
          <a:p>
            <a:r>
              <a:rPr lang="pl-PL" sz="2900" dirty="0"/>
              <a:t>- zajęcia animacyjne dla dzieci i młodzieży oraz kobiet w tym z  regionalizmu</a:t>
            </a:r>
          </a:p>
          <a:p>
            <a:r>
              <a:rPr lang="pl-PL" sz="2900" dirty="0"/>
              <a:t>- wyposażanie zespołów artystycznych w sprzęt i stroje</a:t>
            </a:r>
          </a:p>
          <a:p>
            <a:r>
              <a:rPr lang="pl-PL" sz="2900" dirty="0"/>
              <a:t>- organizowanie spotkań z tradycji i zwyczajów lokalnych, </a:t>
            </a:r>
          </a:p>
          <a:p>
            <a:r>
              <a:rPr lang="pl-PL" sz="2900" dirty="0"/>
              <a:t>- warsztaty i zajęcia rekreacyjno- sportowe</a:t>
            </a:r>
          </a:p>
          <a:p>
            <a:r>
              <a:rPr lang="pl-PL" sz="2900" dirty="0"/>
              <a:t>- wsparcie edukacji przedszkolnej oraz edukacji poza formalnej</a:t>
            </a:r>
          </a:p>
          <a:p>
            <a:r>
              <a:rPr lang="pl-PL" sz="2900" dirty="0"/>
              <a:t>- wsparcie psychologiczno- pedagogiczne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6848998C-7B7D-91EC-3F7F-38B9CAD1AE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5" cy="77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9B2D72C-6F32-C9DF-3C64-FC7D4E4F2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061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950A90-B930-8883-F861-69313ABBC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8D222-7BE1-FA69-4150-DF178A58B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r>
              <a:rPr lang="pl-PL" sz="2000" dirty="0"/>
              <a:t>&gt; przystosowanie infrastruktury w tym:</a:t>
            </a:r>
          </a:p>
          <a:p>
            <a:r>
              <a:rPr lang="pl-PL" sz="2000" dirty="0"/>
              <a:t>-  dostosowanie obiektów kultury i świetlic wiejskich do usług dla społeczności lokalnej</a:t>
            </a:r>
          </a:p>
          <a:p>
            <a:r>
              <a:rPr lang="pl-PL" sz="2000" dirty="0"/>
              <a:t>- renowacja małej infrastruktury zabytków dziedzictwa kulturowego</a:t>
            </a:r>
          </a:p>
          <a:p>
            <a:r>
              <a:rPr lang="pl-PL" sz="2000" dirty="0"/>
              <a:t>- wsparcie dla infrastruktury turystycznej, placów zabaw, boisk sportowych, znakowanie szlaków turystycznych</a:t>
            </a:r>
          </a:p>
          <a:p>
            <a:r>
              <a:rPr lang="pl-PL" sz="2000" dirty="0"/>
              <a:t>- wsparcie dla lokalnej sieci dróg pieszo- rowerowych </a:t>
            </a:r>
          </a:p>
          <a:p>
            <a:endParaRPr lang="pl-PL" dirty="0"/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72A6E1FC-A83D-924F-F478-65D38430FE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1616" cy="857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A8199901-2292-E198-295A-65E4D5E3B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635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365E42-00E2-1DEC-668B-96ACF946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351019-09A5-1D94-7E36-F444323DE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pl-PL" sz="2000" dirty="0"/>
              <a:t>&gt; Przedsiębiorczość w tym : </a:t>
            </a:r>
          </a:p>
          <a:p>
            <a:r>
              <a:rPr lang="pl-PL" sz="2000" dirty="0"/>
              <a:t>- podejmowanie działalności gospodarczej</a:t>
            </a:r>
          </a:p>
          <a:p>
            <a:r>
              <a:rPr lang="pl-PL" sz="2000" dirty="0"/>
              <a:t>- rozwój działalności gospodarczej</a:t>
            </a:r>
          </a:p>
          <a:p>
            <a:r>
              <a:rPr lang="pl-PL" sz="2000" dirty="0"/>
              <a:t>(przetwórstwo lokalne, turystyka, rekreacja, rehabilitacja, zdrowie, nowe technologie, promocja regionu, punkty informacyjne)</a:t>
            </a:r>
          </a:p>
          <a:p>
            <a:r>
              <a:rPr lang="pl-PL" sz="2000" dirty="0"/>
              <a:t>- tworzenie i rozszerzenie agroturystyki </a:t>
            </a:r>
          </a:p>
          <a:p>
            <a:r>
              <a:rPr lang="pl-PL" sz="2000" dirty="0"/>
              <a:t>- tworzenie zagród edukacyjnych w tym przy gospodarstwach rolnych</a:t>
            </a:r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7125F5F9-0DB2-E85C-D01B-EBFA22BACE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" y="131709"/>
            <a:ext cx="793538" cy="777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36C3550-8D62-E2AB-7AB4-77F754689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918517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555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6A263-F0D3-EDFE-2770-5C21C842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 </a:t>
            </a:r>
            <a:r>
              <a:rPr lang="pl-PL" sz="2800" dirty="0">
                <a:solidFill>
                  <a:srgbClr val="FF0000"/>
                </a:solidFill>
              </a:rPr>
              <a:t>Założenia Lokalnej Strategii Rozwoju LGD KOLD na lata 2023-2027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16119-794B-209B-1D4E-1E66A0957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pl-PL" sz="2000" dirty="0"/>
              <a:t>&gt; projekty partnerskie w tym : </a:t>
            </a:r>
          </a:p>
          <a:p>
            <a:r>
              <a:rPr lang="pl-PL" sz="2000" dirty="0"/>
              <a:t>- na terenie LGD</a:t>
            </a:r>
          </a:p>
          <a:p>
            <a:r>
              <a:rPr lang="pl-PL" sz="2000" dirty="0"/>
              <a:t>- krajowe</a:t>
            </a:r>
          </a:p>
          <a:p>
            <a:r>
              <a:rPr lang="pl-PL" sz="2000" dirty="0"/>
              <a:t>- zagraniczne</a:t>
            </a:r>
          </a:p>
          <a:p>
            <a:r>
              <a:rPr lang="pl-PL" sz="2000" dirty="0"/>
              <a:t>&gt; projekty własne realizowane przez  LGD w tym :</a:t>
            </a:r>
          </a:p>
          <a:p>
            <a:r>
              <a:rPr lang="pl-PL" sz="2000" dirty="0"/>
              <a:t> - organizowanie spotkań z tradycji i zwyczajów lokalnych, turystycznych i sportowych oraz promocji zespołów artystycznych i KGW</a:t>
            </a:r>
          </a:p>
        </p:txBody>
      </p:sp>
      <p:pic>
        <p:nvPicPr>
          <p:cNvPr id="8" name="Obraz 7" descr="kold logo l">
            <a:extLst>
              <a:ext uri="{FF2B5EF4-FFF2-40B4-BE49-F238E27FC236}">
                <a16:creationId xmlns:a16="http://schemas.microsoft.com/office/drawing/2014/main" id="{E6EB3EC9-3A9F-0DC3-09A8-F02B68F232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" y="131709"/>
            <a:ext cx="786991" cy="770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07838336-AB4B-51AB-3968-CBA6B96EF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95" y="5381598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571581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779</TotalTime>
  <Words>1157</Words>
  <Application>Microsoft Office PowerPoint</Application>
  <PresentationFormat>Pokaz na ekranie (4:3)</PresentationFormat>
  <Paragraphs>167</Paragraphs>
  <Slides>19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9" baseType="lpstr">
      <vt:lpstr>Arial</vt:lpstr>
      <vt:lpstr>Bell MT</vt:lpstr>
      <vt:lpstr>Calibri</vt:lpstr>
      <vt:lpstr>Monotype Corsiva</vt:lpstr>
      <vt:lpstr>Times New Roman</vt:lpstr>
      <vt:lpstr>Trebuchet MS</vt:lpstr>
      <vt:lpstr>Wingdings 3</vt:lpstr>
      <vt:lpstr>Faseta</vt:lpstr>
      <vt:lpstr>Document</vt:lpstr>
      <vt:lpstr>Picture</vt:lpstr>
      <vt:lpstr>Szkolenie z zakresu EFS+ </vt:lpstr>
      <vt:lpstr>            Obszar LGD KOLD</vt:lpstr>
      <vt:lpstr>Realizacja LSR  2014-2020</vt:lpstr>
      <vt:lpstr>Inne programy </vt:lpstr>
      <vt:lpstr> Założenia Lokalnej Strategii Rozwoju LGD KOLD na lata 2023-2027</vt:lpstr>
      <vt:lpstr> Założenia Lokalnej Strategii Rozwoju LGD KOLD na lata 2023-2027</vt:lpstr>
      <vt:lpstr>  Założenia Lokalnej Strategii Rozwoju LGD KOLD na lata 2023-2027</vt:lpstr>
      <vt:lpstr> Założenia Lokalnej Strategii Rozwoju LGD KOLD na lata 2023-2027</vt:lpstr>
      <vt:lpstr> Założenia Lokalnej Strategii Rozwoju LGD KOLD na lata 2023-2027</vt:lpstr>
      <vt:lpstr>     Budżet : 5 022 500 € </vt:lpstr>
      <vt:lpstr>          Warunki  aplikowania </vt:lpstr>
      <vt:lpstr>Konkursy EFS+ Nabory wniosków</vt:lpstr>
      <vt:lpstr>Konkursy EFS+ Nabory wniosków</vt:lpstr>
      <vt:lpstr>Konkursy EFS+ Nabory wniosków</vt:lpstr>
      <vt:lpstr>Konkursy EFS+ Nabory wniosków</vt:lpstr>
      <vt:lpstr>Warunki</vt:lpstr>
      <vt:lpstr>Ocena wniosków</vt:lpstr>
      <vt:lpstr>Nabory wniosków EFRR - inf. dla Rady</vt:lpstr>
      <vt:lpstr>                Zapraszamy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Lokalna Grupa Działania KOLD Lokalna Grupa Działania KOLD</cp:lastModifiedBy>
  <cp:revision>53</cp:revision>
  <dcterms:modified xsi:type="dcterms:W3CDTF">2024-05-13T18:41:29Z</dcterms:modified>
</cp:coreProperties>
</file>