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E9C6CA-68CF-4118-AD9C-12CD5E452556}" v="1" dt="2023-10-16T10:44:41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0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77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11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92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16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77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38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941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25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834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29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96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62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41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27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423017-5012-4B93-82F2-EBD14A9FF32D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23F650-DB94-4170-9B0F-1A992C2BFA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9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hyperlink" Target="http://www.kold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biuro@kold.p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kold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4D6FAF-9270-C3FB-1153-532DF563F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pl-PL" b="1" i="1" dirty="0"/>
              <a:t>Podpisanie umów </a:t>
            </a:r>
            <a:br>
              <a:rPr lang="pl-PL" b="1" i="1" dirty="0"/>
            </a:br>
            <a:r>
              <a:rPr lang="pl-PL" b="1" i="1" dirty="0"/>
              <a:t>Smart </a:t>
            </a:r>
            <a:r>
              <a:rPr lang="pl-PL" b="1" i="1" dirty="0" err="1"/>
              <a:t>Villages</a:t>
            </a:r>
            <a:endParaRPr lang="pl-PL" b="1" i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AFCE0EF-6B7F-FDEF-7559-0818D33C2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3584251"/>
            <a:ext cx="6815669" cy="1320802"/>
          </a:xfrm>
        </p:spPr>
        <p:txBody>
          <a:bodyPr>
            <a:normAutofit fontScale="62500" lnSpcReduction="20000"/>
          </a:bodyPr>
          <a:lstStyle/>
          <a:p>
            <a:r>
              <a:rPr lang="pl-PL" sz="4500" i="1" dirty="0"/>
              <a:t>Lwówek,19.10.2023r. </a:t>
            </a:r>
          </a:p>
          <a:p>
            <a:endParaRPr lang="pl-PL" i="1" dirty="0"/>
          </a:p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Europejski Fundusz Rolny na rzecz Rozwoju Obszarów Wiejskich: Europa inwestująca w obszary wiejskie. </a:t>
            </a:r>
            <a:endParaRPr lang="pl-PL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E3E9E7-F59D-B907-AC89-DD25F92F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73" y="1048922"/>
            <a:ext cx="894749" cy="8947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A6180D6-0604-0F60-63B1-C6716FF9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71" y="1040783"/>
            <a:ext cx="894749" cy="8888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6AA8A25-E72D-24B0-538F-776C3E727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70" y="1040783"/>
            <a:ext cx="894749" cy="8888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7EF27A0-5572-1C8A-A2DC-A98D0D755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69" y="1040783"/>
            <a:ext cx="894749" cy="88886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EA0F8F4-5429-C6B5-0A15-3F18DDE67268}"/>
              </a:ext>
            </a:extLst>
          </p:cNvPr>
          <p:cNvSpPr txBox="1"/>
          <p:nvPr/>
        </p:nvSpPr>
        <p:spPr>
          <a:xfrm>
            <a:off x="3038254" y="2813447"/>
            <a:ext cx="6119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74713F3-C577-AC26-58AC-22CBD74807E0}"/>
              </a:ext>
            </a:extLst>
          </p:cNvPr>
          <p:cNvSpPr txBox="1"/>
          <p:nvPr/>
        </p:nvSpPr>
        <p:spPr>
          <a:xfrm>
            <a:off x="3038254" y="2813447"/>
            <a:ext cx="61190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l-PL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l-PL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1028" name="Obraz 4" descr="logo_flaga%20ue">
            <a:extLst>
              <a:ext uri="{FF2B5EF4-FFF2-40B4-BE49-F238E27FC236}">
                <a16:creationId xmlns:a16="http://schemas.microsoft.com/office/drawing/2014/main" id="{ED437888-5511-6178-2E5D-AE73BFE6B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88" y="4080334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Obraz 3" descr="logo_leader">
            <a:extLst>
              <a:ext uri="{FF2B5EF4-FFF2-40B4-BE49-F238E27FC236}">
                <a16:creationId xmlns:a16="http://schemas.microsoft.com/office/drawing/2014/main" id="{00524C12-C758-61AB-839B-4BD21B91D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1" y="4023821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1" descr="logo prow pełne">
            <a:extLst>
              <a:ext uri="{FF2B5EF4-FFF2-40B4-BE49-F238E27FC236}">
                <a16:creationId xmlns:a16="http://schemas.microsoft.com/office/drawing/2014/main" id="{1A77E2E4-3774-9AA9-2D8B-ECC5D3CC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07" y="3890658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DEB7C306-60FA-8A85-612F-3C2A795DF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265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FD48A8C-3AC0-A77F-1434-897D49E2F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8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C30EC521-452C-29D0-F872-0734E4147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546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F8EE4B95-2EC1-407C-A9E9-21665101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45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0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8D1453-EC9C-86C7-1CBF-5633526E8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2894"/>
            <a:ext cx="9601196" cy="429238"/>
          </a:xfrm>
        </p:spPr>
        <p:txBody>
          <a:bodyPr>
            <a:normAutofit fontScale="90000"/>
          </a:bodyPr>
          <a:lstStyle/>
          <a:p>
            <a:r>
              <a:rPr lang="pl-PL" dirty="0"/>
              <a:t>Dofinansowane Projekty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D658AB-CA94-37DD-26BF-8CFECBD7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671" y="1302989"/>
            <a:ext cx="9601196" cy="4959969"/>
          </a:xfrm>
        </p:spPr>
        <p:txBody>
          <a:bodyPr>
            <a:normAutofit fontScale="85000" lnSpcReduction="20000"/>
          </a:bodyPr>
          <a:lstStyle/>
          <a:p>
            <a:r>
              <a:rPr lang="pl-PL" sz="2600" dirty="0"/>
              <a:t>Stowarzyszenie „Nasz DOM” Lipka Wielka</a:t>
            </a:r>
          </a:p>
          <a:p>
            <a:r>
              <a:rPr lang="pl-PL" sz="2600" dirty="0"/>
              <a:t>Stowarzyszenie Chraplewo- razem możemy więcej</a:t>
            </a:r>
          </a:p>
          <a:p>
            <a:r>
              <a:rPr lang="pl-PL" sz="2600" dirty="0"/>
              <a:t>Stowarzyszenie Przyjaciół Porażyna</a:t>
            </a:r>
          </a:p>
          <a:p>
            <a:r>
              <a:rPr lang="pl-PL" sz="2600" dirty="0"/>
              <a:t>Stowarzyszenie Rozwoju Wsi Chmielinko</a:t>
            </a:r>
          </a:p>
          <a:p>
            <a:r>
              <a:rPr lang="pl-PL" sz="2600" dirty="0"/>
              <a:t>Stowarzyszenie Lewiczynek-Zielona Przystań Gminy Miedzichowo</a:t>
            </a:r>
          </a:p>
          <a:p>
            <a:r>
              <a:rPr lang="pl-PL" sz="2600" dirty="0"/>
              <a:t>Międzyszkolny Uczniowski Klub Sportowy Sportowiec”     - </a:t>
            </a:r>
            <a:r>
              <a:rPr lang="pl-PL" sz="2600" i="1" dirty="0"/>
              <a:t>Michorzewo</a:t>
            </a:r>
          </a:p>
          <a:p>
            <a:r>
              <a:rPr lang="pl-PL" sz="2600" dirty="0"/>
              <a:t>Stowarzyszenie Miłośników Konina</a:t>
            </a:r>
          </a:p>
          <a:p>
            <a:r>
              <a:rPr lang="pl-PL" sz="2600" dirty="0"/>
              <a:t>Stowarzyszenie Mieszkańców Zgierzynki</a:t>
            </a:r>
          </a:p>
          <a:p>
            <a:r>
              <a:rPr lang="pl-PL" sz="2600" dirty="0"/>
              <a:t>Koło Gospodyń Wiejskich w Podrzewiu</a:t>
            </a:r>
          </a:p>
          <a:p>
            <a:r>
              <a:rPr lang="pl-PL" sz="2600" dirty="0"/>
              <a:t>Koło Gospodyń Wiejskich </a:t>
            </a:r>
            <a:r>
              <a:rPr lang="pl-PL" sz="2600" dirty="0" err="1"/>
              <a:t>Wilkowyjki</a:t>
            </a:r>
            <a:r>
              <a:rPr lang="pl-PL" sz="2600" dirty="0"/>
              <a:t> w Wilkowie</a:t>
            </a:r>
          </a:p>
          <a:p>
            <a:endParaRPr lang="pl-PL" dirty="0"/>
          </a:p>
          <a:p>
            <a:r>
              <a:rPr lang="pl-PL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D9F282-053B-6796-B3F9-BBF2BE1C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808D550-7733-0EA6-15E5-59166C09D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214" y="982132"/>
            <a:ext cx="515640" cy="512247"/>
          </a:xfrm>
          <a:prstGeom prst="rect">
            <a:avLst/>
          </a:prstGeom>
        </p:spPr>
      </p:pic>
      <p:pic>
        <p:nvPicPr>
          <p:cNvPr id="8" name="Obraz 4" descr="logo_flaga%20ue">
            <a:extLst>
              <a:ext uri="{FF2B5EF4-FFF2-40B4-BE49-F238E27FC236}">
                <a16:creationId xmlns:a16="http://schemas.microsoft.com/office/drawing/2014/main" id="{CC8398F5-7CA3-CF7A-E65D-39C4E7FD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50" y="5546099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3" descr="logo_leader">
            <a:extLst>
              <a:ext uri="{FF2B5EF4-FFF2-40B4-BE49-F238E27FC236}">
                <a16:creationId xmlns:a16="http://schemas.microsoft.com/office/drawing/2014/main" id="{D0EC5164-0FE3-975C-38BF-0DA3C7DD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94" y="5522286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1" descr="logo prow pełne">
            <a:extLst>
              <a:ext uri="{FF2B5EF4-FFF2-40B4-BE49-F238E27FC236}">
                <a16:creationId xmlns:a16="http://schemas.microsoft.com/office/drawing/2014/main" id="{B26B99EA-94EA-27BE-190D-F0CD2F5C5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463" y="5312482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9C3C904-963B-395B-F40B-45C4DF824FEF}"/>
              </a:ext>
            </a:extLst>
          </p:cNvPr>
          <p:cNvSpPr txBox="1"/>
          <p:nvPr/>
        </p:nvSpPr>
        <p:spPr>
          <a:xfrm>
            <a:off x="1945758" y="6305106"/>
            <a:ext cx="7506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Europejski Fundusz Rolny na rzecz Rozwoju Obszarów Wiejskich: Europa inwestująca w obszary wiejskie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09147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90A2F-1488-D764-ADBF-72323A90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realizacji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26C187-F739-A798-7117-8F72B6308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32" y="2291887"/>
            <a:ext cx="9601196" cy="331893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Zapoznać się z zapisami umowy</a:t>
            </a:r>
          </a:p>
          <a:p>
            <a:r>
              <a:rPr lang="pl-PL" dirty="0"/>
              <a:t>Przestrzegać terminów zapisanych w umowie</a:t>
            </a:r>
          </a:p>
          <a:p>
            <a:r>
              <a:rPr lang="pl-PL" dirty="0"/>
              <a:t>Nie ma możliwości zmiany okresu realizacji projektu grantowego</a:t>
            </a:r>
          </a:p>
          <a:p>
            <a:r>
              <a:rPr lang="pl-PL" dirty="0"/>
              <a:t>Zwrócić uwagę na okres kwalifikowalności wydatków ( faktury i rachunki muszą być wystawiane w okresie realizacji)</a:t>
            </a:r>
          </a:p>
          <a:p>
            <a:r>
              <a:rPr lang="pl-PL" dirty="0"/>
              <a:t>Zwrócić uwagę na prawidłowe informowanie o dofinansowaniu ( </a:t>
            </a:r>
            <a:r>
              <a:rPr lang="pl-PL" dirty="0" err="1"/>
              <a:t>loga</a:t>
            </a:r>
            <a:r>
              <a:rPr lang="pl-PL" dirty="0"/>
              <a:t> i zapisy) oraz dokumentację ( listy obecności, zdjęcia, plakaty, materiały )</a:t>
            </a:r>
          </a:p>
          <a:p>
            <a:r>
              <a:rPr lang="pl-PL" dirty="0"/>
              <a:t>Opracowana koncepcja powinna spełniać standardy strategii </a:t>
            </a:r>
            <a:r>
              <a:rPr lang="pl-PL" dirty="0" err="1"/>
              <a:t>rozowju</a:t>
            </a:r>
            <a:r>
              <a:rPr lang="pl-PL" dirty="0"/>
              <a:t> wsi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182360A-FC9C-077B-BEE3-305ECC752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56630A-0595-97D7-5C5D-3186B4F40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F1B78FD0-13C1-6EB5-2078-9C87A1B3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73" y="5708651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63C0A8D8-B058-B6CE-0177-07A2E99C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28" y="5745033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59F2EC14-171A-BE44-F799-A63FE0E4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439" y="5583108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41FBE-5463-73DA-6A40-006EEA619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8445"/>
          </a:xfrm>
        </p:spPr>
        <p:txBody>
          <a:bodyPr>
            <a:normAutofit fontScale="90000"/>
          </a:bodyPr>
          <a:lstStyle/>
          <a:p>
            <a:r>
              <a:rPr lang="pl-PL" dirty="0"/>
              <a:t>Rozliczanie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02ABCF-7B56-0097-7A0E-90C98CDE2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6270"/>
            <a:ext cx="10324213" cy="4089598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Wniosek o płatność, przed wypełnieniem zapoznać się z instrukcją)</a:t>
            </a:r>
          </a:p>
          <a:p>
            <a:r>
              <a:rPr lang="pl-PL" dirty="0"/>
              <a:t>Wniosek składamy w LGD KOLD w terminie 14 dni od uznania rachunku bankowego</a:t>
            </a:r>
          </a:p>
          <a:p>
            <a:r>
              <a:rPr lang="pl-PL" dirty="0"/>
              <a:t>Do wniosku załączamy:</a:t>
            </a:r>
          </a:p>
          <a:p>
            <a:r>
              <a:rPr lang="pl-PL" b="1" dirty="0"/>
              <a:t>- opracowaną koncepcję ( zszyta, najlepiej w formacie A4) – podpisana przez osoby uprawnione- 2 </a:t>
            </a:r>
            <a:r>
              <a:rPr lang="pl-PL" b="1" dirty="0" err="1"/>
              <a:t>egz</a:t>
            </a:r>
            <a:r>
              <a:rPr lang="pl-PL" b="1" dirty="0"/>
              <a:t> </a:t>
            </a:r>
          </a:p>
          <a:p>
            <a:pPr marL="0" indent="0">
              <a:buNone/>
            </a:pPr>
            <a:r>
              <a:rPr lang="pl-PL" dirty="0"/>
              <a:t>-  kopie wszystkich dokumentów finansowych (dowody źródłowe opisane zgodnie z przepisami finansowymi z umowami -jeśli były)</a:t>
            </a:r>
          </a:p>
          <a:p>
            <a:pPr marL="0" indent="0">
              <a:buNone/>
            </a:pPr>
            <a:r>
              <a:rPr lang="pl-PL" dirty="0"/>
              <a:t>-  dowody zapłaty, </a:t>
            </a:r>
          </a:p>
          <a:p>
            <a:pPr marL="0" indent="0">
              <a:buNone/>
            </a:pPr>
            <a:r>
              <a:rPr lang="pl-PL" dirty="0"/>
              <a:t>- listy obecności, </a:t>
            </a:r>
          </a:p>
          <a:p>
            <a:pPr marL="0" indent="0">
              <a:buNone/>
            </a:pPr>
            <a:r>
              <a:rPr lang="pl-PL" dirty="0"/>
              <a:t>- ksero zdjęć, plakatów i innych dowodów realizacji </a:t>
            </a:r>
          </a:p>
          <a:p>
            <a:pPr marL="0" indent="0">
              <a:buNone/>
            </a:pPr>
            <a:r>
              <a:rPr lang="pl-PL" dirty="0"/>
              <a:t> -ksero potwierdza LGD na miejscu.</a:t>
            </a:r>
          </a:p>
          <a:p>
            <a:r>
              <a:rPr lang="pl-PL" dirty="0"/>
              <a:t>Wniosek podpisany przez osoby uprawnione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4DF26A2-119C-CA58-4AC1-63BFBF124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72D6C97-34C1-C39C-64DA-6A6370D2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E0187E82-682B-01A7-A1E6-06282FCA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49" y="5875868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72564637-E90D-266F-0970-20F26660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5822003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E38AEDE3-A29B-776D-84AD-F4CA19544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07" y="5620394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4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B6C7E-3878-AAAE-4450-4027A5C0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7812"/>
          </a:xfrm>
        </p:spPr>
        <p:txBody>
          <a:bodyPr>
            <a:normAutofit fontScale="90000"/>
          </a:bodyPr>
          <a:lstStyle/>
          <a:p>
            <a:r>
              <a:rPr lang="pl-PL" dirty="0"/>
              <a:t>Dowody źródłowe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ECD63C-E2C7-514A-943C-7CE1CBB53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79945"/>
            <a:ext cx="9601196" cy="4465674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Faktury, rachunki – można realizować przesyłane elektronicznie  </a:t>
            </a:r>
          </a:p>
          <a:p>
            <a:r>
              <a:rPr lang="pl-PL" dirty="0"/>
              <a:t>Dowód musi posiadać numer i wystawcę z danymi adresowymi</a:t>
            </a:r>
          </a:p>
          <a:p>
            <a:r>
              <a:rPr lang="pl-PL" dirty="0"/>
              <a:t>Wystawione na </a:t>
            </a:r>
            <a:r>
              <a:rPr lang="pl-PL" dirty="0" err="1"/>
              <a:t>grantobiorcę</a:t>
            </a:r>
            <a:r>
              <a:rPr lang="pl-PL" dirty="0"/>
              <a:t> z NIP-em ( wg nowej ustawy o rachunkowości  honoruje się paragony  fiskalne na których musi być NIP odbiorcy do kwoty 450 zł lub 100 euro) lub faktury uproszczone do kwoty 450 zł lub 100 euro)  ( dodatkowo może wystawić rachunek nierejestrowany osoba fizyczna do 50% najniższej krajowej w każdym miesiącu – obecnie 1800,00 zł – nie opłaca ZUS i podatek wykazuje w w rozliczeniu PIT za dany rok )</a:t>
            </a:r>
          </a:p>
          <a:p>
            <a:r>
              <a:rPr lang="pl-PL" dirty="0"/>
              <a:t>data wystawienia przed datą zapłaty</a:t>
            </a:r>
          </a:p>
          <a:p>
            <a:r>
              <a:rPr lang="pl-PL" dirty="0"/>
              <a:t>Wpisany sposób zapłaty ( gotówka tylko do kwoty 1000 zł – sporządzamy raport kasowy)</a:t>
            </a:r>
          </a:p>
          <a:p>
            <a:r>
              <a:rPr lang="pl-PL" dirty="0"/>
              <a:t>Wpisanie sposobu zapłaty nie jest potwierdzeniem zapłaty – musi być zapis – zapłacono gotówką </a:t>
            </a:r>
            <a:r>
              <a:rPr lang="pl-PL" i="1" dirty="0"/>
              <a:t>lub</a:t>
            </a:r>
            <a:r>
              <a:rPr lang="pl-PL" dirty="0"/>
              <a:t> kartą</a:t>
            </a:r>
          </a:p>
          <a:p>
            <a:r>
              <a:rPr lang="pl-PL" dirty="0"/>
              <a:t>Przy fakturach zagranicznych – przedkładamy tłumaczenie faktury na j. polski przez tłumacza przysięgłego – tłumaczenie nie jest kosztem kwalifikowanym)</a:t>
            </a:r>
          </a:p>
          <a:p>
            <a:r>
              <a:rPr lang="pl-PL" dirty="0"/>
              <a:t>Faktury wystawione w innej walucie – wg przelicznika bankowego przy przelewach i kartach lub wg kursu średniego NBP z dnia poprzedzającego datę wystawienia faktury przy gotówce</a:t>
            </a:r>
          </a:p>
          <a:p>
            <a:r>
              <a:rPr lang="pl-PL" dirty="0"/>
              <a:t>Na fakturach nie wolno nic poprawiać ( ew. nota korygującą)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98F1322-5665-0E7B-9CCF-C88C492B8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216CB54-0A76-3DC8-25F6-88B618A54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23131CBF-D9E4-2839-09D4-810F93F4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26" y="5875867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924272B2-58AD-8F3C-25BD-14956134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4" y="5828242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C02CFAFB-9677-DEBF-6F62-931C732D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47" y="5747279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8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DD95A3-606A-8F91-F781-02693CFCA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6426"/>
          </a:xfrm>
        </p:spPr>
        <p:txBody>
          <a:bodyPr>
            <a:normAutofit fontScale="90000"/>
          </a:bodyPr>
          <a:lstStyle/>
          <a:p>
            <a:r>
              <a:rPr lang="pl-PL" dirty="0"/>
              <a:t>Opisy faktur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C2CE08-BA53-F3B5-305C-1E496954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488559"/>
            <a:ext cx="9601196" cy="4387308"/>
          </a:xfrm>
        </p:spPr>
        <p:txBody>
          <a:bodyPr>
            <a:normAutofit fontScale="85000" lnSpcReduction="20000"/>
          </a:bodyPr>
          <a:lstStyle/>
          <a:p>
            <a:r>
              <a:rPr lang="pl-PL" i="1" dirty="0">
                <a:solidFill>
                  <a:srgbClr val="FF0000"/>
                </a:solidFill>
              </a:rPr>
              <a:t>Wszystkie wydatki muszą być księgowane na osobnym koncie rachunkowym</a:t>
            </a:r>
          </a:p>
          <a:p>
            <a:r>
              <a:rPr lang="pl-PL" dirty="0"/>
              <a:t>Drugostronne artykuły (  transport osób, wyżywienie osób, materiały..) zostały wydatkowane w ramach realizacji projektu grantowego............( tytuł projektu) dofinansowanego z Europejskiego Funduszu Rolnego na Rzecz Rozwoju Obszarów Wiejskich w ramach PROW 2014-2020. wg umowy nr............. Z dnia........ Dział z zestawienia rzeczowo –finansowego........)</a:t>
            </a:r>
          </a:p>
          <a:p>
            <a:r>
              <a:rPr lang="pl-PL" dirty="0">
                <a:solidFill>
                  <a:srgbClr val="FF0000"/>
                </a:solidFill>
              </a:rPr>
              <a:t>          </a:t>
            </a:r>
            <a:r>
              <a:rPr lang="pl-PL" i="1" dirty="0">
                <a:solidFill>
                  <a:srgbClr val="FF0000"/>
                </a:solidFill>
              </a:rPr>
              <a:t>np.  Umowa nr 23/ 08/G/2017 z dnia 27 lipca2017r, dział I.A3)           W przypadku kilku pozycji z różnych działów, należy poszczególne rozpisać np.    </a:t>
            </a:r>
            <a:r>
              <a:rPr lang="pl-PL" i="1" dirty="0" err="1">
                <a:solidFill>
                  <a:srgbClr val="FF0000"/>
                </a:solidFill>
              </a:rPr>
              <a:t>Poz</a:t>
            </a:r>
            <a:r>
              <a:rPr lang="pl-PL" i="1" dirty="0">
                <a:solidFill>
                  <a:srgbClr val="FF0000"/>
                </a:solidFill>
              </a:rPr>
              <a:t> 1,2  - dział  I.A1 , </a:t>
            </a:r>
            <a:r>
              <a:rPr lang="pl-PL" i="1" dirty="0" err="1">
                <a:solidFill>
                  <a:srgbClr val="FF0000"/>
                </a:solidFill>
              </a:rPr>
              <a:t>poz</a:t>
            </a:r>
            <a:r>
              <a:rPr lang="pl-PL" i="1" dirty="0">
                <a:solidFill>
                  <a:srgbClr val="FF0000"/>
                </a:solidFill>
              </a:rPr>
              <a:t> 3 – Dział I. B2.</a:t>
            </a:r>
          </a:p>
          <a:p>
            <a:r>
              <a:rPr lang="pl-PL" dirty="0"/>
              <a:t>Sprawdzono pod względem merytorycznym, formalnym i rachunkowym ; zatwierdzono do wypłaty w kwocie............( słownie......)      - data, podpisy osoby uprawnionej i skarbnika</a:t>
            </a:r>
          </a:p>
          <a:p>
            <a:r>
              <a:rPr lang="pl-PL" dirty="0"/>
              <a:t>Nr konta księgowego lub kodu rachunkowego dla tego projektu</a:t>
            </a:r>
          </a:p>
          <a:p>
            <a:pPr>
              <a:buNone/>
            </a:pPr>
            <a:r>
              <a:rPr lang="pl-PL" i="1" dirty="0">
                <a:solidFill>
                  <a:srgbClr val="FF0000"/>
                </a:solidFill>
              </a:rPr>
              <a:t>                np.   Numer konta/Kolejny numer dokumentu/rok  -       502/2/2023</a:t>
            </a:r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27B336C-C39F-B4DA-B2D5-AE1C0A6F6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AE9B47-D9F4-2DF3-50F4-591E3A295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43F87745-074F-9CFB-F071-88CEE2DC9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27" y="5591076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05F4F207-AE3B-2A3B-0C6C-8DC9AA17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64" y="5567263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704CA866-0E50-3F0E-A225-F54552220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73" y="5486300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844060-5CF4-9F08-8DD2-707E7EB13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06426"/>
          </a:xfrm>
        </p:spPr>
        <p:txBody>
          <a:bodyPr>
            <a:normAutofit fontScale="90000"/>
          </a:bodyPr>
          <a:lstStyle/>
          <a:p>
            <a:r>
              <a:rPr lang="pl-PL" dirty="0"/>
              <a:t>Informowanie o realizacji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8C7DE9-91C8-B52C-A868-79E02D64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16149"/>
            <a:ext cx="9601196" cy="4259719"/>
          </a:xfrm>
        </p:spPr>
        <p:txBody>
          <a:bodyPr>
            <a:normAutofit fontScale="85000" lnSpcReduction="20000"/>
          </a:bodyPr>
          <a:lstStyle/>
          <a:p>
            <a:r>
              <a:rPr lang="pl-PL" sz="2400" b="1" dirty="0"/>
              <a:t> Obowiązek informowania i rozpowszechniania informacji o pomocy otrzymanej z EFRROW. </a:t>
            </a:r>
          </a:p>
          <a:p>
            <a:r>
              <a:rPr lang="pl-PL" sz="2400" b="1" i="1" dirty="0"/>
              <a:t>Co to oznacza? </a:t>
            </a:r>
          </a:p>
          <a:p>
            <a:r>
              <a:rPr lang="pl-PL" sz="2400" dirty="0"/>
              <a:t>Zgodnie z Umową przyznania pomocy Beneficjent ma obowiązek informowania i rozpowszechniania informacji o pomocy otrzymanej z EFRROW. W związku z tym, np. materiały informacyjne i promocyjne (ulotki, plakaty, długopisy, kubki, torby itp.) muszą zawierać odpowiednie logotypy PROW, znaki towarzyszące oraz informacje o współfinansowaniu przez PROW, które zostały dokładnie określone w </a:t>
            </a:r>
            <a:r>
              <a:rPr lang="pl-PL" sz="2400" i="1" dirty="0"/>
              <a:t>Księdze wizualizacji </a:t>
            </a:r>
          </a:p>
          <a:p>
            <a:r>
              <a:rPr lang="pl-PL" sz="2400" i="1" dirty="0"/>
              <a:t>znaku Programu Rozwoju Obszarów Wiejskich na lata 2014 -2020. W przypadku operacji inwestycyjnej zaleca się by w miejscu realizacji operacji umieścić tabliczkę, wydruk w </a:t>
            </a:r>
            <a:r>
              <a:rPr lang="pl-PL" sz="2400" i="1" dirty="0" err="1"/>
              <a:t>antyramie</a:t>
            </a:r>
            <a:r>
              <a:rPr lang="pl-PL" sz="2400" i="1" dirty="0"/>
              <a:t> lub inny trwały dowód wskazujący na to, iż przedmiotowa operacja dofinansowana została ze środków EFRROW, również z logotypami zgodnymi z Księgą wizualizacji. </a:t>
            </a:r>
          </a:p>
          <a:p>
            <a:r>
              <a:rPr lang="pl-PL" sz="2400" dirty="0"/>
              <a:t>Księga wizualizacji jest zamieszczona na stronach internetowych: www.prow.umww.pl oraz www.minrol.gov.pl , </a:t>
            </a:r>
            <a:r>
              <a:rPr lang="pl-PL" sz="24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www.kold.pl</a:t>
            </a:r>
            <a:endParaRPr lang="pl-PL" sz="2400" b="1" dirty="0">
              <a:solidFill>
                <a:schemeClr val="tx1"/>
              </a:solidFill>
            </a:endParaRPr>
          </a:p>
          <a:p>
            <a:endParaRPr lang="pl-PL" sz="2400" b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1256BE-E562-0D8F-08F2-F22422C4B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F6D0AE6-C9CA-B5D1-4CE1-55A44595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F026D829-47EB-D574-2714-5ABAC90C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88" y="5659823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73155121-63F6-8C17-F141-977261E4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71" y="5706441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B4939478-8A2D-971B-CFFF-4C8A3160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12" y="5552017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6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B32C69-C403-6A82-A786-A82B543E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4649"/>
          </a:xfrm>
        </p:spPr>
        <p:txBody>
          <a:bodyPr>
            <a:normAutofit fontScale="90000"/>
          </a:bodyPr>
          <a:lstStyle/>
          <a:p>
            <a:r>
              <a:rPr lang="pl-PL" dirty="0"/>
              <a:t>Księgowanie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7E4FF9-99FE-1D39-550E-620DFCFFB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815594"/>
            <a:ext cx="9601196" cy="412149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. Beneficjent zobowiązany jest do prowadzenia wyodrębnionej ewidencji księgowej. </a:t>
            </a:r>
          </a:p>
          <a:p>
            <a:r>
              <a:rPr lang="pl-PL" b="1" i="1" dirty="0"/>
              <a:t>Co to oznacza? </a:t>
            </a:r>
          </a:p>
          <a:p>
            <a:r>
              <a:rPr lang="pl-PL" dirty="0"/>
              <a:t>Wszystkie faktury, rachunki lub inne dokumenty o równoważnej wartości dowodowej, na odwrocie powinny posiadać zapis świadczący o tym, że dla danego projektu prowadzona jest wyodrębniona księgowość. Ponadto, do wniosku o płatność powinno zostać dołączone </a:t>
            </a:r>
            <a:r>
              <a:rPr lang="pl-PL" b="1" dirty="0"/>
              <a:t>oświadczenie, </a:t>
            </a:r>
            <a:r>
              <a:rPr lang="pl-PL" dirty="0"/>
              <a:t>w którym znalazłoby się wyjaśnienie o tym jakie zapisy na odwrocie dokumentów świadczą o prowadzeniu wyodrębnionej ewidencji księgowej, żeby uniknąć niejasności. </a:t>
            </a:r>
          </a:p>
          <a:p>
            <a:r>
              <a:rPr lang="pl-PL" dirty="0"/>
              <a:t>Wypełniając wniosek o płatność należy także pamiętać, aby dane dotyczące wyodrębnionej księgowości uwzględnić w </a:t>
            </a:r>
            <a:r>
              <a:rPr lang="pl-PL" i="1" dirty="0"/>
              <a:t>Kolumnie nr 3 (nr księgowy lub ewidencyjny) znajdującej się w Sekcji V. Wykaz faktur lub dokumentów o równoważnej wartości dowodowej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81ABC8-208D-2F94-3EA5-C82B5357B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BB55446-6001-8725-4173-96C374FDB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F437CCC4-33BA-3E5F-BF22-75BBDBA4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42" y="5656793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E17476B6-58C6-9310-9364-69223D247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94" y="5694202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8A27E21C-30EA-BE13-BF23-59BD79F00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910" y="5613239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60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11090C-DC90-80E7-2A92-80D60B83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Rozliczenia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7FB167-758D-7105-3A44-6C4F5FE76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 przypadku wątpliwości kontaktować się z biurem KOLD</a:t>
            </a:r>
          </a:p>
          <a:p>
            <a:r>
              <a:rPr lang="pl-PL" dirty="0"/>
              <a:t>Interpretacja rozliczeń wg LGD KOLD.</a:t>
            </a:r>
          </a:p>
          <a:p>
            <a:endParaRPr lang="pl-PL" dirty="0"/>
          </a:p>
          <a:p>
            <a:pPr algn="ctr"/>
            <a:r>
              <a:rPr lang="pl-PL" dirty="0"/>
              <a:t>Dziękuję</a:t>
            </a:r>
          </a:p>
          <a:p>
            <a:pPr algn="ctr"/>
            <a:endParaRPr lang="pl-PL" dirty="0"/>
          </a:p>
          <a:p>
            <a:pPr algn="ctr"/>
            <a:r>
              <a:rPr lang="pl-PL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www.kold.pl</a:t>
            </a:r>
            <a:r>
              <a:rPr lang="pl-PL" dirty="0"/>
              <a:t>; e-mail: </a:t>
            </a:r>
            <a:r>
              <a:rPr lang="pl-PL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biuro@kold.pl</a:t>
            </a:r>
            <a:endParaRPr lang="pl-PL" dirty="0">
              <a:solidFill>
                <a:srgbClr val="FF0000"/>
              </a:solidFill>
            </a:endParaRPr>
          </a:p>
          <a:p>
            <a:pPr algn="ctr"/>
            <a:r>
              <a:rPr lang="pl-PL" dirty="0"/>
              <a:t>Tel 614424160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2EF0657-0A4C-E4B4-4101-C08EDC75F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4" y="688314"/>
            <a:ext cx="705730" cy="7057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79D622D-F875-2C1C-688D-D25F1B70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223" y="629470"/>
            <a:ext cx="710403" cy="705730"/>
          </a:xfrm>
          <a:prstGeom prst="rect">
            <a:avLst/>
          </a:prstGeom>
        </p:spPr>
      </p:pic>
      <p:pic>
        <p:nvPicPr>
          <p:cNvPr id="6" name="Obraz 4" descr="logo_flaga%20ue">
            <a:extLst>
              <a:ext uri="{FF2B5EF4-FFF2-40B4-BE49-F238E27FC236}">
                <a16:creationId xmlns:a16="http://schemas.microsoft.com/office/drawing/2014/main" id="{5C7CD2BD-6A6C-F94C-D56C-B4B2312A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088" y="5791903"/>
            <a:ext cx="6667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3" descr="logo_leader">
            <a:extLst>
              <a:ext uri="{FF2B5EF4-FFF2-40B4-BE49-F238E27FC236}">
                <a16:creationId xmlns:a16="http://schemas.microsoft.com/office/drawing/2014/main" id="{6FC562F0-112A-52B9-10C0-4A11896A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64" y="5744278"/>
            <a:ext cx="4857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" descr="logo prow pełne">
            <a:extLst>
              <a:ext uri="{FF2B5EF4-FFF2-40B4-BE49-F238E27FC236}">
                <a16:creationId xmlns:a16="http://schemas.microsoft.com/office/drawing/2014/main" id="{F45B0803-0D53-55D6-9D5E-10E2B1AFD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092" y="5582353"/>
            <a:ext cx="990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76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b1ffa7-53f6-4aea-9797-b7eb24119b9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A0D6810177A5438CE274FBAC8E828E" ma:contentTypeVersion="13" ma:contentTypeDescription="Utwórz nowy dokument." ma:contentTypeScope="" ma:versionID="b2fd5db9c98393087c8e80bfdd6f3318">
  <xsd:schema xmlns:xsd="http://www.w3.org/2001/XMLSchema" xmlns:xs="http://www.w3.org/2001/XMLSchema" xmlns:p="http://schemas.microsoft.com/office/2006/metadata/properties" xmlns:ns3="fab1ffa7-53f6-4aea-9797-b7eb24119b93" targetNamespace="http://schemas.microsoft.com/office/2006/metadata/properties" ma:root="true" ma:fieldsID="85f445b207826081692b0f03daef590e" ns3:_="">
    <xsd:import namespace="fab1ffa7-53f6-4aea-9797-b7eb24119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ffa7-53f6-4aea-9797-b7eb24119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9E1C21F-702B-4404-9FAB-32DF37769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03750B-2A27-4AC0-AC69-A19F5CCD2A2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fab1ffa7-53f6-4aea-9797-b7eb24119b93"/>
    <ds:schemaRef ds:uri="http://purl.org/dc/dcmitype/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D0B16E6-6A20-42B3-9990-D5B268E68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b1ffa7-53f6-4aea-9797-b7eb24119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925</Words>
  <Application>Microsoft Office PowerPoint</Application>
  <PresentationFormat>Panoramiczny</PresentationFormat>
  <Paragraphs>81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Organiczny</vt:lpstr>
      <vt:lpstr>Podpisanie umów  Smart Villages</vt:lpstr>
      <vt:lpstr>Dofinansowane Projekty</vt:lpstr>
      <vt:lpstr>Zasady realizacji</vt:lpstr>
      <vt:lpstr>Rozliczanie wniosku</vt:lpstr>
      <vt:lpstr>Dowody źródłowe</vt:lpstr>
      <vt:lpstr>Opisy faktur</vt:lpstr>
      <vt:lpstr>Informowanie o realizacji</vt:lpstr>
      <vt:lpstr>Księgowanie</vt:lpstr>
      <vt:lpstr>Rozliczenia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Podpisanie umów  Smart Villages</dc:title>
  <dc:creator>Lokalna Grupa Działania KOLD Lokalna Grupa Działania KOLD</dc:creator>
  <cp:lastModifiedBy>Lokalna Grupa Działania KOLD Lokalna Grupa Działania KOLD</cp:lastModifiedBy>
  <cp:revision>5</cp:revision>
  <cp:lastPrinted>2023-10-19T06:53:36Z</cp:lastPrinted>
  <dcterms:created xsi:type="dcterms:W3CDTF">2023-10-16T10:12:15Z</dcterms:created>
  <dcterms:modified xsi:type="dcterms:W3CDTF">2023-10-19T07:27:25Z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0x01010073A0D6810177A5438CE274FBAC8E828E</vt:lpwstr>
  </property>
</Properties>
</file>