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6" r:id="rId2"/>
    <p:sldId id="256" r:id="rId3"/>
    <p:sldId id="274" r:id="rId4"/>
    <p:sldId id="257" r:id="rId5"/>
    <p:sldId id="258" r:id="rId6"/>
    <p:sldId id="260" r:id="rId7"/>
    <p:sldId id="259" r:id="rId8"/>
    <p:sldId id="261" r:id="rId9"/>
    <p:sldId id="262" r:id="rId10"/>
    <p:sldId id="263" r:id="rId11"/>
    <p:sldId id="264" r:id="rId12"/>
    <p:sldId id="265" r:id="rId13"/>
    <p:sldId id="268" r:id="rId14"/>
    <p:sldId id="269" r:id="rId15"/>
    <p:sldId id="270" r:id="rId16"/>
    <p:sldId id="271" r:id="rId17"/>
    <p:sldId id="272" r:id="rId18"/>
    <p:sldId id="273" r:id="rId19"/>
    <p:sldId id="275" r:id="rId20"/>
  </p:sldIdLst>
  <p:sldSz cx="9144000" cy="6858000" type="screen4x3"/>
  <p:notesSz cx="6797675" cy="9928225"/>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F3D29C5B-3334-42B4-9244-197DAEF62C61}" type="datetimeFigureOut">
              <a:rPr lang="pl-PL" smtClean="0"/>
              <a:pPr/>
              <a:t>02.08.2023</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8826C9C6-97D2-4BFE-A9EC-4FF2E2E10C69}"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8826C9C6-97D2-4BFE-A9EC-4FF2E2E10C69}" type="slidenum">
              <a:rPr lang="pl-PL" smtClean="0"/>
              <a:pPr/>
              <a:t>12</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5B6D1B58-4AD3-4A0D-92AB-5A59F5B09778}" type="datetimeFigureOut">
              <a:rPr lang="pl-PL" smtClean="0"/>
              <a:pPr/>
              <a:t>02.08.2023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CB9F096-7C6C-41E2-9D86-DD3894233713}"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5B6D1B58-4AD3-4A0D-92AB-5A59F5B09778}" type="datetimeFigureOut">
              <a:rPr lang="pl-PL" smtClean="0"/>
              <a:pPr/>
              <a:t>02.08.2023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CB9F096-7C6C-41E2-9D86-DD3894233713}"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5B6D1B58-4AD3-4A0D-92AB-5A59F5B09778}" type="datetimeFigureOut">
              <a:rPr lang="pl-PL" smtClean="0"/>
              <a:pPr/>
              <a:t>02.08.2023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CB9F096-7C6C-41E2-9D86-DD3894233713}"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5B6D1B58-4AD3-4A0D-92AB-5A59F5B09778}" type="datetimeFigureOut">
              <a:rPr lang="pl-PL" smtClean="0"/>
              <a:pPr/>
              <a:t>02.08.2023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CB9F096-7C6C-41E2-9D86-DD3894233713}"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5B6D1B58-4AD3-4A0D-92AB-5A59F5B09778}" type="datetimeFigureOut">
              <a:rPr lang="pl-PL" smtClean="0"/>
              <a:pPr/>
              <a:t>02.08.2023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CB9F096-7C6C-41E2-9D86-DD3894233713}"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5B6D1B58-4AD3-4A0D-92AB-5A59F5B09778}" type="datetimeFigureOut">
              <a:rPr lang="pl-PL" smtClean="0"/>
              <a:pPr/>
              <a:t>02.08.2023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CB9F096-7C6C-41E2-9D86-DD3894233713}"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5B6D1B58-4AD3-4A0D-92AB-5A59F5B09778}" type="datetimeFigureOut">
              <a:rPr lang="pl-PL" smtClean="0"/>
              <a:pPr/>
              <a:t>02.08.2023</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CB9F096-7C6C-41E2-9D86-DD3894233713}"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5B6D1B58-4AD3-4A0D-92AB-5A59F5B09778}" type="datetimeFigureOut">
              <a:rPr lang="pl-PL" smtClean="0"/>
              <a:pPr/>
              <a:t>02.08.2023</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8CB9F096-7C6C-41E2-9D86-DD3894233713}"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5B6D1B58-4AD3-4A0D-92AB-5A59F5B09778}" type="datetimeFigureOut">
              <a:rPr lang="pl-PL" smtClean="0"/>
              <a:pPr/>
              <a:t>02.08.2023</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CB9F096-7C6C-41E2-9D86-DD3894233713}"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5B6D1B58-4AD3-4A0D-92AB-5A59F5B09778}" type="datetimeFigureOut">
              <a:rPr lang="pl-PL" smtClean="0"/>
              <a:pPr/>
              <a:t>02.08.2023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CB9F096-7C6C-41E2-9D86-DD3894233713}"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5B6D1B58-4AD3-4A0D-92AB-5A59F5B09778}" type="datetimeFigureOut">
              <a:rPr lang="pl-PL" smtClean="0"/>
              <a:pPr/>
              <a:t>02.08.2023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CB9F096-7C6C-41E2-9D86-DD3894233713}"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6D1B58-4AD3-4A0D-92AB-5A59F5B09778}" type="datetimeFigureOut">
              <a:rPr lang="pl-PL" smtClean="0"/>
              <a:pPr/>
              <a:t>02.08.2023</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B9F096-7C6C-41E2-9D86-DD3894233713}"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kold.p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biuro@kold.pl" TargetMode="External"/><Relationship Id="rId2" Type="http://schemas.openxmlformats.org/officeDocument/2006/relationships/hyperlink" Target="http://www.kold.p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8F492D7-C7E0-15F9-6F73-E6E61DF3DA73}"/>
              </a:ext>
            </a:extLst>
          </p:cNvPr>
          <p:cNvSpPr>
            <a:spLocks noGrp="1"/>
          </p:cNvSpPr>
          <p:nvPr>
            <p:ph type="ctrTitle"/>
          </p:nvPr>
        </p:nvSpPr>
        <p:spPr/>
        <p:txBody>
          <a:bodyPr/>
          <a:lstStyle/>
          <a:p>
            <a:r>
              <a:rPr lang="pl-PL" dirty="0"/>
              <a:t>Podpisanie umów - granty</a:t>
            </a:r>
          </a:p>
        </p:txBody>
      </p:sp>
      <p:sp>
        <p:nvSpPr>
          <p:cNvPr id="3" name="Podtytuł 2">
            <a:extLst>
              <a:ext uri="{FF2B5EF4-FFF2-40B4-BE49-F238E27FC236}">
                <a16:creationId xmlns:a16="http://schemas.microsoft.com/office/drawing/2014/main" id="{D1421577-4FF5-08B2-4DA3-F2EE194EC4D3}"/>
              </a:ext>
            </a:extLst>
          </p:cNvPr>
          <p:cNvSpPr>
            <a:spLocks noGrp="1"/>
          </p:cNvSpPr>
          <p:nvPr>
            <p:ph type="subTitle" idx="1"/>
          </p:nvPr>
        </p:nvSpPr>
        <p:spPr/>
        <p:txBody>
          <a:bodyPr>
            <a:normAutofit lnSpcReduction="10000"/>
          </a:bodyPr>
          <a:lstStyle/>
          <a:p>
            <a:r>
              <a:rPr lang="pl-PL" sz="4000" b="1" dirty="0"/>
              <a:t>Lokalna Grupa Działania KOLD</a:t>
            </a:r>
          </a:p>
          <a:p>
            <a:r>
              <a:rPr lang="pl-PL" sz="2600" i="1" dirty="0"/>
              <a:t>Pniewy , 02.08.2023r.</a:t>
            </a:r>
          </a:p>
          <a:p>
            <a:endParaRPr lang="pl-PL" sz="4000" b="1" dirty="0"/>
          </a:p>
          <a:p>
            <a:endParaRPr lang="pl-PL" dirty="0"/>
          </a:p>
        </p:txBody>
      </p:sp>
      <p:pic>
        <p:nvPicPr>
          <p:cNvPr id="5" name="Obraz 4">
            <a:extLst>
              <a:ext uri="{FF2B5EF4-FFF2-40B4-BE49-F238E27FC236}">
                <a16:creationId xmlns:a16="http://schemas.microsoft.com/office/drawing/2014/main" id="{327D39CC-A082-205C-949E-B6E5C0A43345}"/>
              </a:ext>
            </a:extLst>
          </p:cNvPr>
          <p:cNvPicPr>
            <a:picLocks noChangeAspect="1"/>
          </p:cNvPicPr>
          <p:nvPr/>
        </p:nvPicPr>
        <p:blipFill>
          <a:blip r:embed="rId2"/>
          <a:stretch>
            <a:fillRect/>
          </a:stretch>
        </p:blipFill>
        <p:spPr>
          <a:xfrm>
            <a:off x="2421228" y="5589240"/>
            <a:ext cx="4301544" cy="1146220"/>
          </a:xfrm>
          <a:prstGeom prst="rect">
            <a:avLst/>
          </a:prstGeom>
        </p:spPr>
      </p:pic>
    </p:spTree>
    <p:extLst>
      <p:ext uri="{BB962C8B-B14F-4D97-AF65-F5344CB8AC3E}">
        <p14:creationId xmlns:p14="http://schemas.microsoft.com/office/powerpoint/2010/main" val="3146180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8229600" cy="620688"/>
          </a:xfrm>
        </p:spPr>
        <p:txBody>
          <a:bodyPr>
            <a:normAutofit fontScale="90000"/>
          </a:bodyPr>
          <a:lstStyle/>
          <a:p>
            <a:r>
              <a:rPr lang="pl-PL" dirty="0"/>
              <a:t>Wydatki</a:t>
            </a:r>
          </a:p>
        </p:txBody>
      </p:sp>
      <p:sp>
        <p:nvSpPr>
          <p:cNvPr id="3" name="Symbol zastępczy zawartości 2"/>
          <p:cNvSpPr>
            <a:spLocks noGrp="1"/>
          </p:cNvSpPr>
          <p:nvPr>
            <p:ph idx="1"/>
          </p:nvPr>
        </p:nvSpPr>
        <p:spPr>
          <a:xfrm>
            <a:off x="467544" y="620688"/>
            <a:ext cx="8229600" cy="4886003"/>
          </a:xfrm>
        </p:spPr>
        <p:txBody>
          <a:bodyPr>
            <a:normAutofit fontScale="25000" lnSpcReduction="20000"/>
          </a:bodyPr>
          <a:lstStyle/>
          <a:p>
            <a:endParaRPr lang="pl-PL" dirty="0"/>
          </a:p>
          <a:p>
            <a:r>
              <a:rPr lang="pl-PL" sz="9600" b="1" dirty="0"/>
              <a:t>2. Ilość zakupionych pozycji jest większa niż ilość zaplanowana w zestawieniu rzeczowo-finansowym załączonym do Umowy przyznania pomocy. Jak wypełnić sekcję V wniosku o płatność? </a:t>
            </a:r>
          </a:p>
          <a:p>
            <a:r>
              <a:rPr lang="pl-PL" sz="9600" b="1" i="1" dirty="0"/>
              <a:t>Co to oznacza? </a:t>
            </a:r>
          </a:p>
          <a:p>
            <a:r>
              <a:rPr lang="pl-PL" sz="9600" dirty="0"/>
              <a:t>Zaplanowano zakup np. 50 długopisów, natomiast na fakturze przedstawionej do refundacji, pod jedną pozycją, znajduje się inna, większa ilość tego przedmiotu, np. 65 szt. Wówczas kosztem podlegającym refundacji jest jedynie zaplanowany zakup 50 szt. długopisów. Sekcję V- Wykaz faktur  należy wypełnić w następujący sposób: </a:t>
            </a:r>
          </a:p>
          <a:p>
            <a:r>
              <a:rPr lang="pl-PL" sz="9600" dirty="0"/>
              <a:t>a) Kolumna „kwota wydatków całkowitych”: </a:t>
            </a:r>
          </a:p>
          <a:p>
            <a:r>
              <a:rPr lang="pl-PL" sz="9600" dirty="0"/>
              <a:t> należy wpisać kwotę z faktury dla danej pozycji tj. dla 65 długopisów, jeśli zakup dotyczy realizowanego projektu; </a:t>
            </a:r>
          </a:p>
          <a:p>
            <a:r>
              <a:rPr lang="pl-PL" sz="9600" dirty="0"/>
              <a:t> należy wpisać kwotę z faktury dla danej pozycji tj. dla 50 długopisów, jeśli zakup nie dotyczy realizowanego projektu. </a:t>
            </a:r>
          </a:p>
          <a:p>
            <a:r>
              <a:rPr lang="pl-PL" sz="9600" dirty="0"/>
              <a:t>b) Kolumna „kwota wydatków </a:t>
            </a:r>
            <a:r>
              <a:rPr lang="pl-PL" sz="9600" dirty="0" err="1"/>
              <a:t>kwalifikowalnych</a:t>
            </a:r>
            <a:r>
              <a:rPr lang="pl-PL" sz="9600" dirty="0"/>
              <a:t>” należy wpisać kwotę zakupu wyłącznie zaplanowanej liczby długopisów, tj. 50 szt.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rmAutofit fontScale="90000"/>
          </a:bodyPr>
          <a:lstStyle/>
          <a:p>
            <a:r>
              <a:rPr lang="pl-PL" dirty="0"/>
              <a:t>Wydatki</a:t>
            </a:r>
          </a:p>
        </p:txBody>
      </p:sp>
      <p:sp>
        <p:nvSpPr>
          <p:cNvPr id="3" name="Symbol zastępczy zawartości 2"/>
          <p:cNvSpPr>
            <a:spLocks noGrp="1"/>
          </p:cNvSpPr>
          <p:nvPr>
            <p:ph idx="1"/>
          </p:nvPr>
        </p:nvSpPr>
        <p:spPr>
          <a:xfrm>
            <a:off x="457200" y="980728"/>
            <a:ext cx="8229600" cy="5145435"/>
          </a:xfrm>
        </p:spPr>
        <p:txBody>
          <a:bodyPr>
            <a:normAutofit fontScale="25000" lnSpcReduction="20000"/>
          </a:bodyPr>
          <a:lstStyle/>
          <a:p>
            <a:endParaRPr lang="pl-PL" dirty="0"/>
          </a:p>
          <a:p>
            <a:r>
              <a:rPr lang="pl-PL" sz="9600" b="1" dirty="0"/>
              <a:t>3. Operacje o charakterze </a:t>
            </a:r>
            <a:r>
              <a:rPr lang="pl-PL" sz="9600" b="1" dirty="0" err="1"/>
              <a:t>nieinwestycyjnym</a:t>
            </a:r>
            <a:r>
              <a:rPr lang="pl-PL" sz="9600" b="1" dirty="0"/>
              <a:t> wymagają przedstawienia dodatkowych materiałów dokumentujących organizację i przebieg operacji (np. imprezy plenerowe, szkolenia, itp.) </a:t>
            </a:r>
          </a:p>
          <a:p>
            <a:r>
              <a:rPr lang="pl-PL" sz="9600" b="1" i="1" dirty="0"/>
              <a:t>Co to oznacza? </a:t>
            </a:r>
          </a:p>
          <a:p>
            <a:r>
              <a:rPr lang="pl-PL" sz="9600" dirty="0"/>
              <a:t>Wraz z wnioskiem o płatność należy dostarczyć niezbędne materiały potwierdzające zorganizowanie imprezy, np. zdjęcia, artykuły w prasie lokalnej, informacje ze stron internetowych gmin, stowarzyszeń lub innych podmiotów, plakaty, ulotki, zaproszenia itp. Obowiązkiem pracownika Biura LGD jest nie tylko sprawdzenie dokumentów załączonych do wniosku o płatność pod względem formalno-rachunkowym, ale także jednoznaczne stwierdzenie, że zaplanowane przedsięwzięcia zostały faktycznie zrealizowane i tym samym przedłożone dokumenty pozwalają stwierdzić, że cel operacji został osiągnięty. W przypadku projektu o charakterze </a:t>
            </a:r>
            <a:r>
              <a:rPr lang="pl-PL" sz="9600" dirty="0" err="1"/>
              <a:t>nieinwestycyjnym</a:t>
            </a:r>
            <a:r>
              <a:rPr lang="pl-PL" sz="9600" dirty="0"/>
              <a:t>, brak przedstawienia ww. materiałów, uniemożliwia właściwą i pełną weryfikację wniosku o płatność. </a:t>
            </a:r>
          </a:p>
          <a:p>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8229600" cy="476672"/>
          </a:xfrm>
        </p:spPr>
        <p:txBody>
          <a:bodyPr>
            <a:normAutofit fontScale="90000"/>
          </a:bodyPr>
          <a:lstStyle/>
          <a:p>
            <a:r>
              <a:rPr lang="pl-PL" dirty="0"/>
              <a:t>Wydatki</a:t>
            </a:r>
          </a:p>
        </p:txBody>
      </p:sp>
      <p:sp>
        <p:nvSpPr>
          <p:cNvPr id="3" name="Symbol zastępczy zawartości 2"/>
          <p:cNvSpPr>
            <a:spLocks noGrp="1"/>
          </p:cNvSpPr>
          <p:nvPr>
            <p:ph idx="1"/>
          </p:nvPr>
        </p:nvSpPr>
        <p:spPr>
          <a:xfrm>
            <a:off x="539552" y="548680"/>
            <a:ext cx="8229600" cy="5577483"/>
          </a:xfrm>
        </p:spPr>
        <p:txBody>
          <a:bodyPr>
            <a:normAutofit fontScale="25000" lnSpcReduction="20000"/>
          </a:bodyPr>
          <a:lstStyle/>
          <a:p>
            <a:endParaRPr lang="pl-PL" dirty="0"/>
          </a:p>
          <a:p>
            <a:r>
              <a:rPr lang="pl-PL" sz="7000" b="1" dirty="0"/>
              <a:t>4</a:t>
            </a:r>
            <a:r>
              <a:rPr lang="pl-PL" sz="9600" b="1" dirty="0"/>
              <a:t>. Obowiązek informowania i rozpowszechniania informacji o pomocy otrzymanej z EFRROW. </a:t>
            </a:r>
          </a:p>
          <a:p>
            <a:r>
              <a:rPr lang="pl-PL" sz="9600" b="1" i="1" dirty="0"/>
              <a:t>Co to oznacza? </a:t>
            </a:r>
          </a:p>
          <a:p>
            <a:r>
              <a:rPr lang="pl-PL" sz="9600" dirty="0"/>
              <a:t>Zgodnie z Umową przyznania pomocy Beneficjent ma obowiązek informowania i rozpowszechniania informacji o pomocy otrzymanej z EFRROW. W związku z tym, np. materiały informacyjne i promocyjne (ulotki, plakaty, długopisy, kubki, torby itp.) muszą zawierać odpowiednie logotypy PROW, znaki towarzyszące oraz informacje o współfinansowaniu przez PROW, które zostały dokładnie określone w </a:t>
            </a:r>
            <a:r>
              <a:rPr lang="pl-PL" sz="9600" i="1" dirty="0"/>
              <a:t>Księdze wizualizacji </a:t>
            </a:r>
          </a:p>
          <a:p>
            <a:r>
              <a:rPr lang="pl-PL" sz="9600" i="1" dirty="0"/>
              <a:t>znaku Programu Rozwoju Obszarów Wiejskich na lata 2014 -2020. W przypadku operacji inwestycyjnej zaleca się by w miejscu realizacji operacji umieścić tabliczkę, wydruk w </a:t>
            </a:r>
            <a:r>
              <a:rPr lang="pl-PL" sz="9600" i="1" dirty="0" err="1"/>
              <a:t>antyramie</a:t>
            </a:r>
            <a:r>
              <a:rPr lang="pl-PL" sz="9600" i="1" dirty="0"/>
              <a:t> lub inny trwały dowód wskazujący na to, iż przedmiotowa operacja dofinansowana została ze środków EFRROW, również z logotypami zgodnymi z Księgą wizualizacji. </a:t>
            </a:r>
          </a:p>
          <a:p>
            <a:r>
              <a:rPr lang="pl-PL" sz="9600" dirty="0"/>
              <a:t>Księga wizualizacji jest zamieszczona na stronach internetowych: </a:t>
            </a:r>
            <a:r>
              <a:rPr lang="pl-PL" sz="9600" dirty="0" err="1"/>
              <a:t>www.prow.umww.pl</a:t>
            </a:r>
            <a:r>
              <a:rPr lang="pl-PL" sz="9600" dirty="0"/>
              <a:t> oraz </a:t>
            </a:r>
            <a:r>
              <a:rPr lang="pl-PL" sz="9600" dirty="0" err="1"/>
              <a:t>www.minrol.gov.pl</a:t>
            </a:r>
            <a:r>
              <a:rPr lang="pl-PL" sz="9600" dirty="0"/>
              <a:t> , </a:t>
            </a:r>
            <a:r>
              <a:rPr lang="pl-PL" sz="9600" dirty="0" err="1">
                <a:hlinkClick r:id="rId3"/>
              </a:rPr>
              <a:t>www.kold.pl</a:t>
            </a:r>
            <a:endParaRPr lang="pl-PL" sz="9600" dirty="0"/>
          </a:p>
          <a:p>
            <a:endParaRPr lang="pl-PL" sz="9600" dirty="0"/>
          </a:p>
          <a:p>
            <a:endParaRPr lang="pl-PL" sz="9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274042"/>
          </a:xfrm>
        </p:spPr>
        <p:txBody>
          <a:bodyPr>
            <a:normAutofit fontScale="90000"/>
          </a:bodyPr>
          <a:lstStyle/>
          <a:p>
            <a:r>
              <a:rPr lang="pl-PL" dirty="0"/>
              <a:t>Wydatki</a:t>
            </a:r>
          </a:p>
        </p:txBody>
      </p:sp>
      <p:sp>
        <p:nvSpPr>
          <p:cNvPr id="3" name="Symbol zastępczy zawartości 2"/>
          <p:cNvSpPr>
            <a:spLocks noGrp="1"/>
          </p:cNvSpPr>
          <p:nvPr>
            <p:ph idx="1"/>
          </p:nvPr>
        </p:nvSpPr>
        <p:spPr>
          <a:xfrm>
            <a:off x="457200" y="764704"/>
            <a:ext cx="8229600" cy="5361459"/>
          </a:xfrm>
        </p:spPr>
        <p:txBody>
          <a:bodyPr>
            <a:normAutofit fontScale="70000" lnSpcReduction="20000"/>
          </a:bodyPr>
          <a:lstStyle/>
          <a:p>
            <a:endParaRPr lang="pl-PL" dirty="0"/>
          </a:p>
          <a:p>
            <a:r>
              <a:rPr lang="pl-PL" b="1" dirty="0"/>
              <a:t>6. Beneficjent zobowiązany jest do prowadzenia wyodrębnionej ewidencji księgowej. </a:t>
            </a:r>
          </a:p>
          <a:p>
            <a:r>
              <a:rPr lang="pl-PL" b="1" i="1" dirty="0"/>
              <a:t>Co to oznacza? </a:t>
            </a:r>
          </a:p>
          <a:p>
            <a:r>
              <a:rPr lang="pl-PL" dirty="0"/>
              <a:t>Wszystkie faktury, rachunki lub inne dokumenty o równoważnej wartości dowodowej, na odwrocie powinny posiadać zapis świadczący o tym, że dla danego projektu prowadzona jest wyodrębniona księgowość. Ponadto, do wniosku o płatność powinno zostać dołączone </a:t>
            </a:r>
            <a:r>
              <a:rPr lang="pl-PL" b="1" dirty="0"/>
              <a:t>oświadczenie, </a:t>
            </a:r>
            <a:r>
              <a:rPr lang="pl-PL" dirty="0"/>
              <a:t>w którym znalazłoby się wyjaśnienie o tym jakie zapisy na odwrocie dokumentów świadczą o prowadzeniu wyodrębnionej ewidencji księgowej, żeby uniknąć niejasności. </a:t>
            </a:r>
          </a:p>
          <a:p>
            <a:r>
              <a:rPr lang="pl-PL" dirty="0"/>
              <a:t>Wypełniając wniosek o płatność należy także pamiętać, aby dane dotyczące wyodrębnionej księgowości uwzględnić w </a:t>
            </a:r>
            <a:r>
              <a:rPr lang="pl-PL" i="1" dirty="0"/>
              <a:t>Kolumnie nr 3 (nr księgowy lub ewidencyjny) znajdującej się w Sekcji V. Wykaz faktur lub dokumentów o równoważnej wartości dowodowej.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90066"/>
          </a:xfrm>
        </p:spPr>
        <p:txBody>
          <a:bodyPr>
            <a:normAutofit fontScale="90000"/>
          </a:bodyPr>
          <a:lstStyle/>
          <a:p>
            <a:r>
              <a:rPr lang="pl-PL" dirty="0"/>
              <a:t>Wydatki</a:t>
            </a:r>
          </a:p>
        </p:txBody>
      </p:sp>
      <p:sp>
        <p:nvSpPr>
          <p:cNvPr id="3" name="Symbol zastępczy zawartości 2"/>
          <p:cNvSpPr>
            <a:spLocks noGrp="1"/>
          </p:cNvSpPr>
          <p:nvPr>
            <p:ph idx="1"/>
          </p:nvPr>
        </p:nvSpPr>
        <p:spPr>
          <a:xfrm>
            <a:off x="457200" y="836712"/>
            <a:ext cx="8229600" cy="5289451"/>
          </a:xfrm>
        </p:spPr>
        <p:txBody>
          <a:bodyPr>
            <a:normAutofit fontScale="77500" lnSpcReduction="20000"/>
          </a:bodyPr>
          <a:lstStyle/>
          <a:p>
            <a:endParaRPr lang="pl-PL" dirty="0"/>
          </a:p>
          <a:p>
            <a:r>
              <a:rPr lang="pl-PL" b="1" dirty="0"/>
              <a:t>8. Konieczność dołączania list obecności uczestników i list odbioru nagród. </a:t>
            </a:r>
          </a:p>
          <a:p>
            <a:r>
              <a:rPr lang="pl-PL" b="1" i="1" dirty="0"/>
              <a:t>Co to oznacza? </a:t>
            </a:r>
          </a:p>
          <a:p>
            <a:r>
              <a:rPr lang="pl-PL" dirty="0"/>
              <a:t>Jeżeli w ramach projektu przewidziana jest organizacja szkoleń, spotkań informacyjnych itp. wówczas do wniosku o płatność powinna zostać dołączona lista obecności uczestników wraz z podpisem osób biorących udział w tych spotkaniach. Ponadto lista powinna zostać podpisana przez osobę/osoby upoważnione. W przypadku wydawania nagród, do wniosku o płatność powinno zostać dołączone oświadczenie /potwierdzenie danej osoby o odbiorze nagrody. Zaleca się by sporządzając ww. listy korzystać ze wzorów znajdujących się we wniosku o płatność. </a:t>
            </a:r>
          </a:p>
          <a:p>
            <a:r>
              <a:rPr lang="pl-PL" dirty="0"/>
              <a:t>Należy pamiętać o wejściu w życie RODO.</a:t>
            </a:r>
          </a:p>
          <a:p>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90066"/>
          </a:xfrm>
        </p:spPr>
        <p:txBody>
          <a:bodyPr>
            <a:normAutofit fontScale="90000"/>
          </a:bodyPr>
          <a:lstStyle/>
          <a:p>
            <a:r>
              <a:rPr lang="pl-PL" dirty="0"/>
              <a:t>Wydatki</a:t>
            </a:r>
          </a:p>
        </p:txBody>
      </p:sp>
      <p:sp>
        <p:nvSpPr>
          <p:cNvPr id="3" name="Symbol zastępczy zawartości 2"/>
          <p:cNvSpPr>
            <a:spLocks noGrp="1"/>
          </p:cNvSpPr>
          <p:nvPr>
            <p:ph idx="1"/>
          </p:nvPr>
        </p:nvSpPr>
        <p:spPr>
          <a:xfrm>
            <a:off x="457200" y="908720"/>
            <a:ext cx="8229600" cy="5217443"/>
          </a:xfrm>
        </p:spPr>
        <p:txBody>
          <a:bodyPr>
            <a:normAutofit fontScale="70000" lnSpcReduction="20000"/>
          </a:bodyPr>
          <a:lstStyle/>
          <a:p>
            <a:endParaRPr lang="pl-PL" dirty="0"/>
          </a:p>
          <a:p>
            <a:r>
              <a:rPr lang="pl-PL" b="1" dirty="0"/>
              <a:t>9. W przypadku transakcji powyżej 1.000,00 zł do kosztów </a:t>
            </a:r>
            <a:r>
              <a:rPr lang="pl-PL" b="1" dirty="0" err="1"/>
              <a:t>kwalifikowalnych</a:t>
            </a:r>
            <a:r>
              <a:rPr lang="pl-PL" b="1" dirty="0"/>
              <a:t> operacji zaliczyć można jedynie te wydatki, które zostały opłacone w formie rozliczenia bezgotówkowego. </a:t>
            </a:r>
          </a:p>
          <a:p>
            <a:r>
              <a:rPr lang="pl-PL" b="1" i="1" dirty="0"/>
              <a:t>Co to oznacza? </a:t>
            </a:r>
          </a:p>
          <a:p>
            <a:r>
              <a:rPr lang="pl-PL" dirty="0"/>
              <a:t>Do kwoty 1.000,00 zł Beneficjent może regulować należności gotówką, jednakże na fakturze lub dokumencie o równoważnej wartości dowodowej powinien znaleźć się zapis wystawcy dokumentu o treści: "zapłacono". Jeśli brakuje takiej adnotacji, wówczas dokument wymaga dołączenia dodatkowych dowodów zapłaty lub oświadczenia wystawcy dokumentu. Powyżej kwoty 1.000,00 zł akceptowana jest wyłącznie płatność w formie rozliczenia bezgotówkowego. Należy pamiętać, że kwota faktury/rachunku nie może być „dzielona” i tym samym część zapłacona gotówką a część przelewem. Ponadto niewłaściwe jest wystawianie kilku faktur lub innych dokumentów o równoważnej wartości dowodowej i opłacenie ich gotówką, jeśli dotyczą jednej transakcji, której łączna wartość przekracza 1.000,00 zł.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Wydatki</a:t>
            </a:r>
          </a:p>
        </p:txBody>
      </p:sp>
      <p:sp>
        <p:nvSpPr>
          <p:cNvPr id="3" name="Symbol zastępczy zawartości 2"/>
          <p:cNvSpPr>
            <a:spLocks noGrp="1"/>
          </p:cNvSpPr>
          <p:nvPr>
            <p:ph idx="1"/>
          </p:nvPr>
        </p:nvSpPr>
        <p:spPr/>
        <p:txBody>
          <a:bodyPr>
            <a:normAutofit fontScale="77500" lnSpcReduction="20000"/>
          </a:bodyPr>
          <a:lstStyle/>
          <a:p>
            <a:endParaRPr lang="pl-PL" dirty="0"/>
          </a:p>
          <a:p>
            <a:r>
              <a:rPr lang="pl-PL" b="1" dirty="0"/>
              <a:t>10. Beneficjent zobowiązany jest przedstawiać dowody księgowe spełniające podstawowe warunki określone w Ustawie o rachunkowości. </a:t>
            </a:r>
          </a:p>
          <a:p>
            <a:r>
              <a:rPr lang="pl-PL" b="1" i="1" dirty="0"/>
              <a:t>Co to oznacza? </a:t>
            </a:r>
          </a:p>
          <a:p>
            <a:r>
              <a:rPr lang="pl-PL" dirty="0"/>
              <a:t>Należy zwracać uwagę na poprawność danych (nazwa, adres) Beneficjenta i wystawcy dokumentu, znajdujących się na fakturach lub dokumentach o równoważnej wartości dowodowej. W szczególności należy sprawdzić datę sprzedaży i wystawienia dokumentu. Zgodnie z obowiązującymi przepisami wystawca na sporządzenie dokumentu ma 7 dni od momentu wydania towaru lub wykonania usługi.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78098"/>
          </a:xfrm>
        </p:spPr>
        <p:txBody>
          <a:bodyPr/>
          <a:lstStyle/>
          <a:p>
            <a:r>
              <a:rPr lang="pl-PL" dirty="0"/>
              <a:t>Wydatki</a:t>
            </a:r>
          </a:p>
        </p:txBody>
      </p:sp>
      <p:sp>
        <p:nvSpPr>
          <p:cNvPr id="3" name="Symbol zastępczy zawartości 2"/>
          <p:cNvSpPr>
            <a:spLocks noGrp="1"/>
          </p:cNvSpPr>
          <p:nvPr>
            <p:ph idx="1"/>
          </p:nvPr>
        </p:nvSpPr>
        <p:spPr>
          <a:xfrm>
            <a:off x="323528" y="1196752"/>
            <a:ext cx="8229600" cy="4525963"/>
          </a:xfrm>
        </p:spPr>
        <p:txBody>
          <a:bodyPr>
            <a:normAutofit fontScale="62500" lnSpcReduction="20000"/>
          </a:bodyPr>
          <a:lstStyle/>
          <a:p>
            <a:endParaRPr lang="pl-PL" dirty="0"/>
          </a:p>
          <a:p>
            <a:r>
              <a:rPr lang="pl-PL" b="1" dirty="0"/>
              <a:t>11. Złożenie wniosku o płatność – wersja papierowa i wersja elektroniczna. </a:t>
            </a:r>
          </a:p>
          <a:p>
            <a:r>
              <a:rPr lang="pl-PL" b="1" i="1" dirty="0"/>
              <a:t>Co to oznacza? </a:t>
            </a:r>
          </a:p>
          <a:p>
            <a:r>
              <a:rPr lang="pl-PL" dirty="0"/>
              <a:t>Należy zwrócić uwagę by suma kontrolna na wersji papierowej była tożsama z wersją elektroniczną. Na każdej stronie wniosku (zarówno w aktywnym formularzu jak i na wydruku) znajduje się unikalna suma kontrolna (jest to kod cyfrowo – literowy jeden dla całego dokumentu). Aby sumy kontrolne na wersji elektronicznej i na wydruku zgadzały się, należy zachować następującą kolejność czynności: najpierw zapisać dokument na informatycznym nośniku danych (np. płyta CD) a następnie go wydrukować. Pamiętać przy tym należy, iż w przypadku, jeśli wniosek o płatność zawiera braki lub został wypełniony nieprawidłowo i UM wzywa pisemnie do usunięcia nieprawidłowości, to poprawiony przez Beneficjenta wniosek musi zostać ponownie złożony zarówno w wersji papierowej jak i elektronicznej.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Wydatki</a:t>
            </a:r>
          </a:p>
        </p:txBody>
      </p:sp>
      <p:sp>
        <p:nvSpPr>
          <p:cNvPr id="3" name="Symbol zastępczy zawartości 2"/>
          <p:cNvSpPr>
            <a:spLocks noGrp="1"/>
          </p:cNvSpPr>
          <p:nvPr>
            <p:ph idx="1"/>
          </p:nvPr>
        </p:nvSpPr>
        <p:spPr/>
        <p:txBody>
          <a:bodyPr>
            <a:normAutofit fontScale="70000" lnSpcReduction="20000"/>
          </a:bodyPr>
          <a:lstStyle/>
          <a:p>
            <a:endParaRPr lang="pl-PL" dirty="0"/>
          </a:p>
          <a:p>
            <a:r>
              <a:rPr lang="pl-PL" b="1" dirty="0"/>
              <a:t>11. W ramach składania wniosku o płatność lub uzupełnień/wyjaśnień Beneficjent zobowiązany jest złożyć osobiście lub przez pełnomocnika lub osobę reprezentującą beneficjenta wymagane dokumenty oraz przedstawić oryginały faktur lub dokumentów o równoważnej wartości dowodowej. </a:t>
            </a:r>
          </a:p>
          <a:p>
            <a:r>
              <a:rPr lang="pl-PL" b="1" i="1" dirty="0"/>
              <a:t>Co to oznacza? </a:t>
            </a:r>
          </a:p>
          <a:p>
            <a:r>
              <a:rPr lang="pl-PL" dirty="0"/>
              <a:t>Na etapie składania wniosku o płatność lub uzupełnień (jeśli dotyczy) należy przedstawić </a:t>
            </a:r>
            <a:r>
              <a:rPr lang="pl-PL" b="1" dirty="0"/>
              <a:t>oryginały dokumentów, które pracownik Biura LGD KOLD skopiuje i kopie potwierdzi za zgodność z oryginałem. Dokumenty należy składać osobiście, przez pełnomocnika lub osobę reprezentującą Beneficjenta w Biurze Lokalnej Grupy Działania KOLD Lwówek, Rynek 33/1</a:t>
            </a:r>
            <a:r>
              <a:rPr lang="pl-PL" dirty="0"/>
              <a:t>. ( najlepiej </a:t>
            </a:r>
            <a:r>
              <a:rPr lang="pl-PL"/>
              <a:t>umówic </a:t>
            </a:r>
            <a:r>
              <a:rPr lang="pl-PL" dirty="0"/>
              <a:t>się telefonicznie co </a:t>
            </a:r>
            <a:r>
              <a:rPr lang="pl-PL"/>
              <a:t>do terminu).</a:t>
            </a:r>
            <a:endParaRPr lang="pl-PL"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Rozliczenia</a:t>
            </a:r>
          </a:p>
        </p:txBody>
      </p:sp>
      <p:sp>
        <p:nvSpPr>
          <p:cNvPr id="3" name="Symbol zastępczy zawartości 2"/>
          <p:cNvSpPr>
            <a:spLocks noGrp="1"/>
          </p:cNvSpPr>
          <p:nvPr>
            <p:ph idx="1"/>
          </p:nvPr>
        </p:nvSpPr>
        <p:spPr/>
        <p:txBody>
          <a:bodyPr>
            <a:normAutofit lnSpcReduction="10000"/>
          </a:bodyPr>
          <a:lstStyle/>
          <a:p>
            <a:r>
              <a:rPr lang="pl-PL" dirty="0"/>
              <a:t>W przypadku wątpliwości kontaktować się z biurem KOLD</a:t>
            </a:r>
          </a:p>
          <a:p>
            <a:r>
              <a:rPr lang="pl-PL" dirty="0"/>
              <a:t>Interpretacja rozliczeń wg LGD KOLD.</a:t>
            </a:r>
          </a:p>
          <a:p>
            <a:endParaRPr lang="pl-PL" dirty="0"/>
          </a:p>
          <a:p>
            <a:pPr algn="ctr"/>
            <a:r>
              <a:rPr lang="pl-PL" dirty="0"/>
              <a:t>Dziękuję</a:t>
            </a:r>
          </a:p>
          <a:p>
            <a:pPr algn="ctr"/>
            <a:endParaRPr lang="pl-PL" dirty="0"/>
          </a:p>
          <a:p>
            <a:pPr algn="ctr"/>
            <a:r>
              <a:rPr lang="pl-PL" dirty="0" err="1">
                <a:hlinkClick r:id="rId2"/>
              </a:rPr>
              <a:t>www.kold.pl</a:t>
            </a:r>
            <a:r>
              <a:rPr lang="pl-PL" dirty="0"/>
              <a:t>; e-mail: </a:t>
            </a:r>
            <a:r>
              <a:rPr lang="pl-PL" dirty="0" err="1">
                <a:hlinkClick r:id="rId3"/>
              </a:rPr>
              <a:t>biuro@kold.pl</a:t>
            </a:r>
            <a:endParaRPr lang="pl-PL" dirty="0"/>
          </a:p>
          <a:p>
            <a:pPr algn="ctr"/>
            <a:r>
              <a:rPr lang="pl-PL"/>
              <a:t>Tel 614424160</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dirty="0"/>
              <a:t>Realizacja i rozliczanie grantów- Leader</a:t>
            </a:r>
          </a:p>
        </p:txBody>
      </p:sp>
      <p:sp>
        <p:nvSpPr>
          <p:cNvPr id="3" name="Podtytuł 2"/>
          <p:cNvSpPr>
            <a:spLocks noGrp="1"/>
          </p:cNvSpPr>
          <p:nvPr>
            <p:ph type="subTitle" idx="1"/>
          </p:nvPr>
        </p:nvSpPr>
        <p:spPr/>
        <p:txBody>
          <a:bodyPr/>
          <a:lstStyle/>
          <a:p>
            <a:r>
              <a:rPr lang="pl-PL" dirty="0">
                <a:solidFill>
                  <a:schemeClr val="tx2">
                    <a:lumMod val="60000"/>
                    <a:lumOff val="40000"/>
                  </a:schemeClr>
                </a:solidFill>
              </a:rPr>
              <a:t>Szkolenie dla </a:t>
            </a:r>
            <a:r>
              <a:rPr lang="pl-PL" dirty="0" err="1">
                <a:solidFill>
                  <a:schemeClr val="tx2">
                    <a:lumMod val="60000"/>
                    <a:lumOff val="40000"/>
                  </a:schemeClr>
                </a:solidFill>
              </a:rPr>
              <a:t>Grantobiorców</a:t>
            </a:r>
            <a:endParaRPr lang="pl-PL" dirty="0">
              <a:solidFill>
                <a:schemeClr val="tx2">
                  <a:lumMod val="60000"/>
                  <a:lumOff val="40000"/>
                </a:schemeClr>
              </a:solidFill>
            </a:endParaRPr>
          </a:p>
          <a:p>
            <a:r>
              <a:rPr lang="pl-PL" dirty="0">
                <a:solidFill>
                  <a:schemeClr val="tx2">
                    <a:lumMod val="60000"/>
                    <a:lumOff val="40000"/>
                  </a:schemeClr>
                </a:solidFill>
              </a:rPr>
              <a:t>Pniewy, lipiec 2023r</a:t>
            </a:r>
          </a:p>
          <a:p>
            <a:r>
              <a:rPr lang="pl-PL" sz="1800" i="1" dirty="0">
                <a:solidFill>
                  <a:schemeClr val="tx2">
                    <a:lumMod val="60000"/>
                    <a:lumOff val="40000"/>
                  </a:schemeClr>
                </a:solidFill>
              </a:rPr>
              <a:t>Ireneusz Witkowski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Realizacja grantów</a:t>
            </a:r>
          </a:p>
        </p:txBody>
      </p:sp>
      <p:sp>
        <p:nvSpPr>
          <p:cNvPr id="3" name="Symbol zastępczy zawartości 2"/>
          <p:cNvSpPr>
            <a:spLocks noGrp="1"/>
          </p:cNvSpPr>
          <p:nvPr>
            <p:ph idx="1"/>
          </p:nvPr>
        </p:nvSpPr>
        <p:spPr/>
        <p:txBody>
          <a:bodyPr>
            <a:normAutofit/>
          </a:bodyPr>
          <a:lstStyle/>
          <a:p>
            <a:r>
              <a:rPr lang="pl-PL" dirty="0"/>
              <a:t>Realizacja od 02.07.2023 do daty wpisanej w umowę ( w tym okresie możemy realizować faktury)</a:t>
            </a:r>
          </a:p>
          <a:p>
            <a:r>
              <a:rPr lang="pl-PL" dirty="0"/>
              <a:t>Przy problemach zwracać się do biura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Zasady realizacji</a:t>
            </a:r>
          </a:p>
        </p:txBody>
      </p:sp>
      <p:sp>
        <p:nvSpPr>
          <p:cNvPr id="3" name="Symbol zastępczy zawartości 2"/>
          <p:cNvSpPr>
            <a:spLocks noGrp="1"/>
          </p:cNvSpPr>
          <p:nvPr>
            <p:ph idx="1"/>
          </p:nvPr>
        </p:nvSpPr>
        <p:spPr/>
        <p:txBody>
          <a:bodyPr>
            <a:normAutofit fontScale="70000" lnSpcReduction="20000"/>
          </a:bodyPr>
          <a:lstStyle/>
          <a:p>
            <a:r>
              <a:rPr lang="pl-PL" dirty="0"/>
              <a:t>Zapoznać się z zapisami umowy</a:t>
            </a:r>
          </a:p>
          <a:p>
            <a:r>
              <a:rPr lang="pl-PL" dirty="0"/>
              <a:t>Przestrzegać terminów zapisanych w umowie, w pismach z LGD </a:t>
            </a:r>
          </a:p>
          <a:p>
            <a:r>
              <a:rPr lang="pl-PL" dirty="0"/>
              <a:t>W przypadku konieczności zmiany okresu realizacji projektu grantowego, należy złożyć pisemny wniosek do LGD i uzyskać akceptację ( aneks do umowy)</a:t>
            </a:r>
          </a:p>
          <a:p>
            <a:r>
              <a:rPr lang="pl-PL" dirty="0"/>
              <a:t>Zwrócić uwagę na okres </a:t>
            </a:r>
            <a:r>
              <a:rPr lang="pl-PL" dirty="0" err="1"/>
              <a:t>kwalifikowalności</a:t>
            </a:r>
            <a:r>
              <a:rPr lang="pl-PL" dirty="0"/>
              <a:t> wydatków ( faktury i rachunki muszą być wystawiane w okresie realizacji)</a:t>
            </a:r>
          </a:p>
          <a:p>
            <a:r>
              <a:rPr lang="pl-PL" dirty="0"/>
              <a:t>Projekt musi być realizowany zgodnie z załączonym harmonogramem do umowy ( w przypadku zmiany, pisemny wniosek do LGD – nie wymaga się aneksu do umowy)</a:t>
            </a:r>
          </a:p>
          <a:p>
            <a:r>
              <a:rPr lang="pl-PL" dirty="0"/>
              <a:t>Zwrócić uwagę na prawidłowe informowanie o dofinansowaniu ( </a:t>
            </a:r>
            <a:r>
              <a:rPr lang="pl-PL" dirty="0" err="1"/>
              <a:t>loga</a:t>
            </a:r>
            <a:r>
              <a:rPr lang="pl-PL" dirty="0"/>
              <a:t> i zapisy) oraz dokumentację ( listy obecności, zdjęcia, plakaty, materiały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Rozliczanie grantów</a:t>
            </a:r>
          </a:p>
        </p:txBody>
      </p:sp>
      <p:sp>
        <p:nvSpPr>
          <p:cNvPr id="3" name="Symbol zastępczy zawartości 2"/>
          <p:cNvSpPr>
            <a:spLocks noGrp="1"/>
          </p:cNvSpPr>
          <p:nvPr>
            <p:ph idx="1"/>
          </p:nvPr>
        </p:nvSpPr>
        <p:spPr/>
        <p:txBody>
          <a:bodyPr>
            <a:normAutofit fontScale="85000" lnSpcReduction="10000"/>
          </a:bodyPr>
          <a:lstStyle/>
          <a:p>
            <a:r>
              <a:rPr lang="pl-PL" dirty="0"/>
              <a:t>Wniosek o płatność, przed wypełnieniem zapoznać się z instrukcją)</a:t>
            </a:r>
          </a:p>
          <a:p>
            <a:r>
              <a:rPr lang="pl-PL" dirty="0"/>
              <a:t>Wniosek składamy w LGD KOLD w terminie 14 dni od uznania rachunku bankowego</a:t>
            </a:r>
          </a:p>
          <a:p>
            <a:r>
              <a:rPr lang="pl-PL" dirty="0"/>
              <a:t>Do wniosku załączamy kopie wszystkich dokumentów finansowych (dowody źródłowe opisane zgodnie z przepisami finansowymi z umowami -jeśli były, dowody zapłaty, listy obecności, ksero zdjęć, plakatów i innych dowodów realizacji ksero -</a:t>
            </a:r>
            <a:r>
              <a:rPr lang="pl-PL" dirty="0" err="1"/>
              <a:t>ksero</a:t>
            </a:r>
            <a:r>
              <a:rPr lang="pl-PL" dirty="0"/>
              <a:t> potwierdza LGD na miejscu).</a:t>
            </a:r>
          </a:p>
          <a:p>
            <a:r>
              <a:rPr lang="pl-PL" dirty="0"/>
              <a:t>Wniosek podpisany przez osoby uprawnione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Dowody źródłowe</a:t>
            </a:r>
          </a:p>
        </p:txBody>
      </p:sp>
      <p:sp>
        <p:nvSpPr>
          <p:cNvPr id="3" name="Symbol zastępczy zawartości 2"/>
          <p:cNvSpPr>
            <a:spLocks noGrp="1"/>
          </p:cNvSpPr>
          <p:nvPr>
            <p:ph idx="1"/>
          </p:nvPr>
        </p:nvSpPr>
        <p:spPr/>
        <p:txBody>
          <a:bodyPr>
            <a:normAutofit fontScale="55000" lnSpcReduction="20000"/>
          </a:bodyPr>
          <a:lstStyle/>
          <a:p>
            <a:r>
              <a:rPr lang="pl-PL" dirty="0"/>
              <a:t>Faktury, rachunki – można realizować przesyłane elektronicznie  </a:t>
            </a:r>
          </a:p>
          <a:p>
            <a:r>
              <a:rPr lang="pl-PL" dirty="0"/>
              <a:t>Dowód musi posiadać numer i wystawcę z danymi adresowymi</a:t>
            </a:r>
          </a:p>
          <a:p>
            <a:r>
              <a:rPr lang="pl-PL" dirty="0"/>
              <a:t>Wystawione na </a:t>
            </a:r>
            <a:r>
              <a:rPr lang="pl-PL" dirty="0" err="1"/>
              <a:t>grantobiorcę</a:t>
            </a:r>
            <a:r>
              <a:rPr lang="pl-PL" dirty="0"/>
              <a:t> z NIP-em ( wg nowej ustawy o rachunkowości  honoruje się paragony  fiskalne na których musi być NIP odbiorcy do kwoty 450 zł lub 100 euro) lub faktury uproszczone do kwoty 450 zł lub 100 euro)  </a:t>
            </a:r>
          </a:p>
          <a:p>
            <a:r>
              <a:rPr lang="pl-PL" dirty="0"/>
              <a:t>data wystawienia przed datą zapłaty</a:t>
            </a:r>
          </a:p>
          <a:p>
            <a:r>
              <a:rPr lang="pl-PL" dirty="0"/>
              <a:t>Wpisany sposób zapłaty ( gotówka tylko do kwoty 1000 zł – sporządzamy raport kasowy)</a:t>
            </a:r>
          </a:p>
          <a:p>
            <a:r>
              <a:rPr lang="pl-PL" dirty="0"/>
              <a:t>Wpisanie sposobu zapłaty nie jest potwierdzeniem zapłaty – musi być zapis – zapłacono gotówką </a:t>
            </a:r>
            <a:r>
              <a:rPr lang="pl-PL" i="1" dirty="0"/>
              <a:t>lub</a:t>
            </a:r>
            <a:r>
              <a:rPr lang="pl-PL" dirty="0"/>
              <a:t> kartą</a:t>
            </a:r>
          </a:p>
          <a:p>
            <a:r>
              <a:rPr lang="pl-PL" dirty="0"/>
              <a:t>Przy fakturach zagranicznych – przedkładamy tłumaczenie faktury na j. polski przez tłumacza przysięgłego – tłumaczenie nie jest kosztem kwalifikowanym)</a:t>
            </a:r>
          </a:p>
          <a:p>
            <a:r>
              <a:rPr lang="pl-PL" dirty="0"/>
              <a:t>Faktury wystawione w innej walucie – wg przelicznika bankowego przy przelewach i kartach lub wg kursu średniego NBP z dnia poprzedzającego datę wystawienia faktury przy gotówce</a:t>
            </a:r>
          </a:p>
          <a:p>
            <a:r>
              <a:rPr lang="pl-PL" dirty="0"/>
              <a:t>Na fakturach nie wolno nic poprawiać ( ew. nota korygującą)</a:t>
            </a:r>
          </a:p>
          <a:p>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Opisy faktur</a:t>
            </a:r>
          </a:p>
        </p:txBody>
      </p:sp>
      <p:sp>
        <p:nvSpPr>
          <p:cNvPr id="3" name="Symbol zastępczy zawartości 2"/>
          <p:cNvSpPr>
            <a:spLocks noGrp="1"/>
          </p:cNvSpPr>
          <p:nvPr>
            <p:ph idx="1"/>
          </p:nvPr>
        </p:nvSpPr>
        <p:spPr/>
        <p:txBody>
          <a:bodyPr>
            <a:normAutofit fontScale="62500" lnSpcReduction="20000"/>
          </a:bodyPr>
          <a:lstStyle/>
          <a:p>
            <a:r>
              <a:rPr lang="pl-PL" i="1" dirty="0">
                <a:solidFill>
                  <a:schemeClr val="accent1"/>
                </a:solidFill>
              </a:rPr>
              <a:t>Wszystkie wydatki muszą być księgowane na osobnym koncie rachunkowym</a:t>
            </a:r>
          </a:p>
          <a:p>
            <a:r>
              <a:rPr lang="pl-PL" dirty="0"/>
              <a:t>Drugostronne artykuły (  transport osób, wyżywienie osób, materiały..) zostały wydatkowane w ramach realizacji projektu grantowego............( tytuł projektu) dofinansowanego z Europejskiego Funduszu Rolnego na Rzecz Rozwoju Obszarów Wiejskich w ramach PROW 2014-2020. wg umowy </a:t>
            </a:r>
            <a:r>
              <a:rPr lang="pl-PL" dirty="0" err="1"/>
              <a:t>nr</a:t>
            </a:r>
            <a:r>
              <a:rPr lang="pl-PL" dirty="0"/>
              <a:t>............. Z dnia........ Dział z zestawienia rzeczowo –finansowego........)</a:t>
            </a:r>
          </a:p>
          <a:p>
            <a:r>
              <a:rPr lang="pl-PL" dirty="0">
                <a:solidFill>
                  <a:schemeClr val="accent1"/>
                </a:solidFill>
              </a:rPr>
              <a:t>          </a:t>
            </a:r>
            <a:r>
              <a:rPr lang="pl-PL" i="1" dirty="0">
                <a:solidFill>
                  <a:schemeClr val="accent1"/>
                </a:solidFill>
              </a:rPr>
              <a:t>np.  Umowa nr 23/ 08/G/2017 z dnia 27 lipca2017r, dział I.A3)           W przypadku kilku pozycji z różnych działów, należy poszczególne rozpisać np.    </a:t>
            </a:r>
            <a:r>
              <a:rPr lang="pl-PL" i="1" dirty="0" err="1">
                <a:solidFill>
                  <a:schemeClr val="accent1"/>
                </a:solidFill>
              </a:rPr>
              <a:t>Poz</a:t>
            </a:r>
            <a:r>
              <a:rPr lang="pl-PL" i="1" dirty="0">
                <a:solidFill>
                  <a:schemeClr val="accent1"/>
                </a:solidFill>
              </a:rPr>
              <a:t> 1,2  - dział  I.A1 , </a:t>
            </a:r>
            <a:r>
              <a:rPr lang="pl-PL" i="1" dirty="0" err="1">
                <a:solidFill>
                  <a:schemeClr val="accent1"/>
                </a:solidFill>
              </a:rPr>
              <a:t>poz</a:t>
            </a:r>
            <a:r>
              <a:rPr lang="pl-PL" i="1" dirty="0">
                <a:solidFill>
                  <a:schemeClr val="accent1"/>
                </a:solidFill>
              </a:rPr>
              <a:t> 3 – Dział I. B2.</a:t>
            </a:r>
          </a:p>
          <a:p>
            <a:r>
              <a:rPr lang="pl-PL" dirty="0"/>
              <a:t>Sprawdzono pod względem merytorycznym, formalnym i rachunkowym ; zatwierdzono do wypłaty w kwocie............( słownie......)      - data, podpisy osoby uprawnionej i skarbnika</a:t>
            </a:r>
          </a:p>
          <a:p>
            <a:r>
              <a:rPr lang="pl-PL" dirty="0"/>
              <a:t>Nr konta księgowego lub kodu rachunkowego dla tego projektu</a:t>
            </a:r>
          </a:p>
          <a:p>
            <a:pPr>
              <a:buNone/>
            </a:pPr>
            <a:r>
              <a:rPr lang="pl-PL" i="1" dirty="0">
                <a:solidFill>
                  <a:schemeClr val="accent1"/>
                </a:solidFill>
              </a:rPr>
              <a:t>                np.   Numer konta/Kolejny numer dokumentu/rok  -       502/2/2017</a:t>
            </a:r>
          </a:p>
          <a:p>
            <a:pPr>
              <a:buNone/>
            </a:pPr>
            <a:endParaRPr lang="pl-PL" dirty="0"/>
          </a:p>
          <a:p>
            <a:pPr>
              <a:buNone/>
            </a:pP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Wydatki</a:t>
            </a:r>
          </a:p>
        </p:txBody>
      </p:sp>
      <p:sp>
        <p:nvSpPr>
          <p:cNvPr id="3" name="Symbol zastępczy zawartości 2"/>
          <p:cNvSpPr>
            <a:spLocks noGrp="1"/>
          </p:cNvSpPr>
          <p:nvPr>
            <p:ph idx="1"/>
          </p:nvPr>
        </p:nvSpPr>
        <p:spPr>
          <a:xfrm>
            <a:off x="457200" y="1600200"/>
            <a:ext cx="8229600" cy="4925144"/>
          </a:xfrm>
        </p:spPr>
        <p:txBody>
          <a:bodyPr>
            <a:normAutofit fontScale="25000" lnSpcReduction="20000"/>
          </a:bodyPr>
          <a:lstStyle/>
          <a:p>
            <a:endParaRPr lang="pl-PL" dirty="0"/>
          </a:p>
          <a:p>
            <a:r>
              <a:rPr lang="pl-PL" dirty="0"/>
              <a:t> </a:t>
            </a:r>
          </a:p>
          <a:p>
            <a:r>
              <a:rPr lang="pl-PL" sz="8000" b="1" dirty="0"/>
              <a:t>1. Wydatki muszą być zgodne z zestawieniem rzeczowo – finansowym operacji załączonym do Umowy przyznania pomocy w zakresie: przedmiotu, ilości i miernika. </a:t>
            </a:r>
          </a:p>
          <a:p>
            <a:r>
              <a:rPr lang="pl-PL" sz="8000" b="1" i="1" dirty="0"/>
              <a:t>Co to oznacza? </a:t>
            </a:r>
          </a:p>
          <a:p>
            <a:r>
              <a:rPr lang="pl-PL" sz="8000" dirty="0"/>
              <a:t>Jeśli Beneficjent zaplanował zakup np. 100 szt. długopisów, to na fakturze, rachunku lub innym dokumencie potwierdzającym poniesienie wydatku musi się znaleźć odzwierciedlenie tego założenia. Pracownik weryfikujący dokument sprawdza czy zgadza się:</a:t>
            </a:r>
          </a:p>
          <a:p>
            <a:r>
              <a:rPr lang="pl-PL" sz="8000" dirty="0"/>
              <a:t>- </a:t>
            </a:r>
            <a:r>
              <a:rPr lang="pl-PL" sz="8000" b="1" dirty="0"/>
              <a:t>przedmiot, czyli czy zakupiony został długopis a nie np. flamaster, pisak, pióro itp. </a:t>
            </a:r>
          </a:p>
          <a:p>
            <a:r>
              <a:rPr lang="pl-PL" sz="8000" dirty="0"/>
              <a:t>- </a:t>
            </a:r>
            <a:r>
              <a:rPr lang="pl-PL" sz="8000" b="1" dirty="0"/>
              <a:t>ilość, czyli czy zakupiona ilość to 100. Zdarza się, że Beneficjent kupił 100 długopisów ale na fakturze znajduje się zapis np. 5 </a:t>
            </a:r>
            <a:r>
              <a:rPr lang="pl-PL" sz="8000" b="1" dirty="0" err="1"/>
              <a:t>kpl</a:t>
            </a:r>
            <a:r>
              <a:rPr lang="pl-PL" sz="8000" b="1" dirty="0"/>
              <a:t>. Pracownik weryfikujący może uznać, że 1 </a:t>
            </a:r>
            <a:r>
              <a:rPr lang="pl-PL" sz="8000" b="1" dirty="0" err="1"/>
              <a:t>kpl</a:t>
            </a:r>
            <a:r>
              <a:rPr lang="pl-PL" sz="8000" b="1" dirty="0"/>
              <a:t> = 20 szt., ale nie może zakwalifikować tego wydatku jako prawidłowy, ponieważ 1 </a:t>
            </a:r>
            <a:r>
              <a:rPr lang="pl-PL" sz="8000" b="1" dirty="0" err="1"/>
              <a:t>kpl</a:t>
            </a:r>
            <a:r>
              <a:rPr lang="pl-PL" sz="8000" b="1" dirty="0"/>
              <a:t>. mógłby równać się np. 3 szt. i wówczas, zamiast zaplanowanych 100 szt., przedstawiłby dokument na 15 szt. długopisów, co nie byłoby zgodne z zaplanowaną pozycją z zestawienia rzeczowo – finansowego z realizacji operacji</a:t>
            </a:r>
            <a:r>
              <a:rPr lang="pl-PL" sz="12800" b="1"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Wydatki</a:t>
            </a:r>
          </a:p>
        </p:txBody>
      </p:sp>
      <p:sp>
        <p:nvSpPr>
          <p:cNvPr id="3" name="Symbol zastępczy zawartości 2"/>
          <p:cNvSpPr>
            <a:spLocks noGrp="1"/>
          </p:cNvSpPr>
          <p:nvPr>
            <p:ph idx="1"/>
          </p:nvPr>
        </p:nvSpPr>
        <p:spPr/>
        <p:txBody>
          <a:bodyPr>
            <a:normAutofit fontScale="92500" lnSpcReduction="20000"/>
          </a:bodyPr>
          <a:lstStyle/>
          <a:p>
            <a:r>
              <a:rPr lang="pl-PL" dirty="0"/>
              <a:t>- </a:t>
            </a:r>
            <a:r>
              <a:rPr lang="pl-PL" b="1" dirty="0"/>
              <a:t>miernik, czyli jeżeli Beneficjent planuje zakup określonej ilości sztuk, to nie może przedstawiać dokumentów poświadczających zakup kompletów, zestawów itp. </a:t>
            </a:r>
          </a:p>
          <a:p>
            <a:r>
              <a:rPr lang="pl-PL" dirty="0"/>
              <a:t>W sytuacji, gdy na wystawionej fakturze znajdą się inne mierniki lub inne nazwy towarów/usług niż w zestawieniu rzeczowo-finansowym będącym załącznikiem do Umowy, to należy dołączyć fakturę korygującą lub inny dokument uszczegóławiający dane dotyczące przedmiotu zakupu, np. umowa, zamówienie </a:t>
            </a:r>
          </a:p>
          <a:p>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1987</Words>
  <Application>Microsoft Office PowerPoint</Application>
  <PresentationFormat>Pokaz na ekranie (4:3)</PresentationFormat>
  <Paragraphs>112</Paragraphs>
  <Slides>19</Slides>
  <Notes>1</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19</vt:i4>
      </vt:variant>
    </vt:vector>
  </HeadingPairs>
  <TitlesOfParts>
    <vt:vector size="22" baseType="lpstr">
      <vt:lpstr>Arial</vt:lpstr>
      <vt:lpstr>Calibri</vt:lpstr>
      <vt:lpstr>Motyw pakietu Office</vt:lpstr>
      <vt:lpstr>Podpisanie umów - granty</vt:lpstr>
      <vt:lpstr>Realizacja i rozliczanie grantów- Leader</vt:lpstr>
      <vt:lpstr>Realizacja grantów</vt:lpstr>
      <vt:lpstr>Zasady realizacji</vt:lpstr>
      <vt:lpstr>Rozliczanie grantów</vt:lpstr>
      <vt:lpstr>Dowody źródłowe</vt:lpstr>
      <vt:lpstr>Opisy faktur</vt:lpstr>
      <vt:lpstr>Wydatki</vt:lpstr>
      <vt:lpstr>Wydatki</vt:lpstr>
      <vt:lpstr>Wydatki</vt:lpstr>
      <vt:lpstr>Wydatki</vt:lpstr>
      <vt:lpstr>Wydatki</vt:lpstr>
      <vt:lpstr>Wydatki</vt:lpstr>
      <vt:lpstr>Wydatki</vt:lpstr>
      <vt:lpstr>Wydatki</vt:lpstr>
      <vt:lpstr>Wydatki</vt:lpstr>
      <vt:lpstr>Wydatki</vt:lpstr>
      <vt:lpstr>Wydatki</vt:lpstr>
      <vt:lpstr>Rozliczenia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Realizacja i rozliczanie grantów- Leader</dc:title>
  <dc:creator>Dell</dc:creator>
  <cp:lastModifiedBy>Lokalna Grupa Działania KOLD Lokalna Grupa Działania KOLD</cp:lastModifiedBy>
  <cp:revision>19</cp:revision>
  <cp:lastPrinted>2023-07-31T12:35:37Z</cp:lastPrinted>
  <dcterms:created xsi:type="dcterms:W3CDTF">2017-07-16T07:40:33Z</dcterms:created>
  <dcterms:modified xsi:type="dcterms:W3CDTF">2023-08-02T13:38:05Z</dcterms:modified>
</cp:coreProperties>
</file>