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23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71" r:id="rId15"/>
    <p:sldId id="275" r:id="rId16"/>
    <p:sldId id="282" r:id="rId17"/>
    <p:sldId id="272" r:id="rId18"/>
    <p:sldId id="277" r:id="rId19"/>
    <p:sldId id="279" r:id="rId20"/>
    <p:sldId id="284" r:id="rId21"/>
    <p:sldId id="280" r:id="rId2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03.12.2024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Agroturystyka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Rozwój turystyki wiejskiej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Lwówek, 02.12.2024r.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Danuta Grześkowiak-Kniat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0115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464497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 Rozwój turystyki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wiejskiej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sparcie dla tworzenia i rozszerzenia działalności agroturystycznej, tworzenia zagród edukacyjnych w tym przy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gospodarstwach rolnych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przypuszczalny: </a:t>
            </a:r>
            <a:r>
              <a:rPr lang="pl-P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15-30.03.2025</a:t>
            </a:r>
            <a:endParaRPr lang="pl-P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30.09.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 498 000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zakładanie agroturystyki, zakładanie zagród edukacyjnych                                                   50 000 - 100 000 PLN </a:t>
            </a:r>
          </a:p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rozwój agroturystyki         50 000 - 150 000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/>
              <a:t>Beneficjenci:</a:t>
            </a:r>
          </a:p>
          <a:p>
            <a:pPr marL="0" indent="0">
              <a:buNone/>
            </a:pPr>
            <a:r>
              <a:rPr lang="pl-PL" sz="2400" dirty="0"/>
              <a:t>- osoby fizyczne,</a:t>
            </a:r>
          </a:p>
          <a:p>
            <a:pPr>
              <a:buFontTx/>
              <a:buChar char="-"/>
            </a:pPr>
            <a:r>
              <a:rPr lang="pl-PL" sz="2400" dirty="0"/>
              <a:t>Rolnicy lub ich małżonkowie</a:t>
            </a:r>
          </a:p>
          <a:p>
            <a:r>
              <a:rPr lang="pl-PL" sz="2400" dirty="0"/>
              <a:t>Osoby ubezpieczone w KRUS</a:t>
            </a:r>
          </a:p>
          <a:p>
            <a:r>
              <a:rPr lang="pl-PL" sz="2400" dirty="0"/>
              <a:t>Zgłoszenie do ewidencji w gminie</a:t>
            </a:r>
          </a:p>
          <a:p>
            <a:r>
              <a:rPr lang="pl-PL" sz="2400" dirty="0"/>
              <a:t>Nie ma obowiązku prowadzenia działalności gospodarczej</a:t>
            </a:r>
          </a:p>
          <a:p>
            <a:r>
              <a:rPr lang="pl-PL" sz="2400" dirty="0"/>
              <a:t>Wynajem do 5 pokoi</a:t>
            </a:r>
          </a:p>
          <a:p>
            <a:r>
              <a:rPr lang="pl-PL" sz="2400" dirty="0"/>
              <a:t>- tworzenie i rozwój gospodarstw agroturystycznych z przystosowaniem warunków dla potencjalnych</a:t>
            </a:r>
          </a:p>
          <a:p>
            <a:r>
              <a:rPr lang="pl-PL" sz="2400" dirty="0"/>
              <a:t>turystów</a:t>
            </a:r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263" y="5894701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400" dirty="0"/>
              <a:t>Kwota pomocy w formie płatności ryczałtowej ustalana jest na podstawie projektu budżetu operacji.</a:t>
            </a:r>
          </a:p>
          <a:p>
            <a:r>
              <a:rPr lang="pl-PL" sz="2000" dirty="0"/>
              <a:t>posiada miejsce zamieszkania na obszarze wiejskim objętym LSR</a:t>
            </a:r>
          </a:p>
          <a:p>
            <a:r>
              <a:rPr lang="pl-PL" sz="2000" dirty="0"/>
              <a:t>rozwój GA - pomoc przyznaje się, jeżeli wnioskodawca wykaże, że w okresie 3 lat poprzedzających dzień złożenia WOPP wykonywał łącznie co najmniej przez 365 dni działalność</a:t>
            </a:r>
          </a:p>
          <a:p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</a:t>
            </a:r>
          </a:p>
          <a:p>
            <a:r>
              <a:rPr lang="pl-PL" sz="2000" dirty="0"/>
              <a:t>została przedłożona koncepcja wdrożenia systemu kategoryzacji WBN; </a:t>
            </a:r>
          </a:p>
          <a:p>
            <a:r>
              <a:rPr lang="pl-PL" sz="2000" dirty="0"/>
              <a:t> wnioskodawca zakłada przystąpienie do lokalnej, regionalnej lub ogólnopolskiej organizacji zrzeszającej </a:t>
            </a:r>
            <a:r>
              <a:rPr lang="pl-PL" sz="2000" dirty="0" err="1"/>
              <a:t>kwaterodawców</a:t>
            </a:r>
            <a:r>
              <a:rPr lang="pl-PL" sz="2000" dirty="0"/>
              <a:t> wiejskich nie później niż w dniu złożenia WOP. </a:t>
            </a:r>
            <a:endParaRPr lang="pl-PL" sz="24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Katalog kosztów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2059333"/>
            <a:ext cx="7886700" cy="4351338"/>
          </a:xfrm>
        </p:spPr>
        <p:txBody>
          <a:bodyPr/>
          <a:lstStyle/>
          <a:p>
            <a:r>
              <a:rPr lang="pl-PL" dirty="0"/>
              <a:t>Zakup sprzętu niezbędnego do  prowadzenia gospodarstwa agroturystycznego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Realizacja do 30.09.2026r.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340" y="375320"/>
            <a:ext cx="7886700" cy="759618"/>
          </a:xfrm>
        </p:spPr>
        <p:txBody>
          <a:bodyPr>
            <a:normAutofit/>
          </a:bodyPr>
          <a:lstStyle/>
          <a:p>
            <a:r>
              <a:rPr lang="pl-PL" dirty="0"/>
              <a:t>   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E6FBA077-2A0B-7875-05B8-DFA8FF2AC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056286"/>
              </p:ext>
            </p:extLst>
          </p:nvPr>
        </p:nvGraphicFramePr>
        <p:xfrm>
          <a:off x="179388" y="1173955"/>
          <a:ext cx="8335961" cy="489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173">
                  <a:extLst>
                    <a:ext uri="{9D8B030D-6E8A-4147-A177-3AD203B41FA5}">
                      <a16:colId xmlns:a16="http://schemas.microsoft.com/office/drawing/2014/main" val="3771577478"/>
                    </a:ext>
                  </a:extLst>
                </a:gridCol>
                <a:gridCol w="1581622">
                  <a:extLst>
                    <a:ext uri="{9D8B030D-6E8A-4147-A177-3AD203B41FA5}">
                      <a16:colId xmlns:a16="http://schemas.microsoft.com/office/drawing/2014/main" val="1266541050"/>
                    </a:ext>
                  </a:extLst>
                </a:gridCol>
                <a:gridCol w="2609956">
                  <a:extLst>
                    <a:ext uri="{9D8B030D-6E8A-4147-A177-3AD203B41FA5}">
                      <a16:colId xmlns:a16="http://schemas.microsoft.com/office/drawing/2014/main" val="3169986977"/>
                    </a:ext>
                  </a:extLst>
                </a:gridCol>
                <a:gridCol w="2550342">
                  <a:extLst>
                    <a:ext uri="{9D8B030D-6E8A-4147-A177-3AD203B41FA5}">
                      <a16:colId xmlns:a16="http://schemas.microsoft.com/office/drawing/2014/main" val="1575092724"/>
                    </a:ext>
                  </a:extLst>
                </a:gridCol>
                <a:gridCol w="1215868">
                  <a:extLst>
                    <a:ext uri="{9D8B030D-6E8A-4147-A177-3AD203B41FA5}">
                      <a16:colId xmlns:a16="http://schemas.microsoft.com/office/drawing/2014/main" val="1264236637"/>
                    </a:ext>
                  </a:extLst>
                </a:gridCol>
              </a:tblGrid>
              <a:tr h="66107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Lp.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Kryterium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Punktacja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Uzasadnienie (diagnoza obszaru)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Źró</a:t>
                      </a:r>
                      <a:r>
                        <a:rPr lang="pl-PL" sz="1100" kern="100">
                          <a:effectLst/>
                        </a:rPr>
                        <a:t>dło weryfikacji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899084372"/>
                  </a:ext>
                </a:extLst>
              </a:tr>
              <a:tr h="4230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1.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Doradztwo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3 pkt – szkolenie i doradztwo w biurze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2 pkt – szkolenie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doradztwo w biurze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- Wnioskodawca korzystał osobiście ze szkolenia i doradztwa w zakresie złożenia wniosku w biurze LGD najpóźniej 7 dni roboczych przed zakończeniem konkursu.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zależy na wysokiej jakości wniosków, w związku z tym postanowiono premiować wnioskodawców, którzy skorzystali z =e szkolenia i doradztwa prowadzonego przez pracowników LGD. Ubiegła perspektywa finansowa pokazała, że jakość składanych wniosków przez wnioskodawców, którzy nie korzystali z doradztwa była słaba, dlatego zakłada się premiowanie doradztwa. Kryterium powyższe uwzględniono także w Lokalnej Strategii Rozwoju LGD KOLD. 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Lista obecności na szkoleniu, lista doradztwa w biurze. 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476669807"/>
                  </a:ext>
                </a:extLst>
              </a:tr>
            </a:tbl>
          </a:graphicData>
        </a:graphic>
      </p:graphicFrame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41433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7C8F592-60EE-0695-1B52-86969887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Symbol zastępczy zawartości 8">
            <a:extLst>
              <a:ext uri="{FF2B5EF4-FFF2-40B4-BE49-F238E27FC236}">
                <a16:creationId xmlns:a16="http://schemas.microsoft.com/office/drawing/2014/main" id="{BE522113-63B2-3258-9516-4097CBF64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35622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D21859D3-759C-9B0F-F06E-31D5F72FD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751742"/>
            <a:ext cx="7183710" cy="55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Kryteria ocen KOLD</a:t>
            </a:r>
          </a:p>
        </p:txBody>
      </p:sp>
      <p:pic>
        <p:nvPicPr>
          <p:cNvPr id="9" name="Obraz 2" descr="kold logo lokalna grupa działania2">
            <a:extLst>
              <a:ext uri="{FF2B5EF4-FFF2-40B4-BE49-F238E27FC236}">
                <a16:creationId xmlns:a16="http://schemas.microsoft.com/office/drawing/2014/main" id="{BBB9A0B0-79A4-3205-2694-F8CE9D984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Symbol zastępczy zawartości 11">
            <a:extLst>
              <a:ext uri="{FF2B5EF4-FFF2-40B4-BE49-F238E27FC236}">
                <a16:creationId xmlns:a16="http://schemas.microsoft.com/office/drawing/2014/main" id="{105C4685-F11B-0220-65FE-E18F88731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43894"/>
              </p:ext>
            </p:extLst>
          </p:nvPr>
        </p:nvGraphicFramePr>
        <p:xfrm>
          <a:off x="628650" y="1772816"/>
          <a:ext cx="7886700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92">
                  <a:extLst>
                    <a:ext uri="{9D8B030D-6E8A-4147-A177-3AD203B41FA5}">
                      <a16:colId xmlns:a16="http://schemas.microsoft.com/office/drawing/2014/main" val="3798634011"/>
                    </a:ext>
                  </a:extLst>
                </a:gridCol>
                <a:gridCol w="1496381">
                  <a:extLst>
                    <a:ext uri="{9D8B030D-6E8A-4147-A177-3AD203B41FA5}">
                      <a16:colId xmlns:a16="http://schemas.microsoft.com/office/drawing/2014/main" val="3874900967"/>
                    </a:ext>
                  </a:extLst>
                </a:gridCol>
                <a:gridCol w="2469294">
                  <a:extLst>
                    <a:ext uri="{9D8B030D-6E8A-4147-A177-3AD203B41FA5}">
                      <a16:colId xmlns:a16="http://schemas.microsoft.com/office/drawing/2014/main" val="336953071"/>
                    </a:ext>
                  </a:extLst>
                </a:gridCol>
                <a:gridCol w="2412893">
                  <a:extLst>
                    <a:ext uri="{9D8B030D-6E8A-4147-A177-3AD203B41FA5}">
                      <a16:colId xmlns:a16="http://schemas.microsoft.com/office/drawing/2014/main" val="3543992464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880673796"/>
                    </a:ext>
                  </a:extLst>
                </a:gridCol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2.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Grupy w niekorzystnej sytuacji 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2 pkt – operacja w opisie jest z grupy określonej jako będącej w niekorzystnej sytuacji LSR lub zawiera przynajmniej 1 typ działania kierowanej do tej grupy</a:t>
                      </a:r>
                      <a:endParaRPr lang="pl-PL" sz="10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0 pkt - operacja w opisie nie jest z grupy określonej jako będącej w niekorzystnej sytuacji LSR i nie zawiera przynajmniej 1 typ działania kierowanej do tej grupy.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LGD premiuje operacje oddziaływujące  pozytywnie na grupę osób będącej w niekorzystnej sytuacji  określonej w LSR. Zgodnie z założenia RLKS należy wspierać te grupy i zostało to równie dookreślone w LSR. 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– w opisie operacji.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126375781"/>
                  </a:ext>
                </a:extLst>
              </a:tr>
            </a:tbl>
          </a:graphicData>
        </a:graphic>
      </p:graphicFrame>
      <p:pic>
        <p:nvPicPr>
          <p:cNvPr id="13" name="Symbol zastępczy zawartości 8">
            <a:extLst>
              <a:ext uri="{FF2B5EF4-FFF2-40B4-BE49-F238E27FC236}">
                <a16:creationId xmlns:a16="http://schemas.microsoft.com/office/drawing/2014/main" id="{0C746D67-09FB-94A2-8C0C-74586F71C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816304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F23D8-AD1D-ABD9-6310-C23ED64A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Kryteria ocen KOLD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C9A5F00-4D48-173F-988C-FF1FEA35C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388130"/>
              </p:ext>
            </p:extLst>
          </p:nvPr>
        </p:nvGraphicFramePr>
        <p:xfrm>
          <a:off x="628650" y="3418491"/>
          <a:ext cx="7886701" cy="1362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493">
                  <a:extLst>
                    <a:ext uri="{9D8B030D-6E8A-4147-A177-3AD203B41FA5}">
                      <a16:colId xmlns:a16="http://schemas.microsoft.com/office/drawing/2014/main" val="1830577570"/>
                    </a:ext>
                  </a:extLst>
                </a:gridCol>
                <a:gridCol w="2586641">
                  <a:extLst>
                    <a:ext uri="{9D8B030D-6E8A-4147-A177-3AD203B41FA5}">
                      <a16:colId xmlns:a16="http://schemas.microsoft.com/office/drawing/2014/main" val="569630915"/>
                    </a:ext>
                  </a:extLst>
                </a:gridCol>
                <a:gridCol w="2527560">
                  <a:extLst>
                    <a:ext uri="{9D8B030D-6E8A-4147-A177-3AD203B41FA5}">
                      <a16:colId xmlns:a16="http://schemas.microsoft.com/office/drawing/2014/main" val="1789318027"/>
                    </a:ext>
                  </a:extLst>
                </a:gridCol>
                <a:gridCol w="1205007">
                  <a:extLst>
                    <a:ext uri="{9D8B030D-6E8A-4147-A177-3AD203B41FA5}">
                      <a16:colId xmlns:a16="http://schemas.microsoft.com/office/drawing/2014/main" val="3486125263"/>
                    </a:ext>
                  </a:extLst>
                </a:gridCol>
              </a:tblGrid>
              <a:tr h="112967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3. Wkład własny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2 pkt – powyżej 10% kosztów kwalifikowanych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powyżej 5% do 10% kosztów kwalifikowanych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0 pkt – do 5% kosztów kwalifikowanych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premiuje operacje, w który wkład własny jest wyższy niż wymagany co wpływa na zwiększenie racjonalności planowanych wydatków w ramach operacji.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extLst>
                  <a:ext uri="{0D108BD9-81ED-4DB2-BD59-A6C34878D82A}">
                    <a16:rowId xmlns:a16="http://schemas.microsoft.com/office/drawing/2014/main" val="281933263"/>
                  </a:ext>
                </a:extLst>
              </a:tr>
            </a:tbl>
          </a:graphicData>
        </a:graphic>
      </p:graphicFrame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BF169508-EE65-486B-8363-E82B37299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41742E04-C513-6155-A4BE-BF6C01C7F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822536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3400"/>
          </a:xfrm>
        </p:spPr>
        <p:txBody>
          <a:bodyPr>
            <a:normAutofit fontScale="90000"/>
          </a:bodyPr>
          <a:lstStyle/>
          <a:p>
            <a:r>
              <a:rPr lang="pl-PL" dirty="0"/>
              <a:t>                              </a:t>
            </a:r>
            <a:r>
              <a:rPr lang="pl-PL" dirty="0">
                <a:solidFill>
                  <a:srgbClr val="FF0000"/>
                </a:solidFill>
              </a:rPr>
              <a:t>Kryteria ocen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400" dirty="0"/>
              <a:t>- Tworzenie i wsparcie klubów, świetlic, klubów seniora, </a:t>
            </a:r>
          </a:p>
          <a:p>
            <a:pPr marL="0" indent="0">
              <a:buNone/>
            </a:pPr>
            <a:r>
              <a:rPr lang="pl-PL" sz="2400" dirty="0"/>
              <a:t>- Wsparcie organizacji pozarządowych – rozwój instytucjonalny, szkoleniowy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512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932F3DB-4989-76AA-AF04-C988400BC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68083"/>
              </p:ext>
            </p:extLst>
          </p:nvPr>
        </p:nvGraphicFramePr>
        <p:xfrm>
          <a:off x="628650" y="898527"/>
          <a:ext cx="7886700" cy="4474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92">
                  <a:extLst>
                    <a:ext uri="{9D8B030D-6E8A-4147-A177-3AD203B41FA5}">
                      <a16:colId xmlns:a16="http://schemas.microsoft.com/office/drawing/2014/main" val="372470330"/>
                    </a:ext>
                  </a:extLst>
                </a:gridCol>
                <a:gridCol w="1496381">
                  <a:extLst>
                    <a:ext uri="{9D8B030D-6E8A-4147-A177-3AD203B41FA5}">
                      <a16:colId xmlns:a16="http://schemas.microsoft.com/office/drawing/2014/main" val="332251810"/>
                    </a:ext>
                  </a:extLst>
                </a:gridCol>
                <a:gridCol w="2469294">
                  <a:extLst>
                    <a:ext uri="{9D8B030D-6E8A-4147-A177-3AD203B41FA5}">
                      <a16:colId xmlns:a16="http://schemas.microsoft.com/office/drawing/2014/main" val="732033667"/>
                    </a:ext>
                  </a:extLst>
                </a:gridCol>
                <a:gridCol w="2412893">
                  <a:extLst>
                    <a:ext uri="{9D8B030D-6E8A-4147-A177-3AD203B41FA5}">
                      <a16:colId xmlns:a16="http://schemas.microsoft.com/office/drawing/2014/main" val="1420945615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255344550"/>
                    </a:ext>
                  </a:extLst>
                </a:gridCol>
              </a:tblGrid>
              <a:tr h="4474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4.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Promocja obszaru LGD KOLD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3 pkt – umieszczenie podczas realizacji operacji informacji o realizowanym projekcie w postaci wizualnej przynajmniej w dwóch miejscach tym w Internecie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1 pkt – umieszczenie podczas realizacji operacji informacji o realizowanym projekcie w postaci wizualnej w jednym miejscu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0 pkt – nie zamieści podczas realizacji operacji informacji o realizowanym projekcie w postaci wizualnej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LGD premiując operacje, w których Wnioskodawca zakłada umieszczenie informacji uzyskuje możliwość promocji swego obszaru , swojej działalności oraz promocję Programu, z którego została dofinansowana operacja. 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pomocy- załącznik o promowaniu obszaru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358391991"/>
                  </a:ext>
                </a:extLst>
              </a:tr>
            </a:tbl>
          </a:graphicData>
        </a:graphic>
      </p:graphicFrame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C522EAA4-BD5E-D94A-C5A5-0D024A2C8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093525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B33A55-FB20-A001-894B-4907B40A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22F8D40-0344-9964-3C4C-8CD9D97F9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144116"/>
              </p:ext>
            </p:extLst>
          </p:nvPr>
        </p:nvGraphicFramePr>
        <p:xfrm>
          <a:off x="467544" y="980730"/>
          <a:ext cx="8047807" cy="4138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101">
                  <a:extLst>
                    <a:ext uri="{9D8B030D-6E8A-4147-A177-3AD203B41FA5}">
                      <a16:colId xmlns:a16="http://schemas.microsoft.com/office/drawing/2014/main" val="2275656165"/>
                    </a:ext>
                  </a:extLst>
                </a:gridCol>
                <a:gridCol w="1526948">
                  <a:extLst>
                    <a:ext uri="{9D8B030D-6E8A-4147-A177-3AD203B41FA5}">
                      <a16:colId xmlns:a16="http://schemas.microsoft.com/office/drawing/2014/main" val="769277063"/>
                    </a:ext>
                  </a:extLst>
                </a:gridCol>
                <a:gridCol w="2519736">
                  <a:extLst>
                    <a:ext uri="{9D8B030D-6E8A-4147-A177-3AD203B41FA5}">
                      <a16:colId xmlns:a16="http://schemas.microsoft.com/office/drawing/2014/main" val="1012811008"/>
                    </a:ext>
                  </a:extLst>
                </a:gridCol>
                <a:gridCol w="2462183">
                  <a:extLst>
                    <a:ext uri="{9D8B030D-6E8A-4147-A177-3AD203B41FA5}">
                      <a16:colId xmlns:a16="http://schemas.microsoft.com/office/drawing/2014/main" val="774834934"/>
                    </a:ext>
                  </a:extLst>
                </a:gridCol>
                <a:gridCol w="1173839">
                  <a:extLst>
                    <a:ext uri="{9D8B030D-6E8A-4147-A177-3AD203B41FA5}">
                      <a16:colId xmlns:a16="http://schemas.microsoft.com/office/drawing/2014/main" val="4131023447"/>
                    </a:ext>
                  </a:extLst>
                </a:gridCol>
              </a:tblGrid>
              <a:tr h="41388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pl-PL" sz="1100" kern="100" dirty="0">
                          <a:effectLst/>
                        </a:rPr>
                        <a:t>5. 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Środowisko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1 pkt - wprowadzenie w ramach operacji rozwiązania sprzyjającego ochronie środowiska lub klimatu określonego</a:t>
                      </a:r>
                      <a:r>
                        <a:rPr lang="pl-PL" sz="1500" kern="100">
                          <a:effectLst/>
                        </a:rPr>
                        <a:t> </a:t>
                      </a:r>
                      <a:r>
                        <a:rPr lang="pl-PL" sz="1100" kern="100">
                          <a:effectLst/>
                        </a:rPr>
                        <a:t>w sposób mierzalny – cechą lub zbiorem cech sprzyjającej ochronie środowiska lub klimatu,</a:t>
                      </a:r>
                      <a:endParaRPr lang="pl-P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0 pkt -  brak w ramach operacji rozwiązania sprzyjającego ochronie środowiska lub klimatu określonego  w sposób mierzalny.</a:t>
                      </a:r>
                      <a:endParaRPr lang="pl-PL" sz="10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LGD premiuje ochronę środowiska i ochronę klimatu, co ostało dookreślone w LSR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– opis szczegółowy z mierzalnymi elementami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15940921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5B94225A-9595-5B62-DF37-E5790375F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E286EDA2-0AC6-8B6B-5F4A-FD18FBB11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620025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394412-5886-4068-7DFD-B0C2E0656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9B12E6C6-E250-881D-7C1A-138F5DC588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660272"/>
              </p:ext>
            </p:extLst>
          </p:nvPr>
        </p:nvGraphicFramePr>
        <p:xfrm>
          <a:off x="628650" y="1062932"/>
          <a:ext cx="7886700" cy="548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50">
                  <a:extLst>
                    <a:ext uri="{9D8B030D-6E8A-4147-A177-3AD203B41FA5}">
                      <a16:colId xmlns:a16="http://schemas.microsoft.com/office/drawing/2014/main" val="143879976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41132619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287354516"/>
                    </a:ext>
                  </a:extLst>
                </a:gridCol>
                <a:gridCol w="1856906">
                  <a:extLst>
                    <a:ext uri="{9D8B030D-6E8A-4147-A177-3AD203B41FA5}">
                      <a16:colId xmlns:a16="http://schemas.microsoft.com/office/drawing/2014/main" val="1451985331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2575914117"/>
                    </a:ext>
                  </a:extLst>
                </a:gridCol>
              </a:tblGrid>
              <a:tr h="54849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pl-PL" sz="1100" kern="100" dirty="0">
                          <a:effectLst/>
                        </a:rPr>
                        <a:t>6. 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Innowacyjność ( nie dotyczy EFS+)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2 pkt - innowacyjność kreatywna produktowa lub procesowa w skali co najmniej obszaru LSR, rozumiana jako powstała w wyniku autorskiego pomysłu, dotyczącego nowych produktów, usług, procesów 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 1 pkt- innowacyjność imitujące w skali co najmniej obszaru LSR rozumiana jako wzorowanie na wcześniej powstałych produktach, usługach lub procesach</a:t>
                      </a:r>
                      <a:r>
                        <a:rPr lang="pl-PL" sz="1500" kern="100" dirty="0">
                          <a:effectLst/>
                        </a:rPr>
                        <a:t>,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lub </a:t>
                      </a:r>
                      <a:r>
                        <a:rPr lang="pl-PL" sz="1500" kern="100" dirty="0">
                          <a:effectLst/>
                        </a:rPr>
                        <a:t> </a:t>
                      </a:r>
                      <a:r>
                        <a:rPr lang="pl-PL" sz="1100" kern="100" dirty="0">
                          <a:effectLst/>
                        </a:rPr>
                        <a:t>innowacyjność kreatywna produktowa lub procesowa w skali co najmniej obszaru LSR, rozumiana jako nowy sposób wykorzystania lub zmobilizowania istniejących lokalnych zasobów przyrodniczych, historycznych, kulturowych czy społecznych .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0 pkt - brak jakiejkolwiek innowacyjności lub wprowadzenie innowacyjności innej niż wymienione uprzednio.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Innowacyjność określana jako kryterium jakościowe ma pozwolić, zgodnie z zasadą RLKS, poszukiwać nowatorskich rozwiązań, pomysłów na obszarach wiejskich przez społeczność lokalną.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- opis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246515480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859AED28-C38D-16A5-D1C3-39D995722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39490B2A-CEDC-A1ED-6B22-8FA6F14B1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661248"/>
            <a:ext cx="7886700" cy="80903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38451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7763F-9BCA-867A-0832-AAA60CC7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A8EB1FB-9BC4-E3B3-CB72-42F786027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875812"/>
              </p:ext>
            </p:extLst>
          </p:nvPr>
        </p:nvGraphicFramePr>
        <p:xfrm>
          <a:off x="628650" y="2584863"/>
          <a:ext cx="7886701" cy="3225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493">
                  <a:extLst>
                    <a:ext uri="{9D8B030D-6E8A-4147-A177-3AD203B41FA5}">
                      <a16:colId xmlns:a16="http://schemas.microsoft.com/office/drawing/2014/main" val="2377118010"/>
                    </a:ext>
                  </a:extLst>
                </a:gridCol>
                <a:gridCol w="2586641">
                  <a:extLst>
                    <a:ext uri="{9D8B030D-6E8A-4147-A177-3AD203B41FA5}">
                      <a16:colId xmlns:a16="http://schemas.microsoft.com/office/drawing/2014/main" val="1736453535"/>
                    </a:ext>
                  </a:extLst>
                </a:gridCol>
                <a:gridCol w="2527560">
                  <a:extLst>
                    <a:ext uri="{9D8B030D-6E8A-4147-A177-3AD203B41FA5}">
                      <a16:colId xmlns:a16="http://schemas.microsoft.com/office/drawing/2014/main" val="3130710320"/>
                    </a:ext>
                  </a:extLst>
                </a:gridCol>
                <a:gridCol w="1205007">
                  <a:extLst>
                    <a:ext uri="{9D8B030D-6E8A-4147-A177-3AD203B41FA5}">
                      <a16:colId xmlns:a16="http://schemas.microsoft.com/office/drawing/2014/main" val="1356731607"/>
                    </a:ext>
                  </a:extLst>
                </a:gridCol>
              </a:tblGrid>
              <a:tr h="255586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7. Kompletność wniosku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3 pkt – wniosek jest kompletny wraz z wymaganymi załącznikami w tym pozwoleniem na budowę lub głoszeniem robót budowlanych, o ile tego wymaga operacja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0 pkt - wniosek nie jest kompletny -brak  wymaganych załączników ( nawet jednego) w tym pozwoleniem na budowę lub głoszeniem robót budowlanych, o ile tego wymaga operacja</a:t>
                      </a:r>
                      <a:endParaRPr lang="pl-PL" sz="11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 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premiuje operacje, do których dołączono niezbędne dokumenty. Zmniejsza przez to ryzyko, że Wnioskodawca na dalszym etapie oceny nie dopełni formalności lub zrezygnuje z operacji co jest niekorzystne dla LGD.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extLst>
                  <a:ext uri="{0D108BD9-81ED-4DB2-BD59-A6C34878D82A}">
                    <a16:rowId xmlns:a16="http://schemas.microsoft.com/office/drawing/2014/main" val="1648182773"/>
                  </a:ext>
                </a:extLst>
              </a:tr>
            </a:tbl>
          </a:graphicData>
        </a:graphic>
      </p:graphicFrame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B70F2E16-3296-6634-F0C6-5224655A2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C2E6BAAA-019C-14E8-1C6E-E66CEDAF2A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26059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2170800"/>
            <a:ext cx="7496890" cy="425473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                      Agroturystyka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agroturystyka - 85% dofinansowania z PS WPR</a:t>
            </a:r>
          </a:p>
          <a:p>
            <a:r>
              <a:rPr lang="pl-PL" dirty="0"/>
              <a:t>- zaliczkowanie 50 % kosztów kwalifikowanych</a:t>
            </a:r>
          </a:p>
          <a:p>
            <a:r>
              <a:rPr lang="pl-PL" dirty="0"/>
              <a:t>Rozliczenie ryczałtowe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1470</Words>
  <Application>Microsoft Office PowerPoint</Application>
  <PresentationFormat>Pokaz na ekranie (4:3)</PresentationFormat>
  <Paragraphs>169</Paragraphs>
  <Slides>21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Agroturystyka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                      Agroturystyka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        Katalog kosztów</vt:lpstr>
      <vt:lpstr>                   Kryteria ocen KOLD</vt:lpstr>
      <vt:lpstr>                     Kryteria ocen KOLD</vt:lpstr>
      <vt:lpstr>                       Kryteria ocen KOLD</vt:lpstr>
      <vt:lpstr>                              Kryteria ocen</vt:lpstr>
      <vt:lpstr>                Kryteria ocen KOLD</vt:lpstr>
      <vt:lpstr>            Kryteria ocen KOLD</vt:lpstr>
      <vt:lpstr> Kryteria ocen KOLD</vt:lpstr>
      <vt:lpstr>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Piotr Kłos</cp:lastModifiedBy>
  <cp:revision>49</cp:revision>
  <cp:lastPrinted>2022-06-06T06:45:22Z</cp:lastPrinted>
  <dcterms:created xsi:type="dcterms:W3CDTF">2016-05-09T18:19:58Z</dcterms:created>
  <dcterms:modified xsi:type="dcterms:W3CDTF">2024-12-03T12:10:54Z</dcterms:modified>
</cp:coreProperties>
</file>