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handoutMasterIdLst>
    <p:handoutMasterId r:id="rId22"/>
  </p:handoutMasterIdLst>
  <p:sldIdLst>
    <p:sldId id="265" r:id="rId2"/>
    <p:sldId id="258" r:id="rId3"/>
    <p:sldId id="274" r:id="rId4"/>
    <p:sldId id="262" r:id="rId5"/>
    <p:sldId id="285" r:id="rId6"/>
    <p:sldId id="259" r:id="rId7"/>
    <p:sldId id="260" r:id="rId8"/>
    <p:sldId id="264" r:id="rId9"/>
    <p:sldId id="261" r:id="rId10"/>
    <p:sldId id="266" r:id="rId11"/>
    <p:sldId id="267" r:id="rId12"/>
    <p:sldId id="286" r:id="rId13"/>
    <p:sldId id="281" r:id="rId14"/>
    <p:sldId id="271" r:id="rId15"/>
    <p:sldId id="275" r:id="rId16"/>
    <p:sldId id="272" r:id="rId17"/>
    <p:sldId id="277" r:id="rId18"/>
    <p:sldId id="279" r:id="rId19"/>
    <p:sldId id="284" r:id="rId20"/>
    <p:sldId id="280" r:id="rId21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47B84-D3B0-4C6A-8A01-E520A47BB7F7}" type="datetimeFigureOut">
              <a:rPr lang="pl-PL" smtClean="0"/>
              <a:t>22.06.2026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F33D1-4A04-4C50-8497-8A434F10AF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5867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6078B3-E534-9801-E56C-9014D8EA8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A17528-5C14-5264-1886-8CC7AFF4A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BD16A2-B2D8-DBCB-226F-5DE4AE95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B7611F-C600-E436-1D2D-A6762F58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9C645A-9F28-7CA3-3DD1-F6819C4A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214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EAB5E0-A3E2-B08E-18EC-F7A6B70B7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A09C3B1-5618-C4DD-3EB8-2C41BD3BF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77B350-387C-E09E-1559-CB8E59D5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09C192-FFF0-B611-71A3-1D4CDF0BF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0824F2-2986-CFDF-EACA-12E67449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55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75289EB-8BA1-E56C-659A-4B56AEF09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5159877-EF55-4A95-7882-1583A20F1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983019-114A-ED75-A4EC-2D56E0E4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B6D0B2-C660-16F5-548C-C1DB64331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127CBD-5EA6-7208-1552-5DBF9CF1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54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BDD488-854D-B550-F97F-7561C32B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109E6B-D1F4-9FBE-8730-B6D1C11A7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7148718-F64F-F7F3-3E1C-4B57AA69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D323467-21D5-D6AB-3AFC-0A38769A2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C2120D-A54D-EC64-A4D7-2E473E29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897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462313-9327-E9B4-2C1C-8E8CCBC47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EAC021-230B-076E-D864-37D7822A0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B13C64F-2C9F-874C-A9AD-BF1782524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DCE871-1D62-1A42-ABE2-0C5D6FE9A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0C73F2-9E94-77B8-F510-4D5A2543B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349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D47C2D-F0B7-E3FF-18A1-595419F5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94B865-87DC-0BED-4D57-37CC3E4E6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221B775-786D-BF69-E721-85971643E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317884F-6CA2-06E7-D74C-255106B9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D3EC9E-49DE-516D-7992-4949EAA5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2A10ED5-A21B-B3E6-42C8-A34F0089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921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20432-CF46-2A70-EC79-17C9D964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1CC008D-576A-00E8-23D2-B409A12F5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F533E2-7BC8-697D-6357-D37C7EC51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DD4C498-2763-5CF6-1E89-64D811FF7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728A89-A27B-806C-AEC0-AD6F52BB9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A3DECA1-C43B-AC2B-C665-F881C68CE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2AB5D5B-FF11-1996-6AEA-DBF033EA4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12367C2-7090-CDC2-FB2F-8F4C2E23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35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F79CA9-058E-F162-6FED-4901DFB72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EDC6E13-E8B2-8DF8-AF56-2842E055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148F61C-76CE-30FF-740E-FEF38A36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4B9B294-9C09-87C4-E176-CCBEE1A1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222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722D988-F86B-364B-9574-E091423DC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4F1FF95-7940-A437-8D85-C166AD36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A84E0A3-1DF7-E8D4-E7D7-8C4EF70C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251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BDA6F1-C91E-250A-C3AA-008841E8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4B65A3-A3C0-8FB7-8479-6E7805C93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EB09122-815D-4978-01B3-6736E2DA6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1E03EAA-5873-7AA1-9362-85A4C7ABE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B1BCC98-C54C-0379-9EEE-C487D1FC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A7C3F6-AACF-547A-B5B3-9F039F69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114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9EBDAB-0F7B-8122-9835-E6A546829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7B1DF61-BEBD-8F76-05F5-452077CA0B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F4EC1D-5774-659B-074F-445F62457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FD93ADD-2B16-D575-EF32-FAE76F6A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603607B-4149-8DC8-836F-62E0F77B9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F013DF0-98DD-1806-A279-0431B8B7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96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E2EE966-A488-65D9-8DD6-E91982F8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A2F3D3-82E3-E0F7-37CF-73A8F6CD6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43EA1B9-A426-747B-EDE8-2D2884E80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C00A49-E3C3-1662-6369-6DB65E786A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E65415-FD40-939B-5FBE-1A590C8FA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95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old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pl-PL" dirty="0"/>
              <a:t>Agroturystyka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060688"/>
            <a:ext cx="6584776" cy="3744575"/>
          </a:xfrm>
        </p:spPr>
        <p:txBody>
          <a:bodyPr>
            <a:normAutofit/>
          </a:bodyPr>
          <a:lstStyle/>
          <a:p>
            <a:r>
              <a:rPr lang="pl-PL" sz="2400" b="1" i="1" dirty="0">
                <a:solidFill>
                  <a:schemeClr val="accent5">
                    <a:lumMod val="50000"/>
                  </a:schemeClr>
                </a:solidFill>
              </a:rPr>
              <a:t>Zakładanie gospodarstw agroturystycznych</a:t>
            </a:r>
            <a:endParaRPr lang="pl-PL" sz="24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sz="3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Głuponie, 18.06.2026 r.</a:t>
            </a:r>
          </a:p>
          <a:p>
            <a:r>
              <a:rPr lang="pl-PL" sz="3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</a:t>
            </a:r>
          </a:p>
          <a:p>
            <a:r>
              <a:rPr lang="pl-PL" sz="3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pl-PL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Ireneusz Witkowski</a:t>
            </a:r>
          </a:p>
          <a:p>
            <a:r>
              <a:rPr lang="pl-PL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Danuta Grześkowiak-Kniat</a:t>
            </a:r>
          </a:p>
          <a:p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533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Symbol zastępczy zawartości 8">
            <a:extLst>
              <a:ext uri="{FF2B5EF4-FFF2-40B4-BE49-F238E27FC236}">
                <a16:creationId xmlns:a16="http://schemas.microsoft.com/office/drawing/2014/main" id="{685FE828-652D-8C34-8A27-B07D6909F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pic>
        <p:nvPicPr>
          <p:cNvPr id="16" name="Obraz 2" descr="kold logo lokalna grupa działania2">
            <a:extLst>
              <a:ext uri="{FF2B5EF4-FFF2-40B4-BE49-F238E27FC236}">
                <a16:creationId xmlns:a16="http://schemas.microsoft.com/office/drawing/2014/main" id="{030A73E6-CEC5-29DA-161C-46F39F7A2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84949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88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5050" y="231229"/>
            <a:ext cx="6912768" cy="1325563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Konkursy PS WPR działanie EFRROW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Nabory wniosków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464497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2.2. Rozwój turystyki</a:t>
            </a:r>
            <a:r>
              <a:rPr lang="pl-PL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wiejskiej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sparcie dla tworzenia i rozszerzenia działalności agroturystycznej, tworzenia zagród edukacyjnych w tym przy gospodarstwach rolnych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Termin naboru: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07.09 </a:t>
            </a: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- 21.09.2026 r.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 realizacji: do 30.12.2027 r. </a:t>
            </a:r>
          </a:p>
          <a:p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Kwota naboru: 231 500 euro = ok. 970 000 PLN</a:t>
            </a:r>
          </a:p>
          <a:p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Kwota wniosku: zakładanie agroturystyki: 50 000 </a:t>
            </a:r>
            <a:r>
              <a:rPr lang="pl-PL" sz="2000" b="1">
                <a:latin typeface="Calibri" panose="020F0502020204030204" pitchFamily="34" charset="0"/>
                <a:cs typeface="Times New Roman" panose="02020603050405020304" pitchFamily="18" charset="0"/>
              </a:rPr>
              <a:t>– 150 </a:t>
            </a:r>
            <a:r>
              <a:rPr lang="pl-PL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000 PLN  </a:t>
            </a:r>
          </a:p>
        </p:txBody>
      </p:sp>
      <p:pic>
        <p:nvPicPr>
          <p:cNvPr id="5" name="Obraz 2" descr="kold logo lokalna grupa działania2">
            <a:extLst>
              <a:ext uri="{FF2B5EF4-FFF2-40B4-BE49-F238E27FC236}">
                <a16:creationId xmlns:a16="http://schemas.microsoft.com/office/drawing/2014/main" id="{10E39B9A-2C5A-0E31-110F-C91A41FE0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ymbol zastępczy zawartości 8">
            <a:extLst>
              <a:ext uri="{FF2B5EF4-FFF2-40B4-BE49-F238E27FC236}">
                <a16:creationId xmlns:a16="http://schemas.microsoft.com/office/drawing/2014/main" id="{17BC896E-CAAE-1913-7788-218B41116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65263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72333" y="224788"/>
            <a:ext cx="3799334" cy="1263674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Grantobiorcy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400" dirty="0"/>
              <a:t>beneficjenci:</a:t>
            </a:r>
          </a:p>
          <a:p>
            <a:pPr marL="0" indent="0">
              <a:buNone/>
            </a:pPr>
            <a:r>
              <a:rPr lang="pl-PL" sz="2400" dirty="0"/>
              <a:t>   - osoby fizyczne (nie można wykonywać działalności</a:t>
            </a:r>
            <a:br>
              <a:rPr lang="pl-PL" sz="2400" dirty="0"/>
            </a:br>
            <a:r>
              <a:rPr lang="pl-PL" sz="2400" dirty="0"/>
              <a:t>      w zakresie Start GA, ZE,GO)</a:t>
            </a:r>
          </a:p>
          <a:p>
            <a:pPr marL="0" indent="0">
              <a:buNone/>
            </a:pPr>
            <a:r>
              <a:rPr lang="pl-PL" sz="2400" dirty="0"/>
              <a:t>   - posiada miejsce zameldowania na obszarze wiejskim</a:t>
            </a:r>
            <a:br>
              <a:rPr lang="pl-PL" sz="2400" dirty="0"/>
            </a:br>
            <a:r>
              <a:rPr lang="pl-PL" sz="2400" dirty="0"/>
              <a:t>     objętym LSR co najmniej od roku poprzedzającego dzień</a:t>
            </a:r>
            <a:br>
              <a:rPr lang="pl-PL" sz="2400" dirty="0"/>
            </a:br>
            <a:r>
              <a:rPr lang="pl-PL" sz="2400" dirty="0"/>
              <a:t>     złożenia wniosku (zaświadczenie z gminy ważne 3 miesiące)</a:t>
            </a:r>
          </a:p>
          <a:p>
            <a:pPr marL="0" indent="0">
              <a:buNone/>
            </a:pPr>
            <a:r>
              <a:rPr lang="pl-PL" sz="2400" dirty="0"/>
              <a:t>   - rolnicy, małżonkowie lub domownicy</a:t>
            </a:r>
          </a:p>
          <a:p>
            <a:r>
              <a:rPr lang="pl-PL" sz="2400" dirty="0"/>
              <a:t>osoby ubezpieczone w KRUS - dotyczy domowników</a:t>
            </a:r>
          </a:p>
          <a:p>
            <a:r>
              <a:rPr lang="pl-PL" sz="2400" dirty="0"/>
              <a:t>małe gospodarstwa</a:t>
            </a:r>
          </a:p>
          <a:p>
            <a:r>
              <a:rPr lang="pl-PL" sz="2400" dirty="0"/>
              <a:t>nie ma obowiązku prowadzenia działalności gospodarczej</a:t>
            </a:r>
          </a:p>
          <a:p>
            <a:r>
              <a:rPr lang="pl-PL" sz="2400" dirty="0"/>
              <a:t>wynajem pokoi, sprzedaż posiłków domowych i świadczenie innych usług związanych z pobytem turystów</a:t>
            </a:r>
          </a:p>
          <a:p>
            <a:pPr marL="0" indent="0">
              <a:buNone/>
            </a:pPr>
            <a:endParaRPr lang="pl-PL" sz="2400" b="1" dirty="0"/>
          </a:p>
        </p:txBody>
      </p:sp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D0DE145C-25E1-C72A-03A7-314AC826B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ymbol zastępczy zawartości 8">
            <a:extLst>
              <a:ext uri="{FF2B5EF4-FFF2-40B4-BE49-F238E27FC236}">
                <a16:creationId xmlns:a16="http://schemas.microsoft.com/office/drawing/2014/main" id="{56FB5CAB-1288-E499-122E-1009C6374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698518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kold logo lokalna grupa działania2">
            <a:extLst>
              <a:ext uri="{FF2B5EF4-FFF2-40B4-BE49-F238E27FC236}">
                <a16:creationId xmlns:a16="http://schemas.microsoft.com/office/drawing/2014/main" id="{F70CF6E7-6AFB-E7F3-F3EF-FE11BAED0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4949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EA9D628A-597C-E80F-E1BA-52844AA8C6E0}"/>
              </a:ext>
            </a:extLst>
          </p:cNvPr>
          <p:cNvSpPr txBox="1">
            <a:spLocks/>
          </p:cNvSpPr>
          <p:nvPr/>
        </p:nvSpPr>
        <p:spPr>
          <a:xfrm>
            <a:off x="3356409" y="210952"/>
            <a:ext cx="2431182" cy="792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100" dirty="0">
                <a:solidFill>
                  <a:srgbClr val="FF0000"/>
                </a:solidFill>
              </a:rPr>
              <a:t>Formy 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575613FF-E360-A666-7FC0-47F590679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124744"/>
            <a:ext cx="7687766" cy="5045162"/>
          </a:xfrm>
        </p:spPr>
        <p:txBody>
          <a:bodyPr>
            <a:normAutofit/>
          </a:bodyPr>
          <a:lstStyle/>
          <a:p>
            <a:r>
              <a:rPr lang="pl-PL" sz="2000" dirty="0"/>
              <a:t>kwota pomocy w formie płatności ryczałtowej ustalana jest na podstawie projektu budżetu operacji</a:t>
            </a:r>
          </a:p>
          <a:p>
            <a:r>
              <a:rPr lang="pl-PL" sz="2000" dirty="0"/>
              <a:t>działalność zgodna z celami LSR;</a:t>
            </a:r>
          </a:p>
          <a:p>
            <a:r>
              <a:rPr lang="pl-PL" sz="2000" dirty="0"/>
              <a:t>wniosek nie obejmuje kosztów inwestycji w produkcję rolniczą lub przetwórczą</a:t>
            </a:r>
          </a:p>
          <a:p>
            <a:r>
              <a:rPr lang="pl-PL" sz="2000" dirty="0"/>
              <a:t>jest uzasadniona ekonomicznie, co potwierdza przedłożony uproszczony biznesplan</a:t>
            </a:r>
          </a:p>
          <a:p>
            <a:r>
              <a:rPr lang="pl-PL" sz="2000" dirty="0"/>
              <a:t>biznesplan jest racjonalny i uzasadniony zakresem operacji</a:t>
            </a:r>
          </a:p>
          <a:p>
            <a:r>
              <a:rPr lang="pl-PL" sz="2000" dirty="0"/>
              <a:t>została przedłożona koncepcja wdrożenia systemu kategoryzacji WBN</a:t>
            </a:r>
          </a:p>
          <a:p>
            <a:r>
              <a:rPr lang="pl-PL" sz="2000" dirty="0"/>
              <a:t>zgłoszenie w gminie do </a:t>
            </a:r>
            <a:r>
              <a:rPr lang="pl-PL" sz="2000" dirty="0">
                <a:effectLst/>
              </a:rPr>
              <a:t>ewidencji innych obiektów hotelarskich świadczących usługi hotelarskie</a:t>
            </a:r>
            <a:endParaRPr lang="pl-PL" sz="2000" dirty="0"/>
          </a:p>
          <a:p>
            <a:r>
              <a:rPr lang="pl-PL" sz="2000" dirty="0"/>
              <a:t>wnioskodawca zakłada przystąpienie do lokalnej, regionalnej lub ogólnopolskiej organizacji zrzeszającej kwaterodawców wiejskich nie później niż w dniu złożenia WOP</a:t>
            </a:r>
            <a:endParaRPr lang="pl-PL" sz="2400" dirty="0"/>
          </a:p>
        </p:txBody>
      </p:sp>
      <p:pic>
        <p:nvPicPr>
          <p:cNvPr id="12" name="Symbol zastępczy zawartości 8">
            <a:extLst>
              <a:ext uri="{FF2B5EF4-FFF2-40B4-BE49-F238E27FC236}">
                <a16:creationId xmlns:a16="http://schemas.microsoft.com/office/drawing/2014/main" id="{89DA3F9F-0155-50DE-FB36-C710C99FA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28298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F0585-D237-DBA0-C1E3-603FC3ED3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16" y="368804"/>
            <a:ext cx="4608512" cy="975642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Katalog kosztów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972CE6-B10E-F69D-8510-DC83FF0D4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22" y="2059333"/>
            <a:ext cx="7886700" cy="1873723"/>
          </a:xfrm>
        </p:spPr>
        <p:txBody>
          <a:bodyPr/>
          <a:lstStyle/>
          <a:p>
            <a:r>
              <a:rPr lang="pl-PL" dirty="0"/>
              <a:t>Zakup sprzętu niezbędnego do  prowadzenia gospodarstwa agroturystycznego</a:t>
            </a:r>
          </a:p>
          <a:p>
            <a:r>
              <a:rPr lang="pl-PL" dirty="0"/>
              <a:t>Wydatki realne, niezbędne do realizacji zadań</a:t>
            </a:r>
          </a:p>
          <a:p>
            <a:r>
              <a:rPr lang="pl-PL" dirty="0"/>
              <a:t>Realizacja do 30.12.2027 r.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7" name="Obraz 2" descr="kold logo lokalna grupa działania2">
            <a:extLst>
              <a:ext uri="{FF2B5EF4-FFF2-40B4-BE49-F238E27FC236}">
                <a16:creationId xmlns:a16="http://schemas.microsoft.com/office/drawing/2014/main" id="{98AD38B7-C7D1-9E99-A6E2-79B109F05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933D2A7D-5A7B-273F-6B1D-58D3572DE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976391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E6FBA077-2A0B-7875-05B8-DFA8FF2ACC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056286"/>
              </p:ext>
            </p:extLst>
          </p:nvPr>
        </p:nvGraphicFramePr>
        <p:xfrm>
          <a:off x="179388" y="1173955"/>
          <a:ext cx="8335961" cy="4891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173">
                  <a:extLst>
                    <a:ext uri="{9D8B030D-6E8A-4147-A177-3AD203B41FA5}">
                      <a16:colId xmlns:a16="http://schemas.microsoft.com/office/drawing/2014/main" val="3771577478"/>
                    </a:ext>
                  </a:extLst>
                </a:gridCol>
                <a:gridCol w="1581622">
                  <a:extLst>
                    <a:ext uri="{9D8B030D-6E8A-4147-A177-3AD203B41FA5}">
                      <a16:colId xmlns:a16="http://schemas.microsoft.com/office/drawing/2014/main" val="1266541050"/>
                    </a:ext>
                  </a:extLst>
                </a:gridCol>
                <a:gridCol w="2609956">
                  <a:extLst>
                    <a:ext uri="{9D8B030D-6E8A-4147-A177-3AD203B41FA5}">
                      <a16:colId xmlns:a16="http://schemas.microsoft.com/office/drawing/2014/main" val="3169986977"/>
                    </a:ext>
                  </a:extLst>
                </a:gridCol>
                <a:gridCol w="2550342">
                  <a:extLst>
                    <a:ext uri="{9D8B030D-6E8A-4147-A177-3AD203B41FA5}">
                      <a16:colId xmlns:a16="http://schemas.microsoft.com/office/drawing/2014/main" val="1575092724"/>
                    </a:ext>
                  </a:extLst>
                </a:gridCol>
                <a:gridCol w="1215868">
                  <a:extLst>
                    <a:ext uri="{9D8B030D-6E8A-4147-A177-3AD203B41FA5}">
                      <a16:colId xmlns:a16="http://schemas.microsoft.com/office/drawing/2014/main" val="1264236637"/>
                    </a:ext>
                  </a:extLst>
                </a:gridCol>
              </a:tblGrid>
              <a:tr h="661075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Lp. 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Kryterium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Punktacja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Uzasadnienie (diagnoza obszaru)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Źró</a:t>
                      </a:r>
                      <a:r>
                        <a:rPr lang="pl-PL" sz="1100" kern="100">
                          <a:effectLst/>
                        </a:rPr>
                        <a:t>dło weryfikacji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extLst>
                  <a:ext uri="{0D108BD9-81ED-4DB2-BD59-A6C34878D82A}">
                    <a16:rowId xmlns:a16="http://schemas.microsoft.com/office/drawing/2014/main" val="1899084372"/>
                  </a:ext>
                </a:extLst>
              </a:tr>
              <a:tr h="4230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1.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Doradztwo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3 pkt – szkolenie i doradztwo w biurze</a:t>
                      </a:r>
                      <a:endParaRPr lang="pl-PL" sz="1100" kern="10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2 pkt – szkolenie (wyłącznie)</a:t>
                      </a:r>
                      <a:endParaRPr lang="pl-PL" sz="1100" kern="10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1 pkt – doradztwo w biurze (wyłącznie)</a:t>
                      </a:r>
                      <a:endParaRPr lang="pl-PL" sz="1100" kern="10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- Wnioskodawca korzystał osobiście ze szkolenia i doradztwa w zakresie złożenia wniosku w biurze LGD najpóźniej 7 dni roboczych przed zakończeniem konkursu.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LGD zależy na wysokiej jakości wniosków, w związku z tym postanowiono premiować wnioskodawców, którzy skorzystali z =e szkolenia i doradztwa prowadzonego przez pracowników LGD. Ubiegła perspektywa finansowa pokazała, że jakość składanych wniosków przez wnioskodawców, którzy nie korzystali z doradztwa była słaba, dlatego zakłada się premiowanie doradztwa. Kryterium powyższe uwzględniono także w Lokalnej Strategii Rozwoju LGD KOLD.  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Lista obecności na szkoleniu, lista doradztwa w biurze. 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extLst>
                  <a:ext uri="{0D108BD9-81ED-4DB2-BD59-A6C34878D82A}">
                    <a16:rowId xmlns:a16="http://schemas.microsoft.com/office/drawing/2014/main" val="1476669807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F7C8F592-60EE-0695-1B52-869698873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271EA5B2-36DD-6512-3C0B-4A92D04BE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42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ymbol zastępczy zawartości 8">
            <a:extLst>
              <a:ext uri="{FF2B5EF4-FFF2-40B4-BE49-F238E27FC236}">
                <a16:creationId xmlns:a16="http://schemas.microsoft.com/office/drawing/2014/main" id="{5CC88B27-7FCB-C026-E801-45362E813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E7B72EA8-E2E1-8228-24F5-7FABCC669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69" y="306845"/>
            <a:ext cx="4951462" cy="79208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</p:spTree>
    <p:extLst>
      <p:ext uri="{BB962C8B-B14F-4D97-AF65-F5344CB8AC3E}">
        <p14:creationId xmlns:p14="http://schemas.microsoft.com/office/powerpoint/2010/main" val="1356228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105C4685-F11B-0220-65FE-E18F88731A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5906476"/>
              </p:ext>
            </p:extLst>
          </p:nvPr>
        </p:nvGraphicFramePr>
        <p:xfrm>
          <a:off x="628650" y="1772816"/>
          <a:ext cx="7886700" cy="3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792">
                  <a:extLst>
                    <a:ext uri="{9D8B030D-6E8A-4147-A177-3AD203B41FA5}">
                      <a16:colId xmlns:a16="http://schemas.microsoft.com/office/drawing/2014/main" val="3798634011"/>
                    </a:ext>
                  </a:extLst>
                </a:gridCol>
                <a:gridCol w="1496381">
                  <a:extLst>
                    <a:ext uri="{9D8B030D-6E8A-4147-A177-3AD203B41FA5}">
                      <a16:colId xmlns:a16="http://schemas.microsoft.com/office/drawing/2014/main" val="3874900967"/>
                    </a:ext>
                  </a:extLst>
                </a:gridCol>
                <a:gridCol w="2469294">
                  <a:extLst>
                    <a:ext uri="{9D8B030D-6E8A-4147-A177-3AD203B41FA5}">
                      <a16:colId xmlns:a16="http://schemas.microsoft.com/office/drawing/2014/main" val="336953071"/>
                    </a:ext>
                  </a:extLst>
                </a:gridCol>
                <a:gridCol w="2412893">
                  <a:extLst>
                    <a:ext uri="{9D8B030D-6E8A-4147-A177-3AD203B41FA5}">
                      <a16:colId xmlns:a16="http://schemas.microsoft.com/office/drawing/2014/main" val="3543992464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880673796"/>
                    </a:ext>
                  </a:extLst>
                </a:gridCol>
              </a:tblGrid>
              <a:tr h="3600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>
                          <a:effectLst/>
                        </a:rPr>
                        <a:t>2.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Grupy w niekorzystnej sytuacji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2 pkt – operacja w opisie jest z grupy określonej jako będącej w niekorzystnej sytuacji LSR lub zawiera przynajmniej 1 typ działania kierowanej do tej grupy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0 pkt - operacja w opisie nie jest z grupy określonej jako będącej w niekorzystnej sytuacji LSR i nie zawiera przynajmniej 1 typ działania kierowanej do tej grupy.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LGD premiuje operacje oddziaływujące  pozytywnie na grupę osób będącej w niekorzystnej sytuacji  określonej w LSR. Zgodnie z założenia RLKS należy wspierać te grupy i zostało to równie dookreślone w LSR.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 – w opisie operacji.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126375781"/>
                  </a:ext>
                </a:extLst>
              </a:tr>
            </a:tbl>
          </a:graphicData>
        </a:graphic>
      </p:graphicFrame>
      <p:pic>
        <p:nvPicPr>
          <p:cNvPr id="3" name="Obraz 2" descr="kold logo lokalna grupa działania2">
            <a:extLst>
              <a:ext uri="{FF2B5EF4-FFF2-40B4-BE49-F238E27FC236}">
                <a16:creationId xmlns:a16="http://schemas.microsoft.com/office/drawing/2014/main" id="{A172B6B6-59E9-B045-DF20-11527F8C8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ymbol zastępczy zawartości 8">
            <a:extLst>
              <a:ext uri="{FF2B5EF4-FFF2-40B4-BE49-F238E27FC236}">
                <a16:creationId xmlns:a16="http://schemas.microsoft.com/office/drawing/2014/main" id="{5951CF97-D854-0099-FC49-236CD205C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50110C74-3783-6F96-70DF-FF15F0853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69" y="496584"/>
            <a:ext cx="4951462" cy="79208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</p:spTree>
    <p:extLst>
      <p:ext uri="{BB962C8B-B14F-4D97-AF65-F5344CB8AC3E}">
        <p14:creationId xmlns:p14="http://schemas.microsoft.com/office/powerpoint/2010/main" val="2816304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400" dirty="0"/>
              <a:t>- Tworzenie i wsparcie klubów, świetlic, klubów seniora, </a:t>
            </a:r>
          </a:p>
          <a:p>
            <a:pPr marL="0" indent="0">
              <a:buNone/>
            </a:pPr>
            <a:r>
              <a:rPr lang="pl-PL" sz="2400" dirty="0"/>
              <a:t>- Wsparcie organizacji pozarządowych – rozwój instytucjonalny, szkoleniowy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932F3DB-4989-76AA-AF04-C988400BC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368083"/>
              </p:ext>
            </p:extLst>
          </p:nvPr>
        </p:nvGraphicFramePr>
        <p:xfrm>
          <a:off x="628650" y="898527"/>
          <a:ext cx="7886700" cy="4474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792">
                  <a:extLst>
                    <a:ext uri="{9D8B030D-6E8A-4147-A177-3AD203B41FA5}">
                      <a16:colId xmlns:a16="http://schemas.microsoft.com/office/drawing/2014/main" val="372470330"/>
                    </a:ext>
                  </a:extLst>
                </a:gridCol>
                <a:gridCol w="1496381">
                  <a:extLst>
                    <a:ext uri="{9D8B030D-6E8A-4147-A177-3AD203B41FA5}">
                      <a16:colId xmlns:a16="http://schemas.microsoft.com/office/drawing/2014/main" val="332251810"/>
                    </a:ext>
                  </a:extLst>
                </a:gridCol>
                <a:gridCol w="2469294">
                  <a:extLst>
                    <a:ext uri="{9D8B030D-6E8A-4147-A177-3AD203B41FA5}">
                      <a16:colId xmlns:a16="http://schemas.microsoft.com/office/drawing/2014/main" val="732033667"/>
                    </a:ext>
                  </a:extLst>
                </a:gridCol>
                <a:gridCol w="2412893">
                  <a:extLst>
                    <a:ext uri="{9D8B030D-6E8A-4147-A177-3AD203B41FA5}">
                      <a16:colId xmlns:a16="http://schemas.microsoft.com/office/drawing/2014/main" val="1420945615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255344550"/>
                    </a:ext>
                  </a:extLst>
                </a:gridCol>
              </a:tblGrid>
              <a:tr h="4474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4.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Promocja obszaru LGD KOLD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3 pkt – umieszczenie podczas realizacji operacji informacji o realizowanym projekcie w postaci wizualnej przynajmniej w dwóch miejscach tym w Internecie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1 pkt – umieszczenie podczas realizacji operacji informacji o realizowanym projekcie w postaci wizualnej w jednym miejscu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0 pkt – nie zamieści podczas realizacji operacji informacji o realizowanym projekcie w postaci wizualnej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LGD premiując operacje, w których Wnioskodawca zakłada umieszczenie informacji uzyskuje możliwość promocji swego obszaru , swojej działalności oraz promocję Programu, z którego została dofinansowana operacja.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pomocy- załącznik o promowaniu obszaru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358391991"/>
                  </a:ext>
                </a:extLst>
              </a:tr>
            </a:tbl>
          </a:graphicData>
        </a:graphic>
      </p:graphicFrame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4B949B27-43D2-D50A-7F32-65ED293D9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64" y="34431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ymbol zastępczy zawartości 8">
            <a:extLst>
              <a:ext uri="{FF2B5EF4-FFF2-40B4-BE49-F238E27FC236}">
                <a16:creationId xmlns:a16="http://schemas.microsoft.com/office/drawing/2014/main" id="{4B2F0833-385C-5527-D252-CC447A43D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9A97BA3F-F877-467D-0E93-47BB567D1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69" y="152636"/>
            <a:ext cx="4951462" cy="79208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</p:spTree>
    <p:extLst>
      <p:ext uri="{BB962C8B-B14F-4D97-AF65-F5344CB8AC3E}">
        <p14:creationId xmlns:p14="http://schemas.microsoft.com/office/powerpoint/2010/main" val="1093525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822F8D40-0344-9964-3C4C-8CD9D97F9C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144116"/>
              </p:ext>
            </p:extLst>
          </p:nvPr>
        </p:nvGraphicFramePr>
        <p:xfrm>
          <a:off x="467544" y="980730"/>
          <a:ext cx="8047807" cy="4138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101">
                  <a:extLst>
                    <a:ext uri="{9D8B030D-6E8A-4147-A177-3AD203B41FA5}">
                      <a16:colId xmlns:a16="http://schemas.microsoft.com/office/drawing/2014/main" val="2275656165"/>
                    </a:ext>
                  </a:extLst>
                </a:gridCol>
                <a:gridCol w="1526948">
                  <a:extLst>
                    <a:ext uri="{9D8B030D-6E8A-4147-A177-3AD203B41FA5}">
                      <a16:colId xmlns:a16="http://schemas.microsoft.com/office/drawing/2014/main" val="769277063"/>
                    </a:ext>
                  </a:extLst>
                </a:gridCol>
                <a:gridCol w="2519736">
                  <a:extLst>
                    <a:ext uri="{9D8B030D-6E8A-4147-A177-3AD203B41FA5}">
                      <a16:colId xmlns:a16="http://schemas.microsoft.com/office/drawing/2014/main" val="1012811008"/>
                    </a:ext>
                  </a:extLst>
                </a:gridCol>
                <a:gridCol w="2462183">
                  <a:extLst>
                    <a:ext uri="{9D8B030D-6E8A-4147-A177-3AD203B41FA5}">
                      <a16:colId xmlns:a16="http://schemas.microsoft.com/office/drawing/2014/main" val="774834934"/>
                    </a:ext>
                  </a:extLst>
                </a:gridCol>
                <a:gridCol w="1173839">
                  <a:extLst>
                    <a:ext uri="{9D8B030D-6E8A-4147-A177-3AD203B41FA5}">
                      <a16:colId xmlns:a16="http://schemas.microsoft.com/office/drawing/2014/main" val="4131023447"/>
                    </a:ext>
                  </a:extLst>
                </a:gridCol>
              </a:tblGrid>
              <a:tr h="41388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pl-PL" sz="1100" kern="100" dirty="0">
                          <a:effectLst/>
                        </a:rPr>
                        <a:t>5. 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Środowisko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>
                          <a:effectLst/>
                        </a:rPr>
                        <a:t>1 pkt - wprowadzenie w ramach operacji rozwiązania sprzyjającego ochronie środowiska lub klimatu określonego</a:t>
                      </a:r>
                      <a:r>
                        <a:rPr lang="pl-PL" sz="1500" kern="100">
                          <a:effectLst/>
                        </a:rPr>
                        <a:t> </a:t>
                      </a:r>
                      <a:r>
                        <a:rPr lang="pl-PL" sz="1100" kern="100">
                          <a:effectLst/>
                        </a:rPr>
                        <a:t>w sposób mierzalny – cechą lub zbiorem cech sprzyjającej ochronie środowiska lub klimatu,</a:t>
                      </a:r>
                      <a:endParaRPr lang="pl-PL" sz="1000" kern="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>
                          <a:effectLst/>
                        </a:rPr>
                        <a:t>0 pkt -  brak w ramach operacji rozwiązania sprzyjającego ochronie środowiska lub klimatu określonego  w sposób mierzalny.</a:t>
                      </a:r>
                      <a:endParaRPr lang="pl-PL" sz="1000" kern="10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>
                          <a:effectLst/>
                        </a:rPr>
                        <a:t> 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>
                          <a:effectLst/>
                        </a:rPr>
                        <a:t>LGD premiuje ochronę środowiska i ochronę klimatu, co ostało dookreślone w LSR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 – opis szczegółowy z mierzalnymi elementami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15940921"/>
                  </a:ext>
                </a:extLst>
              </a:tr>
            </a:tbl>
          </a:graphicData>
        </a:graphic>
      </p:graphicFrame>
      <p:pic>
        <p:nvPicPr>
          <p:cNvPr id="7" name="Obraz 2" descr="kold logo lokalna grupa działania2">
            <a:extLst>
              <a:ext uri="{FF2B5EF4-FFF2-40B4-BE49-F238E27FC236}">
                <a16:creationId xmlns:a16="http://schemas.microsoft.com/office/drawing/2014/main" id="{077A516F-0657-838C-1183-FDA95AE36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93" y="93049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3102AC96-0E24-D98E-DE5F-B41905B33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991CD679-9C2D-2BC7-DB36-F895F99B4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69" y="152636"/>
            <a:ext cx="4951462" cy="79208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</p:spTree>
    <p:extLst>
      <p:ext uri="{BB962C8B-B14F-4D97-AF65-F5344CB8AC3E}">
        <p14:creationId xmlns:p14="http://schemas.microsoft.com/office/powerpoint/2010/main" val="620025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394412-5886-4068-7DFD-B0C2E0656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69" y="152636"/>
            <a:ext cx="4951462" cy="79208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9B12E6C6-E250-881D-7C1A-138F5DC588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4660272"/>
              </p:ext>
            </p:extLst>
          </p:nvPr>
        </p:nvGraphicFramePr>
        <p:xfrm>
          <a:off x="628650" y="1062932"/>
          <a:ext cx="7886700" cy="54849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2950">
                  <a:extLst>
                    <a:ext uri="{9D8B030D-6E8A-4147-A177-3AD203B41FA5}">
                      <a16:colId xmlns:a16="http://schemas.microsoft.com/office/drawing/2014/main" val="143879976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411326198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3287354516"/>
                    </a:ext>
                  </a:extLst>
                </a:gridCol>
                <a:gridCol w="1856906">
                  <a:extLst>
                    <a:ext uri="{9D8B030D-6E8A-4147-A177-3AD203B41FA5}">
                      <a16:colId xmlns:a16="http://schemas.microsoft.com/office/drawing/2014/main" val="1451985331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2575914117"/>
                    </a:ext>
                  </a:extLst>
                </a:gridCol>
              </a:tblGrid>
              <a:tr h="54849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pl-PL" sz="1100" kern="100" dirty="0">
                          <a:effectLst/>
                        </a:rPr>
                        <a:t>6. 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Innowacyjność ( nie dotyczy EFS+)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2 pkt - innowacyjność kreatywna produktowa lub procesowa w skali co najmniej obszaru LSR, rozumiana jako powstała w wyniku autorskiego pomysłu, dotyczącego nowych produktów, usług, procesów </a:t>
                      </a:r>
                      <a:endParaRPr lang="pl-PL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 1 pkt- innowacyjność imitujące w skali co najmniej obszaru LSR rozumiana jako wzorowanie na wcześniej powstałych produktach, usługach lub procesach</a:t>
                      </a:r>
                      <a:r>
                        <a:rPr lang="pl-PL" sz="1500" kern="100" dirty="0">
                          <a:effectLst/>
                        </a:rPr>
                        <a:t>,</a:t>
                      </a:r>
                      <a:endParaRPr lang="pl-PL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lub </a:t>
                      </a:r>
                      <a:r>
                        <a:rPr lang="pl-PL" sz="1500" kern="100" dirty="0">
                          <a:effectLst/>
                        </a:rPr>
                        <a:t> </a:t>
                      </a:r>
                      <a:r>
                        <a:rPr lang="pl-PL" sz="1100" kern="100" dirty="0">
                          <a:effectLst/>
                        </a:rPr>
                        <a:t>innowacyjność kreatywna produktowa lub procesowa w skali co najmniej obszaru LSR, rozumiana jako nowy sposób wykorzystania lub zmobilizowania istniejących lokalnych zasobów przyrodniczych, historycznych, kulturowych czy społecznych .</a:t>
                      </a:r>
                      <a:endParaRPr lang="pl-PL" sz="10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0 pkt - brak jakiejkolwiek innowacyjności lub wprowadzenie innowacyjności innej niż wymienione uprzednio.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Innowacyjność określana jako kryterium jakościowe ma pozwolić, zgodnie z zasadą RLKS, poszukiwać nowatorskich rozwiązań, pomysłów na obszarach wiejskich przez społeczność lokalną.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 - opis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246515480"/>
                  </a:ext>
                </a:extLst>
              </a:tr>
            </a:tbl>
          </a:graphicData>
        </a:graphic>
      </p:graphicFrame>
      <p:pic>
        <p:nvPicPr>
          <p:cNvPr id="7" name="Obraz 2" descr="kold logo lokalna grupa działania2">
            <a:extLst>
              <a:ext uri="{FF2B5EF4-FFF2-40B4-BE49-F238E27FC236}">
                <a16:creationId xmlns:a16="http://schemas.microsoft.com/office/drawing/2014/main" id="{026C29AF-5264-E6B0-6348-CBF459630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417D8426-3727-754F-1214-AF5DD1802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384511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A8EB1FB-9BC4-E3B3-CB72-42F7860276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0539468"/>
              </p:ext>
            </p:extLst>
          </p:nvPr>
        </p:nvGraphicFramePr>
        <p:xfrm>
          <a:off x="628650" y="1556793"/>
          <a:ext cx="7886701" cy="3620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493">
                  <a:extLst>
                    <a:ext uri="{9D8B030D-6E8A-4147-A177-3AD203B41FA5}">
                      <a16:colId xmlns:a16="http://schemas.microsoft.com/office/drawing/2014/main" val="2377118010"/>
                    </a:ext>
                  </a:extLst>
                </a:gridCol>
                <a:gridCol w="2586641">
                  <a:extLst>
                    <a:ext uri="{9D8B030D-6E8A-4147-A177-3AD203B41FA5}">
                      <a16:colId xmlns:a16="http://schemas.microsoft.com/office/drawing/2014/main" val="1736453535"/>
                    </a:ext>
                  </a:extLst>
                </a:gridCol>
                <a:gridCol w="2527560">
                  <a:extLst>
                    <a:ext uri="{9D8B030D-6E8A-4147-A177-3AD203B41FA5}">
                      <a16:colId xmlns:a16="http://schemas.microsoft.com/office/drawing/2014/main" val="3130710320"/>
                    </a:ext>
                  </a:extLst>
                </a:gridCol>
                <a:gridCol w="1205007">
                  <a:extLst>
                    <a:ext uri="{9D8B030D-6E8A-4147-A177-3AD203B41FA5}">
                      <a16:colId xmlns:a16="http://schemas.microsoft.com/office/drawing/2014/main" val="1356731607"/>
                    </a:ext>
                  </a:extLst>
                </a:gridCol>
              </a:tblGrid>
              <a:tr h="3456384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7. Kompletność wniosku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3 pkt – wniosek jest kompletny wraz z wymaganymi załącznikami w tym pozwoleniem na budowę lub głoszeniem robót budowlanych, o ile tego wymaga operacja</a:t>
                      </a:r>
                      <a:endParaRPr lang="pl-PL" sz="11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0 pkt - wniosek nie jest kompletny -brak  wymaganych załączników ( nawet jednego) w tym pozwoleniem na budowę lub głoszeniem robót budowlanych, o ile tego wymaga operacja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00" dirty="0">
                          <a:solidFill>
                            <a:srgbClr val="FF0000"/>
                          </a:solidFill>
                          <a:effectLst/>
                        </a:rPr>
                        <a:t>Minimum 6 pkt</a:t>
                      </a:r>
                      <a:endParaRPr lang="pl-PL" sz="1600" kern="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 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LGD premiuje operacje, do których dołączono niezbędne dokumenty. Zmniejsza przez to ryzyko, że Wnioskodawca na dalszym etapie oceny nie dopełni formalności lub zrezygnuje z operacji co jest niekorzystne dla LGD.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Wniosek o przyznanie pomocy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extLst>
                  <a:ext uri="{0D108BD9-81ED-4DB2-BD59-A6C34878D82A}">
                    <a16:rowId xmlns:a16="http://schemas.microsoft.com/office/drawing/2014/main" val="1648182773"/>
                  </a:ext>
                </a:extLst>
              </a:tr>
            </a:tbl>
          </a:graphicData>
        </a:graphic>
      </p:graphicFrame>
      <p:pic>
        <p:nvPicPr>
          <p:cNvPr id="7" name="Obraz 2" descr="kold logo lokalna grupa działania2">
            <a:extLst>
              <a:ext uri="{FF2B5EF4-FFF2-40B4-BE49-F238E27FC236}">
                <a16:creationId xmlns:a16="http://schemas.microsoft.com/office/drawing/2014/main" id="{D6073F76-C4E2-D747-12D5-AED9E7040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8EDBDA79-8604-12A3-7C3B-02CFDC243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429F7CE6-92A8-66AC-648D-061E616A9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69" y="460580"/>
            <a:ext cx="4951462" cy="79208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</p:spTree>
    <p:extLst>
      <p:ext uri="{BB962C8B-B14F-4D97-AF65-F5344CB8AC3E}">
        <p14:creationId xmlns:p14="http://schemas.microsoft.com/office/powerpoint/2010/main" val="4026059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83768" y="526742"/>
            <a:ext cx="4176464" cy="659765"/>
          </a:xfrm>
        </p:spPr>
        <p:txBody>
          <a:bodyPr>
            <a:normAutofit/>
          </a:bodyPr>
          <a:lstStyle/>
          <a:p>
            <a:r>
              <a:rPr lang="pl-PL" sz="4000" dirty="0"/>
              <a:t>Obszar LGD KOLD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4172718-20C8-253A-8A89-55FB74C3D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631105"/>
              </p:ext>
            </p:extLst>
          </p:nvPr>
        </p:nvGraphicFramePr>
        <p:xfrm>
          <a:off x="2622550" y="1124745"/>
          <a:ext cx="3859213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60597" imgH="6554865" progId="Word.Document.12">
                  <p:embed/>
                </p:oleObj>
              </mc:Choice>
              <mc:Fallback>
                <p:oleObj name="Document" r:id="rId2" imgW="5760597" imgH="6554865" progId="Word.Document.12">
                  <p:embed/>
                  <p:pic>
                    <p:nvPicPr>
                      <p:cNvPr id="4" name="Symbol zastępczy zawartości 3">
                        <a:extLst>
                          <a:ext uri="{FF2B5EF4-FFF2-40B4-BE49-F238E27FC236}">
                            <a16:creationId xmlns:a16="http://schemas.microsoft.com/office/drawing/2014/main" id="{89ECCC3A-C6A1-519C-8063-B23179174E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22550" y="1124745"/>
                        <a:ext cx="3859213" cy="4464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Obraz 2" descr="kold logo lokalna grupa działania2">
            <a:extLst>
              <a:ext uri="{FF2B5EF4-FFF2-40B4-BE49-F238E27FC236}">
                <a16:creationId xmlns:a16="http://schemas.microsoft.com/office/drawing/2014/main" id="{E822D615-6645-B112-8362-F0CB397AF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ymbol zastępczy zawartości 8">
            <a:extLst>
              <a:ext uri="{FF2B5EF4-FFF2-40B4-BE49-F238E27FC236}">
                <a16:creationId xmlns:a16="http://schemas.microsoft.com/office/drawing/2014/main" id="{39A80AD2-BFAD-0C14-DD96-6ADF5DCD6A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5CE996-83C4-B772-F463-2CD0CCEBC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               Dziękujemy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B9AEEB-6BC9-4029-48FE-3BD5D6278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19649"/>
            <a:ext cx="7886700" cy="4685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>
                <a:solidFill>
                  <a:schemeClr val="accent6"/>
                </a:solidFill>
              </a:rPr>
              <a:t>Lokalna Grupa Działania KOLD</a:t>
            </a:r>
          </a:p>
          <a:p>
            <a:r>
              <a:rPr lang="pl-PL" dirty="0">
                <a:solidFill>
                  <a:schemeClr val="accent6"/>
                </a:solidFill>
              </a:rPr>
              <a:t>64-310 Lwówek, Rynek 33/1</a:t>
            </a:r>
          </a:p>
          <a:p>
            <a:r>
              <a:rPr lang="pl-PL" dirty="0">
                <a:solidFill>
                  <a:schemeClr val="accent6"/>
                </a:solidFill>
              </a:rPr>
              <a:t>tel. 61 44 24 160, </a:t>
            </a:r>
            <a:r>
              <a:rPr lang="pl-PL" dirty="0">
                <a:solidFill>
                  <a:schemeClr val="accent6"/>
                </a:solidFill>
                <a:hlinkClick r:id="rId2"/>
              </a:rPr>
              <a:t>www.kold.pl</a:t>
            </a:r>
            <a:r>
              <a:rPr lang="pl-PL" dirty="0">
                <a:solidFill>
                  <a:schemeClr val="accent6"/>
                </a:solidFill>
              </a:rPr>
              <a:t>, e-mail: biuro@kold.pl</a:t>
            </a:r>
          </a:p>
        </p:txBody>
      </p:sp>
      <p:pic>
        <p:nvPicPr>
          <p:cNvPr id="7" name="Obraz 2" descr="kold logo lokalna grupa działania2">
            <a:extLst>
              <a:ext uri="{FF2B5EF4-FFF2-40B4-BE49-F238E27FC236}">
                <a16:creationId xmlns:a16="http://schemas.microsoft.com/office/drawing/2014/main" id="{2AC6C3A4-4246-DC00-4252-B112B70F3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37393885-5D0F-908B-5F4A-6B5B74602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08330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06486A-8D41-C431-C46E-42D68E090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93844"/>
            <a:ext cx="612068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Założenia Lokalnej Strategii Rozwoju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LGD KOLD na lata 2023-2027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205466-0285-20BB-5D7C-453FFF2C2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2595"/>
            <a:ext cx="7886700" cy="4351338"/>
          </a:xfrm>
        </p:spPr>
        <p:txBody>
          <a:bodyPr/>
          <a:lstStyle/>
          <a:p>
            <a:r>
              <a:rPr lang="pl-PL" sz="2400" dirty="0"/>
              <a:t>wielofunduszowość – </a:t>
            </a:r>
            <a:r>
              <a:rPr lang="pl-PL" sz="2400" b="1" dirty="0"/>
              <a:t>EFROW, EFRR, EFS</a:t>
            </a:r>
          </a:p>
          <a:p>
            <a:r>
              <a:rPr lang="pl-PL" sz="2400" dirty="0"/>
              <a:t>projekty inwestycyjne, społeczne, granty w tym partnerskie, własne</a:t>
            </a:r>
          </a:p>
          <a:p>
            <a:r>
              <a:rPr lang="pl-PL" sz="2400" dirty="0"/>
              <a:t>beneficjenci : </a:t>
            </a:r>
          </a:p>
          <a:p>
            <a:pPr marL="0" indent="0">
              <a:buNone/>
            </a:pPr>
            <a:r>
              <a:rPr lang="pl-PL" sz="2400" dirty="0"/>
              <a:t>   - samorząd terytorialny w tym instytucje kultury, OPS-y,</a:t>
            </a:r>
            <a:br>
              <a:rPr lang="pl-PL" sz="2400" dirty="0"/>
            </a:br>
            <a:r>
              <a:rPr lang="pl-PL" sz="2400" dirty="0"/>
              <a:t>      poradnie psychologiczno-pedagogiczne, przedszkola,</a:t>
            </a:r>
            <a:br>
              <a:rPr lang="pl-PL" sz="2400" dirty="0"/>
            </a:br>
            <a:r>
              <a:rPr lang="pl-PL" sz="2400" dirty="0"/>
              <a:t>      szkoły</a:t>
            </a:r>
          </a:p>
          <a:p>
            <a:pPr marL="0" indent="0">
              <a:buNone/>
            </a:pPr>
            <a:r>
              <a:rPr lang="pl-PL" sz="2400" dirty="0"/>
              <a:t>   -  osoby prawne w tym organizacje pozarządowe</a:t>
            </a:r>
          </a:p>
          <a:p>
            <a:pPr marL="0" indent="0">
              <a:buNone/>
            </a:pPr>
            <a:r>
              <a:rPr lang="pl-PL" sz="2400" dirty="0"/>
              <a:t>   -  przedsiębiorcy w tym agroturyści</a:t>
            </a:r>
          </a:p>
          <a:p>
            <a:r>
              <a:rPr lang="pl-PL" sz="2400" dirty="0"/>
              <a:t>16 przedsięwzięć tematycznych</a:t>
            </a:r>
          </a:p>
          <a:p>
            <a:endParaRPr lang="pl-PL" dirty="0"/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489B7540-CD68-58F7-F41C-549270066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79D58A94-C482-FA6E-94ED-7C1C6DEFA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9034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700808"/>
            <a:ext cx="7776864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/>
              <a:t>Rewitalizacja wsi i miasteczek</a:t>
            </a:r>
          </a:p>
          <a:p>
            <a:pPr>
              <a:lnSpc>
                <a:spcPct val="100000"/>
              </a:lnSpc>
            </a:pPr>
            <a:r>
              <a:rPr lang="pl-PL" dirty="0"/>
              <a:t>„</a:t>
            </a:r>
            <a:r>
              <a:rPr lang="pl-PL" sz="2400" dirty="0" err="1"/>
              <a:t>odbetonowanie</a:t>
            </a:r>
            <a:r>
              <a:rPr lang="pl-PL" sz="2400" dirty="0"/>
              <a:t> przestrzeni publicznej”</a:t>
            </a:r>
          </a:p>
          <a:p>
            <a:pPr>
              <a:lnSpc>
                <a:spcPct val="100000"/>
              </a:lnSpc>
            </a:pPr>
            <a:r>
              <a:rPr lang="pl-PL" sz="2400" dirty="0"/>
              <a:t>parki, skwery, miejsca rekreacji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budownictwo tradycyjne drewniane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2400" dirty="0"/>
              <a:t>wydarzenia - zachowanie tradycji i zwyczajów lokalnych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0578426D-8E28-F35A-6F19-014859B6D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93844"/>
            <a:ext cx="612068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Założenia Lokalnej Strategii Rozwoju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LGD KOLD na lata 2023-2027</a:t>
            </a:r>
            <a:endParaRPr lang="pl-PL" dirty="0"/>
          </a:p>
        </p:txBody>
      </p:sp>
      <p:pic>
        <p:nvPicPr>
          <p:cNvPr id="10" name="Obraz 2" descr="kold logo lokalna grupa działania2">
            <a:extLst>
              <a:ext uri="{FF2B5EF4-FFF2-40B4-BE49-F238E27FC236}">
                <a16:creationId xmlns:a16="http://schemas.microsoft.com/office/drawing/2014/main" id="{5DBC306E-CBB2-93D9-EEDA-528D2FC08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Symbol zastępczy zawartości 8">
            <a:extLst>
              <a:ext uri="{FF2B5EF4-FFF2-40B4-BE49-F238E27FC236}">
                <a16:creationId xmlns:a16="http://schemas.microsoft.com/office/drawing/2014/main" id="{F4826948-8AA5-1114-194A-81DFCA3A4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2B56C3C-906F-4A73-2691-7FB2E490D68E}"/>
              </a:ext>
            </a:extLst>
          </p:cNvPr>
          <p:cNvSpPr txBox="1"/>
          <p:nvPr/>
        </p:nvSpPr>
        <p:spPr>
          <a:xfrm>
            <a:off x="755576" y="1844824"/>
            <a:ext cx="7759774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/>
              <a:t>Przystosowanie infrastruktury </a:t>
            </a:r>
            <a:r>
              <a:rPr lang="pl-PL" sz="2400" dirty="0"/>
              <a:t>w tym: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dostosowanie obiektów kultury i świetlic wiejskich do</a:t>
            </a:r>
            <a:br>
              <a:rPr lang="pl-PL" sz="2400" dirty="0"/>
            </a:br>
            <a:r>
              <a:rPr lang="pl-PL" sz="2400" dirty="0"/>
              <a:t>usług dla społeczności lokalnej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renowacja małej infrastruktury zabytków dziedzictwa</a:t>
            </a:r>
            <a:br>
              <a:rPr lang="pl-PL" sz="2400" dirty="0"/>
            </a:br>
            <a:r>
              <a:rPr lang="pl-PL" sz="2400" dirty="0"/>
              <a:t>kulturowego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wsparcie dla infrastruktury turystycznej, placów zabaw,</a:t>
            </a:r>
            <a:br>
              <a:rPr lang="pl-PL" sz="2400" dirty="0"/>
            </a:br>
            <a:r>
              <a:rPr lang="pl-PL" sz="2400" dirty="0"/>
              <a:t>boisk sportowych, znakowanie szlaków turystycznych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wsparcie dla lokalnej sieci dróg pieszo-rowerowych</a:t>
            </a:r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F3F53E1E-3652-9E13-4F5A-930144608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93844"/>
            <a:ext cx="612068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Założenia Lokalnej Strategii Rozwoju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LGD KOLD na lata 2023-2027</a:t>
            </a:r>
            <a:endParaRPr lang="pl-PL" dirty="0"/>
          </a:p>
        </p:txBody>
      </p:sp>
      <p:pic>
        <p:nvPicPr>
          <p:cNvPr id="19" name="Obraz 2" descr="kold logo lokalna grupa działania2">
            <a:extLst>
              <a:ext uri="{FF2B5EF4-FFF2-40B4-BE49-F238E27FC236}">
                <a16:creationId xmlns:a16="http://schemas.microsoft.com/office/drawing/2014/main" id="{61FAD476-DF29-2893-291E-CBE466505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Symbol zastępczy zawartości 8">
            <a:extLst>
              <a:ext uri="{FF2B5EF4-FFF2-40B4-BE49-F238E27FC236}">
                <a16:creationId xmlns:a16="http://schemas.microsoft.com/office/drawing/2014/main" id="{13D47C07-EC31-D5AB-6E2E-1B4186ADB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098885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825625"/>
            <a:ext cx="8191822" cy="4351338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/>
              <a:t>Przedsiębiorczość</a:t>
            </a:r>
            <a:r>
              <a:rPr lang="pl-PL" sz="2400" dirty="0"/>
              <a:t> w tym: </a:t>
            </a:r>
          </a:p>
          <a:p>
            <a:r>
              <a:rPr lang="pl-PL" sz="2400" dirty="0"/>
              <a:t>podejmowanie działalności gospodarczej</a:t>
            </a:r>
          </a:p>
          <a:p>
            <a:r>
              <a:rPr lang="pl-PL" sz="2400" dirty="0"/>
              <a:t>rozwój działalności gospodarczej</a:t>
            </a:r>
          </a:p>
          <a:p>
            <a:r>
              <a:rPr lang="pl-PL" sz="2400" dirty="0"/>
              <a:t>(przetwórstwo lokalne, turystyka, rekreacja, rehabilitacja, zdrowie, nowe technologie, promocja regionu, punkty informacyjne)</a:t>
            </a:r>
          </a:p>
          <a:p>
            <a:r>
              <a:rPr lang="pl-PL" sz="2400" b="1" dirty="0"/>
              <a:t>tworzenie i rozszerzenie agroturystyki </a:t>
            </a:r>
          </a:p>
          <a:p>
            <a:r>
              <a:rPr lang="pl-PL" sz="2400" dirty="0"/>
              <a:t>tworzenie zagród edukacyjnych w tym przy gospodarstwach rolnych</a:t>
            </a:r>
          </a:p>
          <a:p>
            <a:endParaRPr lang="pl-PL" sz="2400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A8E00728-916D-2FD9-0FC3-DBFF996DB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93844"/>
            <a:ext cx="612068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Założenia Lokalnej Strategii Rozwoju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LGD KOLD na lata 2023-2027</a:t>
            </a:r>
            <a:endParaRPr lang="pl-PL" dirty="0"/>
          </a:p>
        </p:txBody>
      </p:sp>
      <p:pic>
        <p:nvPicPr>
          <p:cNvPr id="10" name="Obraz 2" descr="kold logo lokalna grupa działania2">
            <a:extLst>
              <a:ext uri="{FF2B5EF4-FFF2-40B4-BE49-F238E27FC236}">
                <a16:creationId xmlns:a16="http://schemas.microsoft.com/office/drawing/2014/main" id="{8543B17B-D6F5-E3A9-F0E4-B287C094B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ymbol zastępczy zawartości 8">
            <a:extLst>
              <a:ext uri="{FF2B5EF4-FFF2-40B4-BE49-F238E27FC236}">
                <a16:creationId xmlns:a16="http://schemas.microsoft.com/office/drawing/2014/main" id="{55006EE1-7ED8-E9CB-9BB1-699A92C5E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/>
              <a:t>projekty partnerskie w tym: </a:t>
            </a:r>
          </a:p>
          <a:p>
            <a:pPr marL="0" indent="0">
              <a:buNone/>
            </a:pPr>
            <a:r>
              <a:rPr lang="pl-PL" sz="2400" dirty="0"/>
              <a:t>   - na terenie LGD</a:t>
            </a:r>
          </a:p>
          <a:p>
            <a:pPr marL="0" indent="0">
              <a:buNone/>
            </a:pPr>
            <a:r>
              <a:rPr lang="pl-PL" sz="2400" dirty="0"/>
              <a:t>   - krajowe	</a:t>
            </a:r>
          </a:p>
          <a:p>
            <a:pPr marL="0" indent="0">
              <a:buNone/>
            </a:pPr>
            <a:r>
              <a:rPr lang="pl-PL" sz="2400" dirty="0"/>
              <a:t>   - zagraniczne</a:t>
            </a:r>
          </a:p>
          <a:p>
            <a:pPr marL="0" indent="0">
              <a:buNone/>
            </a:pPr>
            <a:endParaRPr lang="pl-PL" sz="24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dirty="0"/>
              <a:t>projekty własne realizowane przez  LGD w tym: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dirty="0"/>
              <a:t>   - organizowanie spotkań z tradycji i zwyczajów lokalnych,</a:t>
            </a:r>
            <a:br>
              <a:rPr lang="pl-PL" sz="2400" dirty="0"/>
            </a:br>
            <a:r>
              <a:rPr lang="pl-PL" sz="2400" dirty="0"/>
              <a:t>      turystycznych i sportowych oraz promocji zespołów</a:t>
            </a:r>
            <a:br>
              <a:rPr lang="pl-PL" sz="2400" dirty="0"/>
            </a:br>
            <a:r>
              <a:rPr lang="pl-PL" sz="2400" dirty="0"/>
              <a:t>      artystycznych i KGW</a:t>
            </a:r>
          </a:p>
          <a:p>
            <a:endParaRPr lang="pl-PL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3A686173-457F-71D7-BE8E-EC41D887D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193844"/>
            <a:ext cx="612068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Założenia Lokalnej Strategii Rozwoju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LGD KOLD na lata 2023-2027</a:t>
            </a:r>
            <a:endParaRPr lang="pl-PL" dirty="0"/>
          </a:p>
        </p:txBody>
      </p:sp>
      <p:pic>
        <p:nvPicPr>
          <p:cNvPr id="10" name="Obraz 2" descr="kold logo lokalna grupa działania2">
            <a:extLst>
              <a:ext uri="{FF2B5EF4-FFF2-40B4-BE49-F238E27FC236}">
                <a16:creationId xmlns:a16="http://schemas.microsoft.com/office/drawing/2014/main" id="{8E584D45-EB79-818C-2ADE-9570DF6E3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ymbol zastępczy zawartości 8">
            <a:extLst>
              <a:ext uri="{FF2B5EF4-FFF2-40B4-BE49-F238E27FC236}">
                <a16:creationId xmlns:a16="http://schemas.microsoft.com/office/drawing/2014/main" id="{325B3A2D-A413-F39A-CDC8-FF39A3447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88257" y="332656"/>
            <a:ext cx="5167486" cy="831626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Budżet: 5 022 500 </a:t>
            </a:r>
            <a:r>
              <a:rPr lang="pl-PL" sz="3600" dirty="0">
                <a:solidFill>
                  <a:srgbClr val="FF0000"/>
                </a:solidFill>
                <a:effectLst/>
              </a:rPr>
              <a:t>€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526470"/>
            <a:ext cx="7886700" cy="4351338"/>
          </a:xfrm>
        </p:spPr>
        <p:txBody>
          <a:bodyPr>
            <a:normAutofit/>
          </a:bodyPr>
          <a:lstStyle/>
          <a:p>
            <a:r>
              <a:rPr lang="pl-PL" sz="2400" dirty="0"/>
              <a:t>Projekty z </a:t>
            </a:r>
            <a:r>
              <a:rPr lang="pl-PL" sz="2400" b="1" dirty="0"/>
              <a:t>PS WPR </a:t>
            </a:r>
            <a:r>
              <a:rPr lang="pl-PL" sz="2400" dirty="0"/>
              <a:t>- realizacja projektów z Europejskiego Funduszu Rolnego na Rzecz Rozwoju Obszarów Wiejskich - </a:t>
            </a:r>
            <a:r>
              <a:rPr lang="pl-PL" sz="2400" b="1" dirty="0"/>
              <a:t>3 065 500 </a:t>
            </a:r>
            <a:r>
              <a:rPr lang="pl-PL" sz="2400" b="1" dirty="0">
                <a:effectLst/>
              </a:rPr>
              <a:t>€ </a:t>
            </a:r>
          </a:p>
          <a:p>
            <a:r>
              <a:rPr lang="pl-PL" sz="2400" dirty="0"/>
              <a:t>projekty z </a:t>
            </a:r>
            <a:r>
              <a:rPr lang="pl-PL" sz="2400" b="1" dirty="0"/>
              <a:t>EFRR</a:t>
            </a:r>
            <a:r>
              <a:rPr lang="pl-PL" sz="2400" dirty="0"/>
              <a:t> - realizacja projektów z Europejskiego Funduszu Rozwoju Regionalnego - </a:t>
            </a:r>
            <a:r>
              <a:rPr lang="pl-PL" sz="2400" b="1" dirty="0"/>
              <a:t>784 000 </a:t>
            </a:r>
            <a:r>
              <a:rPr lang="pl-PL" sz="2400" dirty="0">
                <a:effectLst/>
              </a:rPr>
              <a:t>€ </a:t>
            </a:r>
          </a:p>
          <a:p>
            <a:r>
              <a:rPr lang="pl-PL" sz="2400" dirty="0"/>
              <a:t>projekty z </a:t>
            </a:r>
            <a:r>
              <a:rPr lang="pl-PL" sz="2400" b="1" dirty="0"/>
              <a:t>EFS+</a:t>
            </a:r>
            <a:r>
              <a:rPr lang="pl-PL" sz="2400" dirty="0"/>
              <a:t> - realizacja projektów z Europejskiego Funduszu Społecznego - </a:t>
            </a:r>
            <a:r>
              <a:rPr lang="pl-PL" sz="2400" b="1" dirty="0"/>
              <a:t>1 176 000 </a:t>
            </a:r>
            <a:r>
              <a:rPr lang="pl-PL" sz="2400" dirty="0">
                <a:effectLst/>
              </a:rPr>
              <a:t>€</a:t>
            </a:r>
            <a:endParaRPr lang="pl-PL" sz="2400" dirty="0"/>
          </a:p>
          <a:p>
            <a:pPr marL="0" indent="0">
              <a:buNone/>
            </a:pPr>
            <a:r>
              <a:rPr lang="pl-PL" sz="2400" dirty="0"/>
              <a:t>   w tym: </a:t>
            </a:r>
          </a:p>
          <a:p>
            <a:pPr marL="0" indent="0">
              <a:buNone/>
            </a:pPr>
            <a:r>
              <a:rPr lang="pl-PL" sz="2400" dirty="0"/>
              <a:t>	- wdrażanie LSR	- </a:t>
            </a:r>
            <a:r>
              <a:rPr lang="pl-PL" sz="2400" b="1" dirty="0"/>
              <a:t>4 100 000 </a:t>
            </a:r>
            <a:r>
              <a:rPr lang="pl-PL" sz="2400" dirty="0">
                <a:effectLst/>
              </a:rPr>
              <a:t>€</a:t>
            </a:r>
          </a:p>
          <a:p>
            <a:pPr marL="0" indent="0">
              <a:buNone/>
            </a:pPr>
            <a:r>
              <a:rPr lang="pl-PL" sz="2400" dirty="0"/>
              <a:t>	- zarządzanie LSR	- </a:t>
            </a:r>
            <a:r>
              <a:rPr lang="pl-PL" sz="2400" b="1" dirty="0"/>
              <a:t>922 500 </a:t>
            </a:r>
            <a:r>
              <a:rPr lang="pl-PL" sz="2400" dirty="0">
                <a:effectLst/>
              </a:rPr>
              <a:t>€</a:t>
            </a:r>
            <a:endParaRPr lang="pl-PL" sz="2400" dirty="0"/>
          </a:p>
          <a:p>
            <a:endParaRPr lang="pl-PL" sz="2400" dirty="0"/>
          </a:p>
        </p:txBody>
      </p:sp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973BA430-653D-5A48-5E5A-EBFD45C52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C899A6AA-FE59-5456-FB78-E2BD8F8D6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48297" y="332656"/>
            <a:ext cx="4447406" cy="1325563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Warunki  aplikowania     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Agroturystyka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konkursy ogłaszane przez  LGD KOLD (prasa, media społecznościowe, strony www)</a:t>
            </a:r>
          </a:p>
          <a:p>
            <a:r>
              <a:rPr lang="pl-PL" dirty="0"/>
              <a:t>przed konkursami szkolenie i doradztwo</a:t>
            </a:r>
          </a:p>
          <a:p>
            <a:r>
              <a:rPr lang="pl-PL" dirty="0"/>
              <a:t>osoby fizyczne</a:t>
            </a:r>
          </a:p>
          <a:p>
            <a:r>
              <a:rPr lang="pl-PL" dirty="0"/>
              <a:t>wnioski składane elektronicznie i ocena elektroniczna</a:t>
            </a:r>
          </a:p>
          <a:p>
            <a:r>
              <a:rPr lang="pl-PL" dirty="0"/>
              <a:t>podmioty działające na obszarze LGD KOLD</a:t>
            </a:r>
          </a:p>
          <a:p>
            <a:r>
              <a:rPr lang="pl-PL" dirty="0"/>
              <a:t>agroturystyka - 85% dofinansowania z PS WPR</a:t>
            </a:r>
          </a:p>
          <a:p>
            <a:r>
              <a:rPr lang="pl-PL" dirty="0"/>
              <a:t>zaliczkowanie do 50 % kosztów kwalifikowanych</a:t>
            </a:r>
          </a:p>
          <a:p>
            <a:r>
              <a:rPr lang="pl-PL" dirty="0"/>
              <a:t>rozliczenie ryczałtowe</a:t>
            </a:r>
          </a:p>
          <a:p>
            <a:endParaRPr lang="pl-PL" dirty="0"/>
          </a:p>
          <a:p>
            <a:pPr>
              <a:buFontTx/>
              <a:buChar char="-"/>
            </a:pPr>
            <a:endParaRPr lang="pl-PL" sz="2400" dirty="0"/>
          </a:p>
        </p:txBody>
      </p:sp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68F177F7-6D41-9097-2776-FA3D63EDA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577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8F1CF93D-1692-7B26-6B80-524C44F42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5953933"/>
            <a:ext cx="7886700" cy="904067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1421</Words>
  <Application>Microsoft Office PowerPoint</Application>
  <PresentationFormat>Pokaz na ekranie (4:3)</PresentationFormat>
  <Paragraphs>158</Paragraphs>
  <Slides>20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Times New Roman</vt:lpstr>
      <vt:lpstr>Motyw pakietu Office</vt:lpstr>
      <vt:lpstr>Document</vt:lpstr>
      <vt:lpstr>Agroturystyka</vt:lpstr>
      <vt:lpstr>Obszar LGD KOLD</vt:lpstr>
      <vt:lpstr>Założenia Lokalnej Strategii Rozwoju LGD KOLD na lata 2023-2027</vt:lpstr>
      <vt:lpstr>Założenia Lokalnej Strategii Rozwoju LGD KOLD na lata 2023-2027</vt:lpstr>
      <vt:lpstr>Założenia Lokalnej Strategii Rozwoju LGD KOLD na lata 2023-2027</vt:lpstr>
      <vt:lpstr>Założenia Lokalnej Strategii Rozwoju LGD KOLD na lata 2023-2027</vt:lpstr>
      <vt:lpstr>Założenia Lokalnej Strategii Rozwoju LGD KOLD na lata 2023-2027</vt:lpstr>
      <vt:lpstr>Budżet: 5 022 500 €</vt:lpstr>
      <vt:lpstr>Warunki  aplikowania      Agroturystyka</vt:lpstr>
      <vt:lpstr>Konkursy PS WPR działanie EFRROW Nabory wniosków</vt:lpstr>
      <vt:lpstr>Grantobiorcy</vt:lpstr>
      <vt:lpstr>Prezentacja programu PowerPoint</vt:lpstr>
      <vt:lpstr>Katalog kosztów</vt:lpstr>
      <vt:lpstr>Kryteria ocen KOLD</vt:lpstr>
      <vt:lpstr>Kryteria ocen KOLD</vt:lpstr>
      <vt:lpstr>Kryteria ocen KOLD</vt:lpstr>
      <vt:lpstr>Kryteria ocen KOLD</vt:lpstr>
      <vt:lpstr>Kryteria ocen KOLD</vt:lpstr>
      <vt:lpstr>Kryteria ocen KOLD</vt:lpstr>
      <vt:lpstr>                           Dziękujemy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Lokalna Grupa Działania  KOLD</dc:title>
  <dc:creator>Dell</dc:creator>
  <cp:lastModifiedBy>Lokalna Grupa Działania KOLD</cp:lastModifiedBy>
  <cp:revision>65</cp:revision>
  <cp:lastPrinted>2022-06-06T06:45:22Z</cp:lastPrinted>
  <dcterms:created xsi:type="dcterms:W3CDTF">2016-05-09T18:19:58Z</dcterms:created>
  <dcterms:modified xsi:type="dcterms:W3CDTF">2026-06-22T06:53:43Z</dcterms:modified>
</cp:coreProperties>
</file>