
<file path=[Content_Types].xml><?xml version="1.0" encoding="utf-8"?>
<Types xmlns="http://schemas.openxmlformats.org/package/2006/content-types">
  <Default Extension="docx" ContentType="application/vnd.openxmlformats-officedocument.wordprocessingml.documen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6" r:id="rId1"/>
  </p:sldMasterIdLst>
  <p:handoutMasterIdLst>
    <p:handoutMasterId r:id="rId23"/>
  </p:handoutMasterIdLst>
  <p:sldIdLst>
    <p:sldId id="265" r:id="rId2"/>
    <p:sldId id="258" r:id="rId3"/>
    <p:sldId id="274" r:id="rId4"/>
    <p:sldId id="262" r:id="rId5"/>
    <p:sldId id="289" r:id="rId6"/>
    <p:sldId id="259" r:id="rId7"/>
    <p:sldId id="260" r:id="rId8"/>
    <p:sldId id="264" r:id="rId9"/>
    <p:sldId id="261" r:id="rId10"/>
    <p:sldId id="266" r:id="rId11"/>
    <p:sldId id="267" r:id="rId12"/>
    <p:sldId id="288" r:id="rId13"/>
    <p:sldId id="285" r:id="rId14"/>
    <p:sldId id="271" r:id="rId15"/>
    <p:sldId id="275" r:id="rId16"/>
    <p:sldId id="283" r:id="rId17"/>
    <p:sldId id="287" r:id="rId18"/>
    <p:sldId id="277" r:id="rId19"/>
    <p:sldId id="279" r:id="rId20"/>
    <p:sldId id="284" r:id="rId21"/>
    <p:sldId id="280" r:id="rId22"/>
  </p:sldIdLst>
  <p:sldSz cx="9144000" cy="6858000" type="screen4x3"/>
  <p:notesSz cx="6797675" cy="9928225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1594" y="6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F47B84-D3B0-4C6A-8A01-E520A47BB7F7}" type="datetimeFigureOut">
              <a:rPr lang="pl-PL" smtClean="0"/>
              <a:t>22.06.2026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2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3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BF33D1-4A04-4C50-8497-8A434F10AFDD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586709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6078B3-E534-9801-E56C-9014D8EA8CE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E2A17528-5C14-5264-1886-8CC7AFF4AB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BBD16A2-B2D8-DBCB-226F-5DE4AE957E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FB7611F-C600-E436-1D2D-A6762F58B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E9C645A-9F28-7CA3-3DD1-F6819C4AEB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821484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3EAB5E0-A3E2-B08E-18EC-F7A6B70B7C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6A09C3B1-5618-C4DD-3EB8-2C41BD3BFEA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A77B350-387C-E09E-1559-CB8E59D5B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B09C192-FFF0-B611-71A3-1D4CDF0BFE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D20824F2-2986-CFDF-EACA-12E674499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5502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775289EB-8BA1-E56C-659A-4B56AEF097E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5159877-EF55-4A95-7882-1583A20F1B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1983019-114A-ED75-A4EC-2D56E0E4B8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7B6D0B2-C660-16F5-548C-C1DB64331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3D127CBD-5EA6-7208-1552-5DBF9CF1E3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3835422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5BDD488-854D-B550-F97F-7561C32B04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E109E6B-D1F4-9FBE-8730-B6D1C11A72C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7148718-F64F-F7F3-3E1C-4B57AA6978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D323467-21D5-D6AB-3AFC-0A38769A2B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0C2120D-A54D-EC64-A4D7-2E473E297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608976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462313-9327-E9B4-2C1C-8E8CCBC47B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B6EAC021-230B-076E-D864-37D7822A05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2B13C64F-2C9F-874C-A9AD-BF1782524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A8DCE871-1D62-1A42-ABE2-0C5D6FE9A4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E70C73F2-9E94-77B8-F510-4D5A2543B5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63494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FD47C2D-F0B7-E3FF-18A1-595419F55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7594B865-87DC-0BED-4D57-37CC3E4E696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2221B775-786D-BF69-E721-85971643E95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B317884F-6CA2-06E7-D74C-255106B98A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59D3EC9E-49DE-516D-7992-4949EAA5C8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2A10ED5-A21B-B3E6-42C8-A34F00896F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792169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220432-CF46-2A70-EC79-17C9D964AC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71CC008D-576A-00E8-23D2-B409A12F515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77F533E2-7BC8-697D-6357-D37C7EC51B5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CDD4C498-2763-5CF6-1E89-64D811FF724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D5728A89-A27B-806C-AEC0-AD6F52BB99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4A3DECA1-C43B-AC2B-C665-F881C68CE5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92AB5D5B-FF11-1996-6AEA-DBF033EA44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D12367C2-7090-CDC2-FB2F-8F4C2E238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183502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1F79CA9-058E-F162-6FED-4901DFB72B2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EDC6E13-E8B2-8DF8-AF56-2842E0558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4148F61C-76CE-30FF-740E-FEF38A364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64B9B294-9C09-87C4-E176-CCBEE1A115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2225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2722D988-F86B-364B-9574-E091423DC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D4F1FF95-7940-A437-8D85-C166AD368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A84E0A3-1DF7-E8D4-E7D7-8C4EF70CBE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042510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BDA6F1-C91E-250A-C3AA-008841E8B6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C4B65A3-A3C0-8FB7-8479-6E7805C934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1EB09122-815D-4978-01B3-6736E2DA6BD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11E03EAA-5873-7AA1-9362-85A4C7ABE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B1BCC98-C54C-0379-9EEE-C487D1FC81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90A7C3F6-AACF-547A-B5B3-9F039F69B1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70114354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E9EBDAB-0F7B-8122-9835-E6A5468293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27B1DF61-BEBD-8F76-05F5-452077CA0BC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CF4EC1D-5774-659B-074F-445F624575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0FD93ADD-2B16-D575-EF32-FAE76F6A7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4603607B-4149-8DC8-836F-62E0F77B9D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DF013DF0-98DD-1806-A279-0431B8B721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579621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E2EE966-A488-65D9-8DD6-E91982F84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CFA2F3D3-82E3-E0F7-37CF-73A8F6CD60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43EA1B9-A426-747B-EDE8-2D2884E809E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6221E02-25CB-4963-84BC-0813985E7D90}" type="datetimeFigureOut">
              <a:rPr lang="pl-PL" smtClean="0"/>
              <a:pPr/>
              <a:t>22.06.2026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EC00A49-E3C3-1662-6369-6DB65E786A3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C0E65415-FD40-939B-5FBE-1A590C8FA4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89B7C76-EFF2-4CD8-A475-4750F11B4BC6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61956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cid:image001.jpg@01DA5B35.B1639A20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Word_Document.docx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jpeg"/><Relationship Id="rId4" Type="http://schemas.openxmlformats.org/officeDocument/2006/relationships/image" Target="../media/image3.e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kold.pl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772400" cy="1470025"/>
          </a:xfrm>
        </p:spPr>
        <p:txBody>
          <a:bodyPr>
            <a:normAutofit/>
          </a:bodyPr>
          <a:lstStyle/>
          <a:p>
            <a:r>
              <a:rPr lang="pl-PL"/>
              <a:t>Przedsiębiorczość</a:t>
            </a:r>
            <a:endParaRPr lang="pl-PL" dirty="0"/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371600" y="1772816"/>
            <a:ext cx="6400800" cy="4032448"/>
          </a:xfrm>
        </p:spPr>
        <p:txBody>
          <a:bodyPr>
            <a:normAutofit/>
          </a:bodyPr>
          <a:lstStyle/>
          <a:p>
            <a:endParaRPr lang="pl-PL" i="1" dirty="0">
              <a:solidFill>
                <a:schemeClr val="accent5">
                  <a:lumMod val="50000"/>
                </a:schemeClr>
              </a:solidFill>
            </a:endParaRPr>
          </a:p>
          <a:p>
            <a:endParaRPr lang="pl-PL" i="1" dirty="0">
              <a:solidFill>
                <a:schemeClr val="accent5">
                  <a:lumMod val="50000"/>
                </a:schemeClr>
              </a:solidFill>
            </a:endParaRPr>
          </a:p>
          <a:p>
            <a:r>
              <a:rPr lang="pl-PL" sz="2000" i="1" dirty="0">
                <a:solidFill>
                  <a:schemeClr val="accent5">
                    <a:lumMod val="50000"/>
                  </a:schemeClr>
                </a:solidFill>
              </a:rPr>
              <a:t>Podejmowanie działalności pozarolniczej gospodarczej </a:t>
            </a:r>
          </a:p>
          <a:p>
            <a:r>
              <a:rPr lang="pl-PL" sz="2000" i="1" dirty="0">
                <a:solidFill>
                  <a:schemeClr val="accent5">
                    <a:lumMod val="50000"/>
                  </a:schemeClr>
                </a:solidFill>
              </a:rPr>
              <a:t>na terenie LGD KOLD</a:t>
            </a:r>
            <a:endParaRPr lang="pl-PL" sz="20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endParaRPr lang="pl-PL" sz="1100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		                   </a:t>
            </a:r>
            <a:r>
              <a:rPr lang="pl-PL" sz="24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Głuponie, 18.06.2026 r.                                </a:t>
            </a:r>
            <a:endParaRPr lang="pl-PL" i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pl-PL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</a:t>
            </a:r>
            <a:r>
              <a:rPr lang="pl-PL" sz="16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Ireneusz Witkowski</a:t>
            </a:r>
          </a:p>
          <a:p>
            <a:r>
              <a:rPr lang="pl-PL" sz="16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                                     Danuta Grześkowiak- Kniat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0" y="9334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0" y="14668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198120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l-PL" altLang="pl-PL" sz="11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                          </a:t>
            </a: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0" y="253365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pl-PL" altLang="pl-PL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BBE51A5E-0E01-B464-7F19-2FE7AB832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1027106"/>
            <a:ext cx="893440" cy="89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CDB726DC-DC3E-E510-865E-C54FC008850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5382653"/>
            <a:ext cx="7799593" cy="89499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427888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539552" y="239420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Konkursy PS WPR działanie EFRROW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Nabory wniosków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39552" y="1556792"/>
            <a:ext cx="8208912" cy="4464497"/>
          </a:xfrm>
        </p:spPr>
        <p:txBody>
          <a:bodyPr>
            <a:normAutofit fontScale="62500" lnSpcReduction="20000"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None/>
            </a:pPr>
            <a:r>
              <a:rPr lang="pl-PL" sz="3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2.1. Tworzenie i rozwój przedsiębiorstw na terenie LGD KOLD</a:t>
            </a:r>
          </a:p>
          <a:p>
            <a:pPr>
              <a:lnSpc>
                <a:spcPct val="120000"/>
              </a:lnSpc>
              <a:spcBef>
                <a:spcPts val="0"/>
              </a:spcBef>
            </a:pPr>
            <a: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wsparcie dla rozpoczęcia działalności gospodarczej i rozwoju firm, szczególnie  nakierowane na: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przetwórstwo lokalne,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usługi turystyczne, rekreacyjne, rehabilitacyjne, zdrowotne, „zielone miejsca</a:t>
            </a:r>
            <a:b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pracy”, 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usługi związane z nowymi technologiami i komunikatorami oraz promocją regionu,</a:t>
            </a:r>
          </a:p>
          <a:p>
            <a:pPr marL="0" indent="0">
              <a:lnSpc>
                <a:spcPct val="120000"/>
              </a:lnSpc>
              <a:spcBef>
                <a:spcPts val="0"/>
              </a:spcBef>
              <a:buNone/>
            </a:pPr>
            <a:r>
              <a:rPr lang="pl-PL" sz="29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- punkty informacyjne, wydawnictwa, portale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pl-PL" sz="3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 sz="3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ermin naboru (na dzień dzisiejsz</a:t>
            </a:r>
            <a:r>
              <a:rPr lang="pl-PL" sz="3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y)</a:t>
            </a:r>
            <a:r>
              <a:rPr lang="pl-PL" sz="3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pl-PL" sz="3200" b="1" dirty="0">
                <a:solidFill>
                  <a:srgbClr val="FF0000"/>
                </a:solidFill>
                <a:latin typeface="Aptos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07.09-21.09.2026</a:t>
            </a:r>
            <a:endParaRPr lang="pl-PL" sz="4500" b="1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pl-PL" sz="3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pl-PL" sz="3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ermin realizacji: do 30.1</a:t>
            </a:r>
            <a:r>
              <a:rPr lang="pl-PL" sz="3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</a:t>
            </a:r>
            <a:r>
              <a:rPr lang="pl-PL" sz="33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.2027 r. </a:t>
            </a:r>
          </a:p>
          <a:p>
            <a:r>
              <a:rPr lang="pl-PL" sz="3300" dirty="0">
                <a:latin typeface="Calibri" panose="020F0502020204030204" pitchFamily="34" charset="0"/>
                <a:cs typeface="Times New Roman" panose="02020603050405020304" pitchFamily="18" charset="0"/>
              </a:rPr>
              <a:t>kwota naboru: podejmowanie działalności gospodarczej</a:t>
            </a:r>
            <a:br>
              <a:rPr lang="pl-PL" sz="3300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300" dirty="0">
                <a:latin typeface="Calibri" panose="020F0502020204030204" pitchFamily="34" charset="0"/>
                <a:cs typeface="Times New Roman" panose="02020603050405020304" pitchFamily="18" charset="0"/>
              </a:rPr>
              <a:t>296 700 € =  ok. 1 250 000 PLN  </a:t>
            </a:r>
          </a:p>
          <a:p>
            <a:r>
              <a:rPr lang="pl-PL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kwota pomocy: podejmowanie działalności gospodarczej</a:t>
            </a:r>
            <a:br>
              <a:rPr lang="pl-PL" sz="3200" b="1" dirty="0">
                <a:latin typeface="Calibri" panose="020F0502020204030204" pitchFamily="34" charset="0"/>
                <a:cs typeface="Times New Roman" panose="02020603050405020304" pitchFamily="18" charset="0"/>
              </a:rPr>
            </a:br>
            <a:r>
              <a:rPr lang="pl-PL" sz="3200" b="1" dirty="0">
                <a:latin typeface="Calibri" panose="020F0502020204030204" pitchFamily="34" charset="0"/>
                <a:cs typeface="Times New Roman" panose="02020603050405020304" pitchFamily="18" charset="0"/>
              </a:rPr>
              <a:t>50 000 - 150 000 PLN </a:t>
            </a:r>
            <a:endParaRPr lang="pl-PL" sz="2600" b="1" dirty="0">
              <a:latin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Obraz 2" descr="kold logo lokalna grupa działania2">
            <a:extLst>
              <a:ext uri="{FF2B5EF4-FFF2-40B4-BE49-F238E27FC236}">
                <a16:creationId xmlns:a16="http://schemas.microsoft.com/office/drawing/2014/main" id="{BC723ACD-85F8-4933-3613-0BCB7F52F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892" y="44945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744645F2-5F3F-7BB5-EFA7-DDDA76912E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2632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/>
              <a:t>                                    </a:t>
            </a:r>
            <a:r>
              <a:rPr lang="pl-PL" dirty="0" err="1">
                <a:solidFill>
                  <a:srgbClr val="FF0000"/>
                </a:solidFill>
              </a:rPr>
              <a:t>Grantobiorcy</a:t>
            </a:r>
            <a:endParaRPr lang="pl-PL" dirty="0">
              <a:solidFill>
                <a:srgbClr val="FF0000"/>
              </a:solidFill>
            </a:endParaRP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412776"/>
            <a:ext cx="7886700" cy="435133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pl-PL" sz="2400" b="1" dirty="0"/>
              <a:t>Beneficjenci:</a:t>
            </a:r>
          </a:p>
          <a:p>
            <a:pPr>
              <a:buFontTx/>
              <a:buChar char="-"/>
            </a:pPr>
            <a:r>
              <a:rPr lang="pl-PL" sz="2400" dirty="0"/>
              <a:t>osoby fizyczne</a:t>
            </a:r>
          </a:p>
          <a:p>
            <a:pPr>
              <a:buFontTx/>
              <a:buChar char="-"/>
            </a:pPr>
            <a:r>
              <a:rPr lang="pl-PL" sz="2400" dirty="0"/>
              <a:t>podjęcie we własnym imieniu działalności</a:t>
            </a:r>
          </a:p>
          <a:p>
            <a:pPr>
              <a:buFontTx/>
              <a:buChar char="-"/>
            </a:pPr>
            <a:r>
              <a:rPr lang="pl-PL" sz="2400" dirty="0"/>
              <a:t>miejsce zamieszkania na obszarze objętym LSR od co najmniej roku (należy przedstawić zaświadczenie z UG o zameldowaniu na pobyt stały lub czasowy  – ważne 3 mies. przed złożeniem wniosku)</a:t>
            </a:r>
          </a:p>
          <a:p>
            <a:pPr>
              <a:buFontTx/>
              <a:buChar char="-"/>
            </a:pPr>
            <a:r>
              <a:rPr lang="pl-PL" sz="2400" dirty="0"/>
              <a:t>rok przed złożeniem wniosku nie prowadził działalności gospodarczej </a:t>
            </a:r>
          </a:p>
          <a:p>
            <a:pPr>
              <a:buFontTx/>
              <a:buChar char="-"/>
            </a:pPr>
            <a:r>
              <a:rPr lang="pl-PL" sz="2400" dirty="0"/>
              <a:t>wnioskodawca nie otrzymał pomocy na podejmowanie działalności gospodarczej w PROW 2014-2020 oraz PS WPR 2021-2027	`	</a:t>
            </a:r>
          </a:p>
          <a:p>
            <a:pPr>
              <a:buFontTx/>
              <a:buChar char="-"/>
            </a:pPr>
            <a:r>
              <a:rPr lang="pl-PL" sz="2400" dirty="0"/>
              <a:t>preferencje dla osób określonych w LSR jako osoby będące</a:t>
            </a:r>
            <a:br>
              <a:rPr lang="pl-PL" sz="2400" dirty="0"/>
            </a:br>
            <a:r>
              <a:rPr lang="pl-PL" sz="2400" dirty="0"/>
              <a:t>w niekorzystnej sytuacji. (</a:t>
            </a:r>
            <a:r>
              <a:rPr lang="pl-PL" sz="2400" dirty="0">
                <a:solidFill>
                  <a:srgbClr val="FF0000"/>
                </a:solidFill>
              </a:rPr>
              <a:t>kobiety </a:t>
            </a:r>
            <a:r>
              <a:rPr lang="pl-PL" sz="2400" dirty="0"/>
              <a:t>-  wnioskodawca lub opisanie wniosku kierowanego do ww. osób)</a:t>
            </a:r>
          </a:p>
          <a:p>
            <a:pPr marL="0" indent="0">
              <a:buNone/>
            </a:pPr>
            <a:endParaRPr lang="pl-PL" sz="2400" b="1" dirty="0"/>
          </a:p>
          <a:p>
            <a:pPr marL="0" indent="0">
              <a:buNone/>
            </a:pPr>
            <a:endParaRPr lang="pl-PL" sz="2400" b="1" dirty="0"/>
          </a:p>
        </p:txBody>
      </p:sp>
      <p:pic>
        <p:nvPicPr>
          <p:cNvPr id="5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7612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65759360-31A1-B546-3529-E70820ABFD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985182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zawartości 2">
            <a:extLst>
              <a:ext uri="{FF2B5EF4-FFF2-40B4-BE49-F238E27FC236}">
                <a16:creationId xmlns:a16="http://schemas.microsoft.com/office/drawing/2014/main" id="{28D50633-F4AC-669D-00A2-E94CFBC0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27584" y="1169369"/>
            <a:ext cx="7920880" cy="5045162"/>
          </a:xfrm>
        </p:spPr>
        <p:txBody>
          <a:bodyPr>
            <a:normAutofit/>
          </a:bodyPr>
          <a:lstStyle/>
          <a:p>
            <a:r>
              <a:rPr lang="pl-PL" sz="2400" dirty="0"/>
              <a:t>kwota pomocy w formie płatności ryczałtowej ustalana jest na podstawie projektu budżetu</a:t>
            </a:r>
          </a:p>
          <a:p>
            <a:r>
              <a:rPr lang="pl-PL" sz="2400" dirty="0"/>
              <a:t>działalność zgodna z celami LSR; </a:t>
            </a:r>
          </a:p>
          <a:p>
            <a:r>
              <a:rPr lang="pl-PL" sz="2400" dirty="0"/>
              <a:t>jest uzasadniona ekonomicznie, co potwierdza przedłożony uproszczony biznesplan, </a:t>
            </a:r>
          </a:p>
          <a:p>
            <a:r>
              <a:rPr lang="pl-PL" sz="2400" dirty="0"/>
              <a:t>biznesplan jest racjonalny i uzasadniony zakresem operacji:</a:t>
            </a:r>
            <a:br>
              <a:rPr lang="pl-PL" sz="2400" dirty="0"/>
            </a:br>
            <a:r>
              <a:rPr lang="pl-PL" sz="2400" dirty="0"/>
              <a:t>- wskazany cel, ilość i wartość sprzedaży towarów lub </a:t>
            </a:r>
            <a:br>
              <a:rPr lang="pl-PL" sz="2400" dirty="0"/>
            </a:br>
            <a:r>
              <a:rPr lang="pl-PL" sz="2400" dirty="0"/>
              <a:t>  usług,</a:t>
            </a:r>
          </a:p>
          <a:p>
            <a:pPr marL="0" indent="0">
              <a:buNone/>
            </a:pPr>
            <a:r>
              <a:rPr lang="pl-PL" sz="2400" dirty="0"/>
              <a:t>   - wskazany zakres działań - rzeczowy i nakłady finansowe,</a:t>
            </a:r>
          </a:p>
          <a:p>
            <a:pPr marL="0" indent="0">
              <a:buNone/>
            </a:pPr>
            <a:r>
              <a:rPr lang="pl-PL" sz="2400" dirty="0"/>
              <a:t>   -  informacja o posiadanych zasobach,</a:t>
            </a:r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CAF84B4D-3DB1-7FEE-0FFA-F0E1633AA7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188640"/>
            <a:ext cx="6679654" cy="792089"/>
          </a:xfrm>
        </p:spPr>
        <p:txBody>
          <a:bodyPr>
            <a:normAutofit/>
          </a:bodyPr>
          <a:lstStyle/>
          <a:p>
            <a:r>
              <a:rPr lang="pl-PL" sz="3100" dirty="0"/>
              <a:t>                      </a:t>
            </a:r>
            <a:r>
              <a:rPr lang="pl-PL" sz="3100" dirty="0">
                <a:solidFill>
                  <a:srgbClr val="FF0000"/>
                </a:solidFill>
              </a:rPr>
              <a:t>Formy </a:t>
            </a:r>
          </a:p>
        </p:txBody>
      </p:sp>
      <p:pic>
        <p:nvPicPr>
          <p:cNvPr id="7" name="Obraz 2" descr="kold logo lokalna grupa działania2">
            <a:extLst>
              <a:ext uri="{FF2B5EF4-FFF2-40B4-BE49-F238E27FC236}">
                <a16:creationId xmlns:a16="http://schemas.microsoft.com/office/drawing/2014/main" id="{51EB2A39-5234-1590-97A0-D6D28DF54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183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Obraz 8">
            <a:extLst>
              <a:ext uri="{FF2B5EF4-FFF2-40B4-BE49-F238E27FC236}">
                <a16:creationId xmlns:a16="http://schemas.microsoft.com/office/drawing/2014/main" id="{7DACCD52-925D-D440-1C65-B327341CD9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2069043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AA1502F-10C7-42A8-A992-75812267F6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       Warunki przedmiotowe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CD3026E-1E03-905A-308D-4B6A59118C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pl-PL" sz="2400" dirty="0"/>
              <a:t>rozliczenie -  zwrot części kosztów kwalifikowanych</a:t>
            </a:r>
          </a:p>
          <a:p>
            <a:r>
              <a:rPr lang="pl-PL" sz="2400" dirty="0"/>
              <a:t>wydatki realne, niezbędne do realizacji zadań</a:t>
            </a:r>
          </a:p>
          <a:p>
            <a:r>
              <a:rPr lang="pl-PL" sz="2400" dirty="0"/>
              <a:t>utrzymanie zrealizowanej inwestycji co najmniej przez 2 lata od ostatniej płatności</a:t>
            </a:r>
          </a:p>
          <a:p>
            <a:r>
              <a:rPr lang="pl-PL" sz="2400" dirty="0"/>
              <a:t>osiągnięcie co najmniej 30 % docelowego zakładanego</a:t>
            </a:r>
            <a:br>
              <a:rPr lang="pl-PL" sz="2400" dirty="0"/>
            </a:br>
            <a:r>
              <a:rPr lang="pl-PL" sz="2400" dirty="0"/>
              <a:t>w biznesplanie ilościowego lub wartościowego poziomu sprzedaży produktów lub usług do dnia, w którym upłynie pełny rok obrachunkowy od dnia ostatniej wypłaty pomocy</a:t>
            </a:r>
          </a:p>
          <a:p>
            <a:r>
              <a:rPr lang="pl-PL" sz="2400" dirty="0"/>
              <a:t>realizacja do 30.12.2027 r.</a:t>
            </a:r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FFB9479D-D1F4-5DF8-1700-30785A5529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7745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2F1671A9-F5F6-906F-3254-F70D4B276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412117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29340" y="375320"/>
            <a:ext cx="7886700" cy="759618"/>
          </a:xfrm>
        </p:spPr>
        <p:txBody>
          <a:bodyPr>
            <a:normAutofit/>
          </a:bodyPr>
          <a:lstStyle/>
          <a:p>
            <a:r>
              <a:rPr lang="pl-PL" dirty="0"/>
              <a:t>         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graphicFrame>
        <p:nvGraphicFramePr>
          <p:cNvPr id="8" name="Symbol zastępczy zawartości 7">
            <a:extLst>
              <a:ext uri="{FF2B5EF4-FFF2-40B4-BE49-F238E27FC236}">
                <a16:creationId xmlns:a16="http://schemas.microsoft.com/office/drawing/2014/main" id="{E6FBA077-2A0B-7875-05B8-DFA8FF2ACC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81056286"/>
              </p:ext>
            </p:extLst>
          </p:nvPr>
        </p:nvGraphicFramePr>
        <p:xfrm>
          <a:off x="179388" y="1173955"/>
          <a:ext cx="8335961" cy="48915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8173">
                  <a:extLst>
                    <a:ext uri="{9D8B030D-6E8A-4147-A177-3AD203B41FA5}">
                      <a16:colId xmlns:a16="http://schemas.microsoft.com/office/drawing/2014/main" val="3771577478"/>
                    </a:ext>
                  </a:extLst>
                </a:gridCol>
                <a:gridCol w="1581622">
                  <a:extLst>
                    <a:ext uri="{9D8B030D-6E8A-4147-A177-3AD203B41FA5}">
                      <a16:colId xmlns:a16="http://schemas.microsoft.com/office/drawing/2014/main" val="1266541050"/>
                    </a:ext>
                  </a:extLst>
                </a:gridCol>
                <a:gridCol w="2609956">
                  <a:extLst>
                    <a:ext uri="{9D8B030D-6E8A-4147-A177-3AD203B41FA5}">
                      <a16:colId xmlns:a16="http://schemas.microsoft.com/office/drawing/2014/main" val="3169986977"/>
                    </a:ext>
                  </a:extLst>
                </a:gridCol>
                <a:gridCol w="2550342">
                  <a:extLst>
                    <a:ext uri="{9D8B030D-6E8A-4147-A177-3AD203B41FA5}">
                      <a16:colId xmlns:a16="http://schemas.microsoft.com/office/drawing/2014/main" val="1575092724"/>
                    </a:ext>
                  </a:extLst>
                </a:gridCol>
                <a:gridCol w="1215868">
                  <a:extLst>
                    <a:ext uri="{9D8B030D-6E8A-4147-A177-3AD203B41FA5}">
                      <a16:colId xmlns:a16="http://schemas.microsoft.com/office/drawing/2014/main" val="1264236637"/>
                    </a:ext>
                  </a:extLst>
                </a:gridCol>
              </a:tblGrid>
              <a:tr h="661075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Lp. 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Kryterium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Punktacja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Uzasadnienie (diagnoza obszaru)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Źró</a:t>
                      </a:r>
                      <a:r>
                        <a:rPr lang="pl-PL" sz="1100" kern="100">
                          <a:effectLst/>
                        </a:rPr>
                        <a:t>dło weryfikacji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extLst>
                  <a:ext uri="{0D108BD9-81ED-4DB2-BD59-A6C34878D82A}">
                    <a16:rowId xmlns:a16="http://schemas.microsoft.com/office/drawing/2014/main" val="1899084372"/>
                  </a:ext>
                </a:extLst>
              </a:tr>
              <a:tr h="423042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>
                          <a:effectLst/>
                        </a:rPr>
                        <a:t>1.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Doradztwo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3 pkt – szkolenie i doradztwo w biurze</a:t>
                      </a:r>
                      <a:endParaRPr lang="pl-PL" sz="11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2 pkt – szkolenie (wyłącznie)</a:t>
                      </a:r>
                      <a:endParaRPr lang="pl-PL" sz="11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1 pkt – doradztwo w biurze (wyłącznie)</a:t>
                      </a:r>
                      <a:endParaRPr lang="pl-PL" sz="1100" kern="10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- Wnioskodawca korzystał osobiście ze szkolenia i doradztwa w zakresie złożenia wniosku w biurze LGD najpóźniej 7 dni roboczych przed zakończeniem konkursu.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>
                          <a:effectLst/>
                        </a:rPr>
                        <a:t>LGD zależy na wysokiej jakości wniosków, w związku z tym postanowiono premiować wnioskodawców, którzy skorzystali z =e szkolenia i doradztwa prowadzonego przez pracowników LGD. Ubiegła perspektywa finansowa pokazała, że jakość składanych wniosków przez wnioskodawców, którzy nie korzystali z doradztwa była słaba, dlatego zakłada się premiowanie doradztwa. Kryterium powyższe uwzględniono także w Lokalnej Strategii Rozwoju LGD KOLD.  </a:t>
                      </a:r>
                      <a:endParaRPr lang="pl-PL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Lista obecności na szkoleniu, lista doradztwa w biurze. 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7065" marR="67065" marT="0" marB="0"/>
                </a:tc>
                <a:extLst>
                  <a:ext uri="{0D108BD9-81ED-4DB2-BD59-A6C34878D82A}">
                    <a16:rowId xmlns:a16="http://schemas.microsoft.com/office/drawing/2014/main" val="1476669807"/>
                  </a:ext>
                </a:extLst>
              </a:tr>
            </a:tbl>
          </a:graphicData>
        </a:graphic>
      </p:graphicFrame>
      <p:pic>
        <p:nvPicPr>
          <p:cNvPr id="5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3" y="41433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1">
            <a:extLst>
              <a:ext uri="{FF2B5EF4-FFF2-40B4-BE49-F238E27FC236}">
                <a16:creationId xmlns:a16="http://schemas.microsoft.com/office/drawing/2014/main" id="{F7C8F592-60EE-0695-1B52-8696988733E6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pl-PL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83173068-3643-5BCE-6ED3-B14C180C40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3562289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D21859D3-759C-9B0F-F06E-31D5F72FDDFF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28650" y="751742"/>
            <a:ext cx="7183710" cy="552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                     Kryteria ocen KOLD</a:t>
            </a:r>
          </a:p>
        </p:txBody>
      </p:sp>
      <p:pic>
        <p:nvPicPr>
          <p:cNvPr id="9" name="Obraz 2" descr="kold logo lokalna grupa działania2">
            <a:extLst>
              <a:ext uri="{FF2B5EF4-FFF2-40B4-BE49-F238E27FC236}">
                <a16:creationId xmlns:a16="http://schemas.microsoft.com/office/drawing/2014/main" id="{BBB9A0B0-79A4-3205-2694-F8CE9D9844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7612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12" name="Symbol zastępczy zawartości 11">
            <a:extLst>
              <a:ext uri="{FF2B5EF4-FFF2-40B4-BE49-F238E27FC236}">
                <a16:creationId xmlns:a16="http://schemas.microsoft.com/office/drawing/2014/main" id="{105C4685-F11B-0220-65FE-E18F88731AA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16158918"/>
              </p:ext>
            </p:extLst>
          </p:nvPr>
        </p:nvGraphicFramePr>
        <p:xfrm>
          <a:off x="628650" y="1556792"/>
          <a:ext cx="8191821" cy="399995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71634">
                  <a:extLst>
                    <a:ext uri="{9D8B030D-6E8A-4147-A177-3AD203B41FA5}">
                      <a16:colId xmlns:a16="http://schemas.microsoft.com/office/drawing/2014/main" val="3798634011"/>
                    </a:ext>
                  </a:extLst>
                </a:gridCol>
                <a:gridCol w="1554273">
                  <a:extLst>
                    <a:ext uri="{9D8B030D-6E8A-4147-A177-3AD203B41FA5}">
                      <a16:colId xmlns:a16="http://schemas.microsoft.com/office/drawing/2014/main" val="3874900967"/>
                    </a:ext>
                  </a:extLst>
                </a:gridCol>
                <a:gridCol w="2564826">
                  <a:extLst>
                    <a:ext uri="{9D8B030D-6E8A-4147-A177-3AD203B41FA5}">
                      <a16:colId xmlns:a16="http://schemas.microsoft.com/office/drawing/2014/main" val="336953071"/>
                    </a:ext>
                  </a:extLst>
                </a:gridCol>
                <a:gridCol w="2506243">
                  <a:extLst>
                    <a:ext uri="{9D8B030D-6E8A-4147-A177-3AD203B41FA5}">
                      <a16:colId xmlns:a16="http://schemas.microsoft.com/office/drawing/2014/main" val="3543992464"/>
                    </a:ext>
                  </a:extLst>
                </a:gridCol>
                <a:gridCol w="1194845">
                  <a:extLst>
                    <a:ext uri="{9D8B030D-6E8A-4147-A177-3AD203B41FA5}">
                      <a16:colId xmlns:a16="http://schemas.microsoft.com/office/drawing/2014/main" val="880673796"/>
                    </a:ext>
                  </a:extLst>
                </a:gridCol>
              </a:tblGrid>
              <a:tr h="399995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>
                          <a:effectLst/>
                        </a:rPr>
                        <a:t>2.</a:t>
                      </a:r>
                      <a:endParaRPr lang="pl-PL" sz="10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Grupy w niekorzystnej sytuacji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2 pkt – operacja w opisie jest z grupy określonej jako będącej w niekorzystnej sytuacji LSR lub zawiera przynajmniej 1 typ działania kierowanej do tej grupy</a:t>
                      </a: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0 pkt - operacja w opisie nie jest z grupy określonej jako będącej w niekorzystnej sytuacji LSR i nie zawiera przynajmniej 1 typ działania kierowanej do tej grupy.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LGD premiuje operacje oddziaływujące  pozytywnie na grupę osób będącej w niekorzystnej sytuacji  określonej w LSR. Zgodnie z założenia RLKS należy wspierać te grupy i zostało to równie dookreślone w LSR. 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 – w opisie operacji.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126375781"/>
                  </a:ext>
                </a:extLst>
              </a:tr>
            </a:tbl>
          </a:graphicData>
        </a:graphic>
      </p:graphicFrame>
      <p:pic>
        <p:nvPicPr>
          <p:cNvPr id="3" name="Obraz 2">
            <a:extLst>
              <a:ext uri="{FF2B5EF4-FFF2-40B4-BE49-F238E27FC236}">
                <a16:creationId xmlns:a16="http://schemas.microsoft.com/office/drawing/2014/main" id="{8675938C-4F2F-9F31-75CE-13484E6D84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163043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16EC77-4E45-CB57-3E1F-AAA8E43BB7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            Kryteria ocen KOLD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A67660C8-0345-52F3-9192-09C9C8494A5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5878681"/>
              </p:ext>
            </p:extLst>
          </p:nvPr>
        </p:nvGraphicFramePr>
        <p:xfrm>
          <a:off x="628650" y="3027077"/>
          <a:ext cx="7886700" cy="234130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493">
                  <a:extLst>
                    <a:ext uri="{9D8B030D-6E8A-4147-A177-3AD203B41FA5}">
                      <a16:colId xmlns:a16="http://schemas.microsoft.com/office/drawing/2014/main" val="375276624"/>
                    </a:ext>
                  </a:extLst>
                </a:gridCol>
                <a:gridCol w="2586641">
                  <a:extLst>
                    <a:ext uri="{9D8B030D-6E8A-4147-A177-3AD203B41FA5}">
                      <a16:colId xmlns:a16="http://schemas.microsoft.com/office/drawing/2014/main" val="823645961"/>
                    </a:ext>
                  </a:extLst>
                </a:gridCol>
                <a:gridCol w="2527560">
                  <a:extLst>
                    <a:ext uri="{9D8B030D-6E8A-4147-A177-3AD203B41FA5}">
                      <a16:colId xmlns:a16="http://schemas.microsoft.com/office/drawing/2014/main" val="787138860"/>
                    </a:ext>
                  </a:extLst>
                </a:gridCol>
                <a:gridCol w="1205006">
                  <a:extLst>
                    <a:ext uri="{9D8B030D-6E8A-4147-A177-3AD203B41FA5}">
                      <a16:colId xmlns:a16="http://schemas.microsoft.com/office/drawing/2014/main" val="1039061371"/>
                    </a:ext>
                  </a:extLst>
                </a:gridCol>
              </a:tblGrid>
              <a:tr h="1888377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3. Miejsca pracy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1 pkt – utworzenie 1 miejsca pracy (</a:t>
                      </a:r>
                      <a:r>
                        <a:rPr lang="pl-PL" sz="1200" kern="100" dirty="0" err="1">
                          <a:effectLst/>
                        </a:rPr>
                        <a:t>peł</a:t>
                      </a:r>
                      <a:r>
                        <a:rPr lang="pl-PL" sz="1200" kern="100" dirty="0">
                          <a:effectLst/>
                        </a:rPr>
                        <a:t> etat)</a:t>
                      </a:r>
                      <a:endParaRPr lang="pl-PL" sz="11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0 pkt – brak utworzenia miejsca pracy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Utworzenie nowych miejsc pracy gwarantuje większy rozwój gospodarczy obszaru i umożliwia zatrudnienie mieszkańców obszaru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Wniosek o przyznanie pomocy – załącznik deklaratywny o zatrudnieniu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extLst>
                  <a:ext uri="{0D108BD9-81ED-4DB2-BD59-A6C34878D82A}">
                    <a16:rowId xmlns:a16="http://schemas.microsoft.com/office/drawing/2014/main" val="2002300635"/>
                  </a:ext>
                </a:extLst>
              </a:tr>
            </a:tbl>
          </a:graphicData>
        </a:graphic>
      </p:graphicFrame>
      <p:pic>
        <p:nvPicPr>
          <p:cNvPr id="3" name="Obraz 2" descr="kold logo lokalna grupa działania2">
            <a:extLst>
              <a:ext uri="{FF2B5EF4-FFF2-40B4-BE49-F238E27FC236}">
                <a16:creationId xmlns:a16="http://schemas.microsoft.com/office/drawing/2014/main" id="{833329D4-576E-85C5-1EE1-9AD60E4D4D3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75B22469-7F05-04B1-39EC-3A4AEF7B51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8604353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az 4">
            <a:extLst>
              <a:ext uri="{FF2B5EF4-FFF2-40B4-BE49-F238E27FC236}">
                <a16:creationId xmlns:a16="http://schemas.microsoft.com/office/drawing/2014/main" id="{3774D0E5-B898-A752-7523-3C6FA024BD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3ADAD6C-B927-D6F4-6049-59C55B0A3B0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6684" y="5911104"/>
            <a:ext cx="7304025" cy="836517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9" name="Tabela 8">
            <a:extLst>
              <a:ext uri="{FF2B5EF4-FFF2-40B4-BE49-F238E27FC236}">
                <a16:creationId xmlns:a16="http://schemas.microsoft.com/office/drawing/2014/main" id="{EEF44E81-631F-81C8-E112-D98BBDA1A5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6059014"/>
              </p:ext>
            </p:extLst>
          </p:nvPr>
        </p:nvGraphicFramePr>
        <p:xfrm>
          <a:off x="480930" y="1297999"/>
          <a:ext cx="7886700" cy="4474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57792">
                  <a:extLst>
                    <a:ext uri="{9D8B030D-6E8A-4147-A177-3AD203B41FA5}">
                      <a16:colId xmlns:a16="http://schemas.microsoft.com/office/drawing/2014/main" val="372470330"/>
                    </a:ext>
                  </a:extLst>
                </a:gridCol>
                <a:gridCol w="1496381">
                  <a:extLst>
                    <a:ext uri="{9D8B030D-6E8A-4147-A177-3AD203B41FA5}">
                      <a16:colId xmlns:a16="http://schemas.microsoft.com/office/drawing/2014/main" val="332251810"/>
                    </a:ext>
                  </a:extLst>
                </a:gridCol>
                <a:gridCol w="2469294">
                  <a:extLst>
                    <a:ext uri="{9D8B030D-6E8A-4147-A177-3AD203B41FA5}">
                      <a16:colId xmlns:a16="http://schemas.microsoft.com/office/drawing/2014/main" val="732033667"/>
                    </a:ext>
                  </a:extLst>
                </a:gridCol>
                <a:gridCol w="2412893">
                  <a:extLst>
                    <a:ext uri="{9D8B030D-6E8A-4147-A177-3AD203B41FA5}">
                      <a16:colId xmlns:a16="http://schemas.microsoft.com/office/drawing/2014/main" val="1420945615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255344550"/>
                    </a:ext>
                  </a:extLst>
                </a:gridCol>
              </a:tblGrid>
              <a:tr h="447469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4.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Promocja obszaru LGD KOLD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3 pkt – umieszczenie podczas realizacji operacji informacji o realizowanym projekcie w postaci wizualnej przynajmniej w dwóch miejscach tym w Internecie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1 pkt – umieszczenie podczas realizacji operacji informacji o realizowanym projekcie w postaci wizualnej w jednym miejscu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0 pkt – nie zamieści podczas realizacji operacji informacji o realizowanym projekcie w postaci wizualnej - zgodnie ze wzorem określonym przez LGD</a:t>
                      </a:r>
                      <a:endParaRPr lang="pl-PL" sz="1000" kern="100" dirty="0">
                        <a:effectLst/>
                      </a:endParaRP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100" kern="100" dirty="0">
                          <a:effectLst/>
                        </a:rPr>
                        <a:t>LGD premiując operacje, w których Wnioskodawca zakłada umieszczenie informacji uzyskuje możliwość promocji swego obszaru , swojej działalności oraz promocję Programu, z którego została dofinansowana operacja.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pomocy- załącznik o promowaniu obszaru 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358391991"/>
                  </a:ext>
                </a:extLst>
              </a:tr>
            </a:tbl>
          </a:graphicData>
        </a:graphic>
      </p:graphicFrame>
      <p:sp>
        <p:nvSpPr>
          <p:cNvPr id="10" name="Tytuł 1">
            <a:extLst>
              <a:ext uri="{FF2B5EF4-FFF2-40B4-BE49-F238E27FC236}">
                <a16:creationId xmlns:a16="http://schemas.microsoft.com/office/drawing/2014/main" id="{E46F5069-3739-F2A4-B5B9-7A7C068AD8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96269" y="367495"/>
            <a:ext cx="4951462" cy="792089"/>
          </a:xfrm>
        </p:spPr>
        <p:txBody>
          <a:bodyPr/>
          <a:lstStyle/>
          <a:p>
            <a:pPr algn="ctr"/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pic>
        <p:nvPicPr>
          <p:cNvPr id="12" name="Obraz 2" descr="kold logo lokalna grupa działania2">
            <a:extLst>
              <a:ext uri="{FF2B5EF4-FFF2-40B4-BE49-F238E27FC236}">
                <a16:creationId xmlns:a16="http://schemas.microsoft.com/office/drawing/2014/main" id="{1D3A5682-8E00-9BE5-E8DB-79D88F6EB3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39248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808397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BB33A55-FB20-A001-894B-4907B40A84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603"/>
          </a:xfrm>
        </p:spPr>
        <p:txBody>
          <a:bodyPr/>
          <a:lstStyle/>
          <a:p>
            <a:r>
              <a:rPr lang="pl-PL" dirty="0"/>
              <a:t>      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822F8D40-0344-9964-3C4C-8CD9D97F9CC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869716"/>
              </p:ext>
            </p:extLst>
          </p:nvPr>
        </p:nvGraphicFramePr>
        <p:xfrm>
          <a:off x="467544" y="980730"/>
          <a:ext cx="8047807" cy="413883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5101">
                  <a:extLst>
                    <a:ext uri="{9D8B030D-6E8A-4147-A177-3AD203B41FA5}">
                      <a16:colId xmlns:a16="http://schemas.microsoft.com/office/drawing/2014/main" val="2275656165"/>
                    </a:ext>
                  </a:extLst>
                </a:gridCol>
                <a:gridCol w="1526948">
                  <a:extLst>
                    <a:ext uri="{9D8B030D-6E8A-4147-A177-3AD203B41FA5}">
                      <a16:colId xmlns:a16="http://schemas.microsoft.com/office/drawing/2014/main" val="769277063"/>
                    </a:ext>
                  </a:extLst>
                </a:gridCol>
                <a:gridCol w="2519736">
                  <a:extLst>
                    <a:ext uri="{9D8B030D-6E8A-4147-A177-3AD203B41FA5}">
                      <a16:colId xmlns:a16="http://schemas.microsoft.com/office/drawing/2014/main" val="1012811008"/>
                    </a:ext>
                  </a:extLst>
                </a:gridCol>
                <a:gridCol w="2462183">
                  <a:extLst>
                    <a:ext uri="{9D8B030D-6E8A-4147-A177-3AD203B41FA5}">
                      <a16:colId xmlns:a16="http://schemas.microsoft.com/office/drawing/2014/main" val="774834934"/>
                    </a:ext>
                  </a:extLst>
                </a:gridCol>
                <a:gridCol w="1173839">
                  <a:extLst>
                    <a:ext uri="{9D8B030D-6E8A-4147-A177-3AD203B41FA5}">
                      <a16:colId xmlns:a16="http://schemas.microsoft.com/office/drawing/2014/main" val="4131023447"/>
                    </a:ext>
                  </a:extLst>
                </a:gridCol>
              </a:tblGrid>
              <a:tr h="4138832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100" kern="100" dirty="0">
                          <a:effectLst/>
                        </a:rPr>
                        <a:t>5. 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Środowisko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1 pkt - wprowadzenie w ramach operacji rozwiązania sprzyjającego ochronie środowiska lub klimatu określonego w sposób mierzalny – cechą lub zbiorem cech sprzyjającej ochronie środowiska lub klimatu,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0 pkt -  brak w ramach operacji rozwiązania sprzyjającego ochronie środowiska lub klimatu określonego  w sposób mierzalny.</a:t>
                      </a:r>
                    </a:p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 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LGD premiuje ochronę środowiska i ochronę klimatu, co zostało dookreślone w LSR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Wniosek o przyznanie pomocy – opis szczegółowy z mierzalnymi elementami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15940921"/>
                  </a:ext>
                </a:extLst>
              </a:tr>
            </a:tbl>
          </a:graphicData>
        </a:graphic>
      </p:graphicFrame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5B94225A-9595-5B62-DF37-E5790375F8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DD158726-1C7D-B7DC-D97C-77E12C3E10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62002501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6394412-5886-4068-7DFD-B0C2E0656C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615603"/>
          </a:xfrm>
        </p:spPr>
        <p:txBody>
          <a:bodyPr/>
          <a:lstStyle/>
          <a:p>
            <a:r>
              <a:rPr lang="pl-PL" dirty="0"/>
              <a:t>           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</a:p>
        </p:txBody>
      </p:sp>
      <p:graphicFrame>
        <p:nvGraphicFramePr>
          <p:cNvPr id="5" name="Symbol zastępczy zawartości 4">
            <a:extLst>
              <a:ext uri="{FF2B5EF4-FFF2-40B4-BE49-F238E27FC236}">
                <a16:creationId xmlns:a16="http://schemas.microsoft.com/office/drawing/2014/main" id="{9B12E6C6-E250-881D-7C1A-138F5DC5888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36431470"/>
              </p:ext>
            </p:extLst>
          </p:nvPr>
        </p:nvGraphicFramePr>
        <p:xfrm>
          <a:off x="628650" y="1062932"/>
          <a:ext cx="8019456" cy="548492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31690">
                  <a:extLst>
                    <a:ext uri="{9D8B030D-6E8A-4147-A177-3AD203B41FA5}">
                      <a16:colId xmlns:a16="http://schemas.microsoft.com/office/drawing/2014/main" val="1438799763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val="3411326198"/>
                    </a:ext>
                  </a:extLst>
                </a:gridCol>
                <a:gridCol w="3672408">
                  <a:extLst>
                    <a:ext uri="{9D8B030D-6E8A-4147-A177-3AD203B41FA5}">
                      <a16:colId xmlns:a16="http://schemas.microsoft.com/office/drawing/2014/main" val="3287354516"/>
                    </a:ext>
                  </a:extLst>
                </a:gridCol>
                <a:gridCol w="1856906">
                  <a:extLst>
                    <a:ext uri="{9D8B030D-6E8A-4147-A177-3AD203B41FA5}">
                      <a16:colId xmlns:a16="http://schemas.microsoft.com/office/drawing/2014/main" val="1451985331"/>
                    </a:ext>
                  </a:extLst>
                </a:gridCol>
                <a:gridCol w="1150340">
                  <a:extLst>
                    <a:ext uri="{9D8B030D-6E8A-4147-A177-3AD203B41FA5}">
                      <a16:colId xmlns:a16="http://schemas.microsoft.com/office/drawing/2014/main" val="2575914117"/>
                    </a:ext>
                  </a:extLst>
                </a:gridCol>
              </a:tblGrid>
              <a:tr h="5484921">
                <a:tc>
                  <a:txBody>
                    <a:bodyPr/>
                    <a:lstStyle/>
                    <a:p>
                      <a:pPr marL="0" lvl="0" indent="0">
                        <a:lnSpc>
                          <a:spcPct val="107000"/>
                        </a:lnSpc>
                        <a:buFont typeface="+mj-lt"/>
                        <a:buNone/>
                      </a:pPr>
                      <a:r>
                        <a:rPr lang="pl-PL" sz="1100" kern="100" dirty="0">
                          <a:effectLst/>
                        </a:rPr>
                        <a:t>6.  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Innowacyjność ( nie dotyczy EFS+)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2 pkt - innowacyjność kreatywna produktowa lub procesowa w skali co najmniej obszaru LSR, rozumiana jako powstała w wyniku autorskiego pomysłu, dotyczącego nowych produktów, usług, procesów 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 1 pkt- innowacyjność imitująca w skali co najmniej obszaru LSR rozumiana jako wzorowanie na wcześniej powstałych produktach, usługach lub procesach,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lub  innowacyjność kreatywna produktowa lub procesowa w skali co najmniej obszaru LSR, rozumiana jako nowy sposób wykorzystania lub zmobilizowania istniejących lokalnych zasobów przyrodniczych, historycznych, kulturowych czy społecznych 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0 pkt - brak jakiejkolwiek innowacyjności lub wprowadzenie innowacyjności innej niż wymienione uprzednio.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Innowacyjność określana jako kryterium jakościowe ma pozwolić, zgodnie z zasadą RLKS, poszukiwać nowatorskich rozwiązań, pomysłów na obszarach wiejskich przez społeczność lokalną. </a:t>
                      </a:r>
                      <a:endParaRPr lang="pl-PL" sz="12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100" kern="100" dirty="0">
                          <a:effectLst/>
                        </a:rPr>
                        <a:t>Wniosek o przyznanie pomocy - opis</a:t>
                      </a:r>
                      <a:endParaRPr lang="pl-PL" sz="10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3451" marR="63451" marT="0" marB="0"/>
                </a:tc>
                <a:extLst>
                  <a:ext uri="{0D108BD9-81ED-4DB2-BD59-A6C34878D82A}">
                    <a16:rowId xmlns:a16="http://schemas.microsoft.com/office/drawing/2014/main" val="3246515480"/>
                  </a:ext>
                </a:extLst>
              </a:tr>
            </a:tbl>
          </a:graphicData>
        </a:graphic>
      </p:graphicFrame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859AED28-C38D-16A5-D1C3-39D995722A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Symbol zastępczy zawartości 8">
            <a:extLst>
              <a:ext uri="{FF2B5EF4-FFF2-40B4-BE49-F238E27FC236}">
                <a16:creationId xmlns:a16="http://schemas.microsoft.com/office/drawing/2014/main" id="{39490B2A-CEDC-A1ED-6B22-8FA6F14B19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95028" y="5703149"/>
            <a:ext cx="7886700" cy="809035"/>
          </a:xfrm>
          <a:custGeom>
            <a:avLst/>
            <a:gdLst/>
            <a:ahLst/>
            <a:cxnLst/>
            <a:rect l="l" t="t" r="r" b="b"/>
            <a:pathLst>
              <a:path w="10580201" h="2957472">
                <a:moveTo>
                  <a:pt x="88961" y="0"/>
                </a:moveTo>
                <a:lnTo>
                  <a:pt x="10491240" y="0"/>
                </a:lnTo>
                <a:cubicBezTo>
                  <a:pt x="10540372" y="0"/>
                  <a:pt x="10580201" y="39829"/>
                  <a:pt x="10580201" y="88961"/>
                </a:cubicBezTo>
                <a:lnTo>
                  <a:pt x="10580201" y="2868511"/>
                </a:lnTo>
                <a:cubicBezTo>
                  <a:pt x="10580201" y="2917643"/>
                  <a:pt x="10540372" y="2957472"/>
                  <a:pt x="10491240" y="2957472"/>
                </a:cubicBezTo>
                <a:lnTo>
                  <a:pt x="88961" y="2957472"/>
                </a:lnTo>
                <a:cubicBezTo>
                  <a:pt x="39829" y="2957472"/>
                  <a:pt x="0" y="2917643"/>
                  <a:pt x="0" y="2868511"/>
                </a:cubicBezTo>
                <a:lnTo>
                  <a:pt x="0" y="88961"/>
                </a:lnTo>
                <a:cubicBezTo>
                  <a:pt x="0" y="39829"/>
                  <a:pt x="39829" y="0"/>
                  <a:pt x="88961" y="0"/>
                </a:cubicBezTo>
                <a:close/>
              </a:path>
            </a:pathLst>
          </a:custGeom>
          <a:noFill/>
        </p:spPr>
      </p:pic>
    </p:spTree>
    <p:extLst>
      <p:ext uri="{BB962C8B-B14F-4D97-AF65-F5344CB8AC3E}">
        <p14:creationId xmlns:p14="http://schemas.microsoft.com/office/powerpoint/2010/main" val="23845118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614120" y="531814"/>
            <a:ext cx="7886700" cy="1325563"/>
          </a:xfrm>
        </p:spPr>
        <p:txBody>
          <a:bodyPr>
            <a:normAutofit/>
          </a:bodyPr>
          <a:lstStyle/>
          <a:p>
            <a:r>
              <a:rPr lang="pl-PL" dirty="0"/>
              <a:t>                      Obszar LGD KOLD</a:t>
            </a:r>
            <a:br>
              <a:rPr lang="pl-PL" dirty="0"/>
            </a:br>
            <a:endParaRPr lang="pl-PL" dirty="0"/>
          </a:p>
        </p:txBody>
      </p:sp>
      <p:pic>
        <p:nvPicPr>
          <p:cNvPr id="7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8483" y="980728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D4172718-20C8-253A-8A89-55FB74C3D4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72631105"/>
              </p:ext>
            </p:extLst>
          </p:nvPr>
        </p:nvGraphicFramePr>
        <p:xfrm>
          <a:off x="2622550" y="1124745"/>
          <a:ext cx="3859213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Document" r:id="rId3" imgW="5760597" imgH="6554865" progId="Word.Document.12">
                  <p:embed/>
                </p:oleObj>
              </mc:Choice>
              <mc:Fallback>
                <p:oleObj name="Document" r:id="rId3" imgW="5760597" imgH="6554865" progId="Word.Document.12">
                  <p:embed/>
                  <p:pic>
                    <p:nvPicPr>
                      <p:cNvPr id="4" name="Symbol zastępczy zawartości 3">
                        <a:extLst>
                          <a:ext uri="{FF2B5EF4-FFF2-40B4-BE49-F238E27FC236}">
                            <a16:creationId xmlns:a16="http://schemas.microsoft.com/office/drawing/2014/main" id="{89ECCC3A-C6A1-519C-8063-B23179174EC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622550" y="1124745"/>
                        <a:ext cx="3859213" cy="4464496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Obraz 4">
            <a:extLst>
              <a:ext uri="{FF2B5EF4-FFF2-40B4-BE49-F238E27FC236}">
                <a16:creationId xmlns:a16="http://schemas.microsoft.com/office/drawing/2014/main" id="{2CE97D92-D3D5-55F4-A32C-7FB7FC9FC8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A77763F-9BCA-867A-0832-AAA60CC74C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/>
              <a:t> </a:t>
            </a:r>
            <a:r>
              <a:rPr lang="pl-PL" dirty="0">
                <a:solidFill>
                  <a:srgbClr val="FF0000"/>
                </a:solidFill>
              </a:rPr>
              <a:t>Kryteria ocen KOLD</a:t>
            </a:r>
            <a:endParaRPr lang="pl-PL" dirty="0"/>
          </a:p>
        </p:txBody>
      </p:sp>
      <p:graphicFrame>
        <p:nvGraphicFramePr>
          <p:cNvPr id="4" name="Symbol zastępczy zawartości 3">
            <a:extLst>
              <a:ext uri="{FF2B5EF4-FFF2-40B4-BE49-F238E27FC236}">
                <a16:creationId xmlns:a16="http://schemas.microsoft.com/office/drawing/2014/main" id="{3A8EB1FB-9BC4-E3B3-CB72-42F7860276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4777703"/>
              </p:ext>
            </p:extLst>
          </p:nvPr>
        </p:nvGraphicFramePr>
        <p:xfrm>
          <a:off x="628650" y="1412776"/>
          <a:ext cx="7886701" cy="439782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567493">
                  <a:extLst>
                    <a:ext uri="{9D8B030D-6E8A-4147-A177-3AD203B41FA5}">
                      <a16:colId xmlns:a16="http://schemas.microsoft.com/office/drawing/2014/main" val="2377118010"/>
                    </a:ext>
                  </a:extLst>
                </a:gridCol>
                <a:gridCol w="2586641">
                  <a:extLst>
                    <a:ext uri="{9D8B030D-6E8A-4147-A177-3AD203B41FA5}">
                      <a16:colId xmlns:a16="http://schemas.microsoft.com/office/drawing/2014/main" val="1736453535"/>
                    </a:ext>
                  </a:extLst>
                </a:gridCol>
                <a:gridCol w="2527560">
                  <a:extLst>
                    <a:ext uri="{9D8B030D-6E8A-4147-A177-3AD203B41FA5}">
                      <a16:colId xmlns:a16="http://schemas.microsoft.com/office/drawing/2014/main" val="3130710320"/>
                    </a:ext>
                  </a:extLst>
                </a:gridCol>
                <a:gridCol w="1205007">
                  <a:extLst>
                    <a:ext uri="{9D8B030D-6E8A-4147-A177-3AD203B41FA5}">
                      <a16:colId xmlns:a16="http://schemas.microsoft.com/office/drawing/2014/main" val="1356731607"/>
                    </a:ext>
                  </a:extLst>
                </a:gridCol>
              </a:tblGrid>
              <a:tr h="4397824"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200" kern="100" dirty="0">
                          <a:effectLst/>
                        </a:rPr>
                        <a:t>7. Kompletność wniosku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3 pkt – wniosek jest kompletny wraz z wymaganymi załącznikami w tym pozwoleniem na budowę lub zgłoszeniem robót budowlanych, o ile tego wymaga operacja</a:t>
                      </a:r>
                    </a:p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0 pkt - wniosek nie jest kompletny -brak  wymaganych załączników ( nawet jednego) w tym pozwoleniem na budowę lub głoszeniem robót budowlanych, o ile tego wymaga operacja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400" kern="100" dirty="0">
                          <a:effectLst/>
                        </a:rPr>
                        <a:t> </a:t>
                      </a:r>
                      <a:r>
                        <a:rPr lang="pl-PL" sz="1800" kern="100" dirty="0">
                          <a:solidFill>
                            <a:srgbClr val="FF0000"/>
                          </a:solidFill>
                          <a:effectLst/>
                        </a:rPr>
                        <a:t>Minimum  6 pkt</a:t>
                      </a:r>
                      <a:endParaRPr lang="pl-PL" sz="14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</a:pPr>
                      <a:r>
                        <a:rPr lang="pl-PL" sz="1400" kern="100" dirty="0">
                          <a:effectLst/>
                        </a:rPr>
                        <a:t>LGD premiuje operacje, do których dołączono niezbędne dokumenty. Zmniejsza przez to ryzyko, że Wnioskodawca na dalszym etapie oceny nie dopełni formalności lub zrezygnuje z operacji co jest niekorzystne dla LGD.</a:t>
                      </a:r>
                      <a:endParaRPr lang="pl-PL" sz="14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tc>
                  <a:txBody>
                    <a:bodyPr/>
                    <a:lstStyle/>
                    <a:p>
                      <a:pPr marL="457200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200" kern="100" dirty="0">
                          <a:effectLst/>
                        </a:rPr>
                        <a:t>Wniosek o przyznanie pomocy</a:t>
                      </a:r>
                      <a:endParaRPr lang="pl-PL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6466" marR="66466" marT="0" marB="0"/>
                </a:tc>
                <a:extLst>
                  <a:ext uri="{0D108BD9-81ED-4DB2-BD59-A6C34878D82A}">
                    <a16:rowId xmlns:a16="http://schemas.microsoft.com/office/drawing/2014/main" val="1648182773"/>
                  </a:ext>
                </a:extLst>
              </a:tr>
            </a:tbl>
          </a:graphicData>
        </a:graphic>
      </p:graphicFrame>
      <p:pic>
        <p:nvPicPr>
          <p:cNvPr id="3" name="Obraz 2" descr="kold logo lokalna grupa działania2">
            <a:extLst>
              <a:ext uri="{FF2B5EF4-FFF2-40B4-BE49-F238E27FC236}">
                <a16:creationId xmlns:a16="http://schemas.microsoft.com/office/drawing/2014/main" id="{B70F2E16-3296-6634-F0C6-5224655A20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47329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E1FD6419-F83A-6BC1-16C7-904F5F1D5D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9987" y="5817443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2605945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55CE996-83C4-B772-F463-2CD0CCEBC9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365127"/>
            <a:ext cx="7886700" cy="687610"/>
          </a:xfrm>
        </p:spPr>
        <p:txBody>
          <a:bodyPr/>
          <a:lstStyle/>
          <a:p>
            <a:r>
              <a:rPr lang="pl-PL" dirty="0">
                <a:solidFill>
                  <a:srgbClr val="FF0000"/>
                </a:solidFill>
              </a:rPr>
              <a:t>                                   Dziękujemy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B9AEEB-6BC9-4029-48FE-3BD5D627898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19649"/>
            <a:ext cx="7886700" cy="468561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r>
              <a:rPr lang="pl-PL" dirty="0">
                <a:solidFill>
                  <a:schemeClr val="accent6"/>
                </a:solidFill>
              </a:rPr>
              <a:t>Lokalna Grupa Działania KOLD</a:t>
            </a:r>
          </a:p>
          <a:p>
            <a:r>
              <a:rPr lang="pl-PL" dirty="0">
                <a:solidFill>
                  <a:schemeClr val="accent6"/>
                </a:solidFill>
              </a:rPr>
              <a:t>64-310 Lwówek, Rynek 33/1</a:t>
            </a:r>
          </a:p>
          <a:p>
            <a:r>
              <a:rPr lang="pl-PL" dirty="0">
                <a:solidFill>
                  <a:schemeClr val="accent6"/>
                </a:solidFill>
              </a:rPr>
              <a:t>Tel 614424160, </a:t>
            </a:r>
            <a:r>
              <a:rPr lang="pl-PL" dirty="0">
                <a:solidFill>
                  <a:schemeClr val="accent6"/>
                </a:solidFill>
                <a:hlinkClick r:id="rId2"/>
              </a:rPr>
              <a:t>www.kold.pl</a:t>
            </a:r>
            <a:r>
              <a:rPr lang="pl-PL" dirty="0">
                <a:solidFill>
                  <a:schemeClr val="accent6"/>
                </a:solidFill>
              </a:rPr>
              <a:t>, e-mail: biuro@kold.pl</a:t>
            </a:r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63A78933-87B6-28F7-3F8B-974A34806B7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822" y="298216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0E6F6DA-ACEC-F88B-9538-5283F1B566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3300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8906486A-8D41-C431-C46E-42D68E090D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43608" y="365125"/>
            <a:ext cx="7886700" cy="1325563"/>
          </a:xfrm>
        </p:spPr>
        <p:txBody>
          <a:bodyPr/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 LGD KOLD na lata 2023-2027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9205466-0285-20BB-5D7C-453FFF2C2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/>
              <a:t>Wielofunduszowość – EFROW, EFRR, EFS</a:t>
            </a:r>
          </a:p>
          <a:p>
            <a:r>
              <a:rPr lang="pl-PL" sz="2400" dirty="0"/>
              <a:t>projekty inwestycyjne, społeczne, granty w tym partnerskie, własne</a:t>
            </a:r>
          </a:p>
          <a:p>
            <a:r>
              <a:rPr lang="pl-PL" sz="2400" dirty="0"/>
              <a:t>beneficjenci: </a:t>
            </a:r>
          </a:p>
          <a:p>
            <a:pPr marL="0" indent="0">
              <a:buNone/>
            </a:pPr>
            <a:r>
              <a:rPr lang="pl-PL" sz="2400" dirty="0"/>
              <a:t>   - samorząd terytorialny w tym instytucje kultury, OPS-y, </a:t>
            </a:r>
            <a:br>
              <a:rPr lang="pl-PL" sz="2400" dirty="0"/>
            </a:br>
            <a:r>
              <a:rPr lang="pl-PL" sz="2400" dirty="0"/>
              <a:t>     poradnie psychologiczno- pedagogiczne, przedszkola,</a:t>
            </a:r>
            <a:br>
              <a:rPr lang="pl-PL" sz="2400" dirty="0"/>
            </a:br>
            <a:r>
              <a:rPr lang="pl-PL" sz="2400" dirty="0"/>
              <a:t>     szkoły</a:t>
            </a:r>
          </a:p>
          <a:p>
            <a:pPr marL="0" indent="0">
              <a:buNone/>
            </a:pPr>
            <a:r>
              <a:rPr lang="pl-PL" sz="2400" dirty="0"/>
              <a:t>   - osoby prawne w tym organizacje pozarządowe</a:t>
            </a:r>
          </a:p>
          <a:p>
            <a:pPr marL="0" indent="0">
              <a:buNone/>
            </a:pPr>
            <a:r>
              <a:rPr lang="pl-PL" sz="2400" dirty="0"/>
              <a:t>   - </a:t>
            </a:r>
            <a:r>
              <a:rPr lang="pl-PL" sz="2400" b="1" dirty="0"/>
              <a:t>przedsiębiorcy w tym agroturyści</a:t>
            </a:r>
          </a:p>
          <a:p>
            <a:r>
              <a:rPr lang="pl-PL" sz="2400" dirty="0"/>
              <a:t>16 przedsięwzięć tematycznych</a:t>
            </a:r>
          </a:p>
          <a:p>
            <a:endParaRPr lang="pl-PL" dirty="0"/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489B7540-CD68-58F7-F41C-549270066BA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4945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9E526520-8771-E7F9-B558-926007D015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9034064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>
                <a:solidFill>
                  <a:srgbClr val="FF0000"/>
                </a:solidFill>
              </a:rPr>
              <a:t>         Założenia Lokalnej Strategii Rozwoju LGD KOLD na lata 2023-2027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800" dirty="0"/>
              <a:t>Rewitalizacja wsi i miasteczek</a:t>
            </a:r>
          </a:p>
          <a:p>
            <a:pPr>
              <a:buFontTx/>
              <a:buChar char="-"/>
            </a:pPr>
            <a:r>
              <a:rPr lang="pl-PL" dirty="0"/>
              <a:t>„</a:t>
            </a:r>
            <a:r>
              <a:rPr lang="pl-PL" sz="2400" dirty="0" err="1"/>
              <a:t>odbetonowanie</a:t>
            </a:r>
            <a:r>
              <a:rPr lang="pl-PL" sz="2400" dirty="0"/>
              <a:t> przestrzeni publicznej”</a:t>
            </a:r>
          </a:p>
          <a:p>
            <a:pPr>
              <a:buFontTx/>
              <a:buChar char="-"/>
            </a:pPr>
            <a:r>
              <a:rPr lang="pl-PL" sz="2400" dirty="0"/>
              <a:t>parki, skwery, miejsca rekreacji, </a:t>
            </a:r>
          </a:p>
          <a:p>
            <a:pPr>
              <a:buFontTx/>
              <a:buChar char="-"/>
            </a:pPr>
            <a:r>
              <a:rPr lang="pl-PL" sz="2400" dirty="0"/>
              <a:t>budownictwo tradycyjne drewniane, </a:t>
            </a:r>
          </a:p>
          <a:p>
            <a:pPr>
              <a:buFontTx/>
              <a:buChar char="-"/>
            </a:pPr>
            <a:r>
              <a:rPr lang="pl-PL" sz="2400" dirty="0"/>
              <a:t>wydarzenia - zachowanie tradycji i zwyczajów lokalnych</a:t>
            </a:r>
          </a:p>
        </p:txBody>
      </p:sp>
      <p:pic>
        <p:nvPicPr>
          <p:cNvPr id="2" name="Obraz 2" descr="kold logo lokalna grupa działania2">
            <a:extLst>
              <a:ext uri="{FF2B5EF4-FFF2-40B4-BE49-F238E27FC236}">
                <a16:creationId xmlns:a16="http://schemas.microsoft.com/office/drawing/2014/main" id="{1520A634-DB92-CEA0-FF81-E017F74D7C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945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0F722F6-87FC-C0DA-C48E-86778B60CA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1">
            <a:extLst>
              <a:ext uri="{FF2B5EF4-FFF2-40B4-BE49-F238E27FC236}">
                <a16:creationId xmlns:a16="http://schemas.microsoft.com/office/drawing/2014/main" id="{F33E87A4-0388-24D4-2C16-16BCA22DF8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3835" y="347785"/>
            <a:ext cx="7784922" cy="1335683"/>
          </a:xfrm>
        </p:spPr>
        <p:txBody>
          <a:bodyPr anchor="b">
            <a:normAutofit/>
          </a:bodyPr>
          <a:lstStyle/>
          <a:p>
            <a:pPr algn="ctr"/>
            <a:r>
              <a:rPr lang="pl-PL" sz="36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600" dirty="0">
                <a:solidFill>
                  <a:srgbClr val="FF0000"/>
                </a:solidFill>
              </a:rPr>
            </a:br>
            <a:r>
              <a:rPr lang="pl-PL" sz="3600" dirty="0">
                <a:solidFill>
                  <a:srgbClr val="FF0000"/>
                </a:solidFill>
              </a:rPr>
              <a:t>LGD KOLD na lata 2023-2027</a:t>
            </a:r>
            <a:endParaRPr lang="pl-PL" sz="3600" dirty="0"/>
          </a:p>
        </p:txBody>
      </p:sp>
      <p:pic>
        <p:nvPicPr>
          <p:cNvPr id="6" name="Obraz 2" descr="kold logo lokalna grupa działania2">
            <a:extLst>
              <a:ext uri="{FF2B5EF4-FFF2-40B4-BE49-F238E27FC236}">
                <a16:creationId xmlns:a16="http://schemas.microsoft.com/office/drawing/2014/main" id="{1B01CA7B-A1FC-CFDE-6180-9AC969DFCB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49106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17F4F691-FF48-94D9-C576-51F022B84A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A0A74232-310B-6317-C9BF-F8725BCE94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1" y="1988840"/>
            <a:ext cx="7496890" cy="443669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pl-PL" sz="2400" dirty="0"/>
              <a:t>Przystosowanie infrastruktury w tym:</a:t>
            </a:r>
          </a:p>
          <a:p>
            <a:r>
              <a:rPr lang="pl-PL" sz="2400" dirty="0"/>
              <a:t>dostosowanie obiektów kultury i świetlic wiejskich do usług dla społeczności lokalnej</a:t>
            </a:r>
          </a:p>
          <a:p>
            <a:r>
              <a:rPr lang="pl-PL" sz="2400" dirty="0"/>
              <a:t>renowacja małej infrastruktury zabytków dziedzictwa kulturowego</a:t>
            </a:r>
          </a:p>
          <a:p>
            <a:r>
              <a:rPr lang="pl-PL" sz="2400" dirty="0"/>
              <a:t>wsparcie dla infrastruktury turystycznej, placów zabaw, boisk sportowych, znakowanie szlaków turystycznych</a:t>
            </a:r>
          </a:p>
          <a:p>
            <a:r>
              <a:rPr lang="pl-PL" sz="2400" dirty="0"/>
              <a:t>wsparcie dla lokalnej sieci dróg pieszo- rowerowych </a:t>
            </a:r>
          </a:p>
          <a:p>
            <a:endParaRPr lang="pl-PL" sz="2000" dirty="0"/>
          </a:p>
        </p:txBody>
      </p:sp>
    </p:spTree>
    <p:extLst>
      <p:ext uri="{BB962C8B-B14F-4D97-AF65-F5344CB8AC3E}">
        <p14:creationId xmlns:p14="http://schemas.microsoft.com/office/powerpoint/2010/main" val="166330127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200" dirty="0">
                <a:solidFill>
                  <a:srgbClr val="FF0000"/>
                </a:solidFill>
              </a:rPr>
              <a:t>Założenia Lokalnej Strategii Rozwoju</a:t>
            </a:r>
            <a:br>
              <a:rPr lang="pl-PL" sz="3200" dirty="0">
                <a:solidFill>
                  <a:srgbClr val="FF0000"/>
                </a:solidFill>
              </a:rPr>
            </a:br>
            <a:r>
              <a:rPr lang="pl-PL" sz="32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28650" y="1825625"/>
            <a:ext cx="7769659" cy="3691607"/>
          </a:xfrm>
        </p:spPr>
        <p:txBody>
          <a:bodyPr/>
          <a:lstStyle/>
          <a:p>
            <a:r>
              <a:rPr lang="pl-PL" sz="2400" dirty="0"/>
              <a:t>przedsiębiorczość w tym: </a:t>
            </a:r>
          </a:p>
          <a:p>
            <a:pPr marL="0" indent="0">
              <a:buNone/>
            </a:pPr>
            <a:r>
              <a:rPr lang="pl-PL" sz="2400" dirty="0"/>
              <a:t>   - </a:t>
            </a:r>
            <a:r>
              <a:rPr lang="pl-PL" sz="2400" b="1" dirty="0"/>
              <a:t>podejmowanie działalności gospodarczej</a:t>
            </a:r>
          </a:p>
          <a:p>
            <a:pPr marL="0" indent="0">
              <a:buNone/>
            </a:pPr>
            <a:r>
              <a:rPr lang="pl-PL" sz="2400" dirty="0"/>
              <a:t>   - rozwój działalności gospodarczej</a:t>
            </a:r>
          </a:p>
          <a:p>
            <a:pPr marL="0" indent="0">
              <a:buNone/>
            </a:pPr>
            <a:r>
              <a:rPr lang="pl-PL" sz="2400" dirty="0"/>
              <a:t>     (</a:t>
            </a:r>
            <a:r>
              <a:rPr lang="pl-PL" sz="2400" b="1" dirty="0"/>
              <a:t>przetwórstwo lokalne, turystyka, rekreacja, </a:t>
            </a:r>
            <a:br>
              <a:rPr lang="pl-PL" sz="2400" b="1" dirty="0"/>
            </a:br>
            <a:r>
              <a:rPr lang="pl-PL" sz="2400" b="1" dirty="0"/>
              <a:t>      rehabilitacja, zdrowie, nowe technologie, promocja</a:t>
            </a:r>
            <a:br>
              <a:rPr lang="pl-PL" sz="2400" b="1" dirty="0"/>
            </a:br>
            <a:r>
              <a:rPr lang="pl-PL" sz="2400" b="1" dirty="0"/>
              <a:t>      regionu, punkty informacyjne)</a:t>
            </a:r>
          </a:p>
          <a:p>
            <a:r>
              <a:rPr lang="pl-PL" sz="2400" dirty="0"/>
              <a:t>tworzenie i rozszerzenie agroturystyki </a:t>
            </a:r>
          </a:p>
          <a:p>
            <a:r>
              <a:rPr lang="pl-PL" sz="2400" dirty="0"/>
              <a:t>tworzenie zagród edukacyjnych w tym przy gospodarstwach rolnych</a:t>
            </a:r>
          </a:p>
          <a:p>
            <a:endParaRPr lang="pl-PL" sz="2400" dirty="0"/>
          </a:p>
        </p:txBody>
      </p:sp>
      <p:pic>
        <p:nvPicPr>
          <p:cNvPr id="4" name="Obraz 2" descr="kold logo lokalna grupa działania2">
            <a:extLst>
              <a:ext uri="{FF2B5EF4-FFF2-40B4-BE49-F238E27FC236}">
                <a16:creationId xmlns:a16="http://schemas.microsoft.com/office/drawing/2014/main" id="{B27A1824-5D0B-9262-1BD6-FB9CA0739A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49106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44285A64-16FA-B2E7-ABF8-7FEBA73182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pl-PL" sz="3600" dirty="0">
                <a:solidFill>
                  <a:srgbClr val="FF0000"/>
                </a:solidFill>
              </a:rPr>
              <a:t>        Założenia Lokalnej Strategii Rozwoju</a:t>
            </a:r>
            <a:br>
              <a:rPr lang="pl-PL" sz="3600" dirty="0">
                <a:solidFill>
                  <a:srgbClr val="FF0000"/>
                </a:solidFill>
              </a:rPr>
            </a:br>
            <a:r>
              <a:rPr lang="pl-PL" sz="3600" dirty="0">
                <a:solidFill>
                  <a:srgbClr val="FF0000"/>
                </a:solidFill>
              </a:rPr>
              <a:t>LGD KOLD na lata 2023-2027</a:t>
            </a:r>
            <a:endParaRPr lang="pl-PL" dirty="0"/>
          </a:p>
        </p:txBody>
      </p:sp>
      <p:sp>
        <p:nvSpPr>
          <p:cNvPr id="5" name="Symbol zastępczy zawartości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l-PL" sz="2400" dirty="0"/>
              <a:t>projekty partnerskie w tym: </a:t>
            </a:r>
          </a:p>
          <a:p>
            <a:pPr marL="0" indent="0">
              <a:buNone/>
            </a:pPr>
            <a:r>
              <a:rPr lang="pl-PL" sz="2400" dirty="0"/>
              <a:t>   - na terenie LGD</a:t>
            </a:r>
          </a:p>
          <a:p>
            <a:pPr marL="0" indent="0">
              <a:buNone/>
            </a:pPr>
            <a:r>
              <a:rPr lang="pl-PL" sz="2400" dirty="0"/>
              <a:t>   - krajowe</a:t>
            </a:r>
          </a:p>
          <a:p>
            <a:pPr marL="0" indent="0">
              <a:buNone/>
            </a:pPr>
            <a:r>
              <a:rPr lang="pl-PL" sz="2400" dirty="0"/>
              <a:t>   - zagraniczne</a:t>
            </a:r>
          </a:p>
          <a:p>
            <a:r>
              <a:rPr lang="pl-PL" sz="2400" dirty="0"/>
              <a:t>projekty własne realizowane przez  LGD w tym:</a:t>
            </a:r>
          </a:p>
          <a:p>
            <a:pPr marL="0" indent="0">
              <a:buNone/>
            </a:pPr>
            <a:r>
              <a:rPr lang="pl-PL" sz="2400" dirty="0"/>
              <a:t>   - organizowanie spotkań z tradycji i zwyczajów lokalnych,</a:t>
            </a:r>
            <a:br>
              <a:rPr lang="pl-PL" sz="2400" dirty="0"/>
            </a:br>
            <a:r>
              <a:rPr lang="pl-PL" sz="2400" dirty="0"/>
              <a:t>      turystycznych i sportowych oraz promocji zespołów</a:t>
            </a:r>
            <a:br>
              <a:rPr lang="pl-PL" sz="2400" dirty="0"/>
            </a:br>
            <a:r>
              <a:rPr lang="pl-PL" sz="2400" dirty="0"/>
              <a:t>      artystycznych i KGW</a:t>
            </a:r>
          </a:p>
          <a:p>
            <a:endParaRPr lang="pl-PL" dirty="0"/>
          </a:p>
        </p:txBody>
      </p:sp>
      <p:pic>
        <p:nvPicPr>
          <p:cNvPr id="3" name="Obraz 2" descr="kold logo lokalna grupa działania2">
            <a:extLst>
              <a:ext uri="{FF2B5EF4-FFF2-40B4-BE49-F238E27FC236}">
                <a16:creationId xmlns:a16="http://schemas.microsoft.com/office/drawing/2014/main" id="{4E59F203-BAC6-C79F-BC34-2FD11AB8B2C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4945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52241F6B-2376-E996-1991-ED27AE9E0E6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4284" y="5758704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1412193" y="206914"/>
            <a:ext cx="6319614" cy="1325563"/>
          </a:xfrm>
        </p:spPr>
        <p:txBody>
          <a:bodyPr>
            <a:normAutofit/>
          </a:bodyPr>
          <a:lstStyle/>
          <a:p>
            <a:pPr algn="ctr"/>
            <a:r>
              <a:rPr lang="pl-PL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Budżet: 5 022 500 </a:t>
            </a:r>
            <a:r>
              <a:rPr lang="pl-PL" sz="3600" dirty="0">
                <a:solidFill>
                  <a:srgbClr val="FF0000"/>
                </a:solidFill>
                <a:effectLst/>
              </a:rPr>
              <a:t>€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827584" y="1526470"/>
            <a:ext cx="7886700" cy="4351338"/>
          </a:xfrm>
        </p:spPr>
        <p:txBody>
          <a:bodyPr>
            <a:normAutofit/>
          </a:bodyPr>
          <a:lstStyle/>
          <a:p>
            <a:r>
              <a:rPr lang="pl-PL" sz="2400" b="1" dirty="0"/>
              <a:t>projekty z PS WPR - realizacja projektów z  Europejskiego Funduszu  Rolnego na Rzecz Rozwoju Obszarów Wiejskich - 3 065 500 </a:t>
            </a:r>
            <a:r>
              <a:rPr lang="pl-PL" sz="2400" b="1" dirty="0">
                <a:effectLst/>
              </a:rPr>
              <a:t>€ </a:t>
            </a:r>
          </a:p>
          <a:p>
            <a:r>
              <a:rPr lang="pl-PL" sz="2400" dirty="0"/>
              <a:t>projekty z EFRR - realizacja projektów z Europejskiego Funduszu Rozwoju Regionalnego - </a:t>
            </a:r>
            <a:r>
              <a:rPr lang="pl-PL" sz="2400" b="1" dirty="0"/>
              <a:t>784 000 </a:t>
            </a:r>
            <a:r>
              <a:rPr lang="pl-PL" sz="2400" dirty="0">
                <a:effectLst/>
              </a:rPr>
              <a:t>€ </a:t>
            </a:r>
          </a:p>
          <a:p>
            <a:r>
              <a:rPr lang="pl-PL" sz="2400" dirty="0"/>
              <a:t>projekty z EFS+ - realizacja projektów z Europejskiego Funduszu Społecznego</a:t>
            </a:r>
            <a:r>
              <a:rPr lang="pl-PL" sz="2400" b="1" dirty="0"/>
              <a:t> - 1 176 000 </a:t>
            </a:r>
            <a:r>
              <a:rPr lang="pl-PL" sz="2400" dirty="0">
                <a:effectLst/>
              </a:rPr>
              <a:t>€</a:t>
            </a:r>
            <a:endParaRPr lang="pl-PL" sz="2400" dirty="0"/>
          </a:p>
          <a:p>
            <a:pPr marL="0" indent="0">
              <a:buNone/>
            </a:pPr>
            <a:r>
              <a:rPr lang="pl-PL" sz="2400" dirty="0"/>
              <a:t>   w tym: </a:t>
            </a:r>
          </a:p>
          <a:p>
            <a:pPr marL="0" indent="0">
              <a:buNone/>
            </a:pPr>
            <a:r>
              <a:rPr lang="pl-PL" sz="2400" dirty="0"/>
              <a:t>         - wdrażanie LSR:   </a:t>
            </a:r>
            <a:r>
              <a:rPr lang="pl-PL" sz="2400" b="1" dirty="0"/>
              <a:t>4 100 000 </a:t>
            </a:r>
            <a:r>
              <a:rPr lang="pl-PL" sz="2400" dirty="0">
                <a:effectLst/>
              </a:rPr>
              <a:t>€</a:t>
            </a:r>
          </a:p>
          <a:p>
            <a:pPr marL="0" indent="0">
              <a:buNone/>
            </a:pPr>
            <a:r>
              <a:rPr lang="pl-PL" sz="2400" dirty="0"/>
              <a:t>         - zarządzanie LSR:   </a:t>
            </a:r>
            <a:r>
              <a:rPr lang="pl-PL" sz="2400" b="1" dirty="0"/>
              <a:t>922 500 </a:t>
            </a:r>
            <a:r>
              <a:rPr lang="pl-PL" sz="2400" dirty="0">
                <a:effectLst/>
              </a:rPr>
              <a:t>€</a:t>
            </a:r>
            <a:endParaRPr lang="pl-PL" sz="2400" dirty="0"/>
          </a:p>
          <a:p>
            <a:endParaRPr lang="pl-PL" sz="2400" dirty="0"/>
          </a:p>
        </p:txBody>
      </p:sp>
      <p:pic>
        <p:nvPicPr>
          <p:cNvPr id="7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" y="512941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FF73DAAD-A16E-DE07-C683-6B99CECE43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921" y="5845607"/>
            <a:ext cx="7304025" cy="83651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dirty="0">
                <a:solidFill>
                  <a:srgbClr val="FF0000"/>
                </a:solidFill>
              </a:rPr>
              <a:t>                            Warunki aplikowania     </a:t>
            </a:r>
            <a:br>
              <a:rPr lang="pl-PL" dirty="0">
                <a:solidFill>
                  <a:srgbClr val="FF0000"/>
                </a:solidFill>
              </a:rPr>
            </a:br>
            <a:r>
              <a:rPr lang="pl-PL" dirty="0">
                <a:solidFill>
                  <a:srgbClr val="FF0000"/>
                </a:solidFill>
              </a:rPr>
              <a:t>                                Przedsiębiorczość</a:t>
            </a:r>
            <a:endParaRPr lang="pl-PL" dirty="0"/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654393" y="1628800"/>
            <a:ext cx="7886700" cy="4351338"/>
          </a:xfrm>
        </p:spPr>
        <p:txBody>
          <a:bodyPr>
            <a:normAutofit lnSpcReduction="10000"/>
          </a:bodyPr>
          <a:lstStyle/>
          <a:p>
            <a:r>
              <a:rPr lang="pl-PL" dirty="0"/>
              <a:t>konkursy ogłaszane przez  LGD KOLD (prasa, media społecznościowe, strony www)</a:t>
            </a:r>
          </a:p>
          <a:p>
            <a:r>
              <a:rPr lang="pl-PL" dirty="0"/>
              <a:t>przed konkursami szkolenie i doradztwo</a:t>
            </a:r>
          </a:p>
          <a:p>
            <a:r>
              <a:rPr lang="pl-PL" dirty="0"/>
              <a:t>osoby fizyczne, posiadanie numeru EP</a:t>
            </a:r>
          </a:p>
          <a:p>
            <a:r>
              <a:rPr lang="pl-PL" dirty="0"/>
              <a:t>wnioski składane elektronicznie i ocena elektroniczna</a:t>
            </a:r>
          </a:p>
          <a:p>
            <a:r>
              <a:rPr lang="pl-PL" dirty="0"/>
              <a:t>podmioty działające na obszarze LGD KOLD</a:t>
            </a:r>
          </a:p>
          <a:p>
            <a:r>
              <a:rPr lang="pl-PL" dirty="0"/>
              <a:t>realizacja operacji na obszarze LSR</a:t>
            </a:r>
          </a:p>
          <a:p>
            <a:r>
              <a:rPr lang="pl-PL" dirty="0"/>
              <a:t>własność nieruchomości lub tytuł prawny do dysponowania na określone cele i na określony czas</a:t>
            </a:r>
          </a:p>
          <a:p>
            <a:r>
              <a:rPr lang="pl-PL" dirty="0"/>
              <a:t>podejmowanie działalności gospodarczej  - 65 % dofinansowania z EFRROW   </a:t>
            </a:r>
          </a:p>
          <a:p>
            <a:r>
              <a:rPr lang="pl-PL" dirty="0"/>
              <a:t>ryczałt                                                                                                                                                               </a:t>
            </a:r>
          </a:p>
          <a:p>
            <a:r>
              <a:rPr lang="pl-PL" dirty="0">
                <a:solidFill>
                  <a:srgbClr val="FF0000"/>
                </a:solidFill>
              </a:rPr>
              <a:t>zaliczkowanie</a:t>
            </a:r>
          </a:p>
          <a:p>
            <a:endParaRPr lang="pl-PL" dirty="0"/>
          </a:p>
          <a:p>
            <a:pPr>
              <a:buFontTx/>
              <a:buChar char="-"/>
            </a:pPr>
            <a:endParaRPr lang="pl-PL" sz="2400" dirty="0"/>
          </a:p>
        </p:txBody>
      </p:sp>
      <p:pic>
        <p:nvPicPr>
          <p:cNvPr id="7" name="Obraz 2" descr="kold logo lokalna grupa działania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93" y="494507"/>
            <a:ext cx="533400" cy="533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Obraz 3">
            <a:extLst>
              <a:ext uri="{FF2B5EF4-FFF2-40B4-BE49-F238E27FC236}">
                <a16:creationId xmlns:a16="http://schemas.microsoft.com/office/drawing/2014/main" id="{5E202074-6675-D49D-AC78-B4279C3B5E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6021289"/>
            <a:ext cx="5760720" cy="7200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Pakiet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Pakiet 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841</TotalTime>
  <Words>1578</Words>
  <Application>Microsoft Office PowerPoint</Application>
  <PresentationFormat>Pokaz na ekranie (4:3)</PresentationFormat>
  <Paragraphs>164</Paragraphs>
  <Slides>21</Slides>
  <Notes>0</Notes>
  <HiddenSlides>0</HiddenSlides>
  <MMClips>0</MMClips>
  <ScaleCrop>false</ScaleCrop>
  <HeadingPairs>
    <vt:vector size="8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Osadzone serwery OLE</vt:lpstr>
      </vt:variant>
      <vt:variant>
        <vt:i4>1</vt:i4>
      </vt:variant>
      <vt:variant>
        <vt:lpstr>Tytuły slajdów</vt:lpstr>
      </vt:variant>
      <vt:variant>
        <vt:i4>21</vt:i4>
      </vt:variant>
    </vt:vector>
  </HeadingPairs>
  <TitlesOfParts>
    <vt:vector size="28" baseType="lpstr">
      <vt:lpstr>Aptos</vt:lpstr>
      <vt:lpstr>Aptos Display</vt:lpstr>
      <vt:lpstr>Arial</vt:lpstr>
      <vt:lpstr>Calibri</vt:lpstr>
      <vt:lpstr>Times New Roman</vt:lpstr>
      <vt:lpstr>Motyw pakietu Office</vt:lpstr>
      <vt:lpstr>Document</vt:lpstr>
      <vt:lpstr>Przedsiębiorczość</vt:lpstr>
      <vt:lpstr>                      Obszar LGD KOLD </vt:lpstr>
      <vt:lpstr>Założenia Lokalnej Strategii Rozwoju LGD KOLD na lata 2023-2027</vt:lpstr>
      <vt:lpstr>         Założenia Lokalnej Strategii Rozwoju LGD KOLD na lata 2023-2027</vt:lpstr>
      <vt:lpstr>Założenia Lokalnej Strategii Rozwoju LGD KOLD na lata 2023-2027</vt:lpstr>
      <vt:lpstr>Założenia Lokalnej Strategii Rozwoju LGD KOLD na lata 2023-2027</vt:lpstr>
      <vt:lpstr>        Założenia Lokalnej Strategii Rozwoju LGD KOLD na lata 2023-2027</vt:lpstr>
      <vt:lpstr>Budżet: 5 022 500 €</vt:lpstr>
      <vt:lpstr>                            Warunki aplikowania                                      Przedsiębiorczość</vt:lpstr>
      <vt:lpstr>Konkursy PS WPR działanie EFRROW Nabory wniosków</vt:lpstr>
      <vt:lpstr>                                    Grantobiorcy</vt:lpstr>
      <vt:lpstr>                      Formy </vt:lpstr>
      <vt:lpstr>                     Warunki przedmiotowe</vt:lpstr>
      <vt:lpstr>                   Kryteria ocen KOLD</vt:lpstr>
      <vt:lpstr>                     Kryteria ocen KOLD</vt:lpstr>
      <vt:lpstr>                          Kryteria ocen KOLD</vt:lpstr>
      <vt:lpstr>Kryteria ocen KOLD</vt:lpstr>
      <vt:lpstr>                Kryteria ocen KOLD</vt:lpstr>
      <vt:lpstr>            Kryteria ocen KOLD</vt:lpstr>
      <vt:lpstr> Kryteria ocen KOLD</vt:lpstr>
      <vt:lpstr>                                   Dziękujemy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Lokalna Grupa Działania  KOLD</dc:title>
  <dc:creator>Dell</dc:creator>
  <cp:lastModifiedBy>Lokalna Grupa Działania KOLD</cp:lastModifiedBy>
  <cp:revision>79</cp:revision>
  <cp:lastPrinted>2022-06-06T06:45:22Z</cp:lastPrinted>
  <dcterms:created xsi:type="dcterms:W3CDTF">2016-05-09T18:19:58Z</dcterms:created>
  <dcterms:modified xsi:type="dcterms:W3CDTF">2026-06-22T07:00:10Z</dcterms:modified>
</cp:coreProperties>
</file>