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sldIdLst>
    <p:sldId id="256" r:id="rId5"/>
    <p:sldId id="257" r:id="rId6"/>
    <p:sldId id="258" r:id="rId7"/>
    <p:sldId id="265" r:id="rId8"/>
    <p:sldId id="266" r:id="rId9"/>
    <p:sldId id="259" r:id="rId10"/>
    <p:sldId id="260" r:id="rId11"/>
    <p:sldId id="261" r:id="rId12"/>
    <p:sldId id="262" r:id="rId13"/>
    <p:sldId id="263" r:id="rId14"/>
    <p:sldId id="264" r:id="rId15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E9C6CA-68CF-4118-AD9C-12CD5E452556}" v="1" dt="2023-10-16T10:44:41.0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2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F423017-5012-4B93-82F2-EBD14A9FF32D}" type="datetimeFigureOut">
              <a:rPr lang="pl-PL" smtClean="0"/>
              <a:t>09.07.2026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923F650-DB94-4170-9B0F-1A992C2BFAA2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704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3017-5012-4B93-82F2-EBD14A9FF32D}" type="datetimeFigureOut">
              <a:rPr lang="pl-PL" smtClean="0"/>
              <a:t>09.07.2026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F650-DB94-4170-9B0F-1A992C2BFA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0776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3017-5012-4B93-82F2-EBD14A9FF32D}" type="datetimeFigureOut">
              <a:rPr lang="pl-PL" smtClean="0"/>
              <a:t>09.07.2026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F650-DB94-4170-9B0F-1A992C2BFAA2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8411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3017-5012-4B93-82F2-EBD14A9FF32D}" type="datetimeFigureOut">
              <a:rPr lang="pl-PL" smtClean="0"/>
              <a:t>09.07.2026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F650-DB94-4170-9B0F-1A992C2BFAA2}" type="slidenum">
              <a:rPr lang="pl-PL" smtClean="0"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1592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3017-5012-4B93-82F2-EBD14A9FF32D}" type="datetimeFigureOut">
              <a:rPr lang="pl-PL" smtClean="0"/>
              <a:t>09.07.2026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F650-DB94-4170-9B0F-1A992C2BFA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5165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3017-5012-4B93-82F2-EBD14A9FF32D}" type="datetimeFigureOut">
              <a:rPr lang="pl-PL" smtClean="0"/>
              <a:t>09.07.2026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F650-DB94-4170-9B0F-1A992C2BFAA2}" type="slidenum">
              <a:rPr lang="pl-PL" smtClean="0"/>
              <a:t>‹#›</a:t>
            </a:fld>
            <a:endParaRPr lang="pl-PL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7777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3017-5012-4B93-82F2-EBD14A9FF32D}" type="datetimeFigureOut">
              <a:rPr lang="pl-PL" smtClean="0"/>
              <a:t>09.07.2026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F650-DB94-4170-9B0F-1A992C2BFAA2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11388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3017-5012-4B93-82F2-EBD14A9FF32D}" type="datetimeFigureOut">
              <a:rPr lang="pl-PL" smtClean="0"/>
              <a:t>09.07.2026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F650-DB94-4170-9B0F-1A992C2BFAA2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8941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3017-5012-4B93-82F2-EBD14A9FF32D}" type="datetimeFigureOut">
              <a:rPr lang="pl-PL" smtClean="0"/>
              <a:t>09.07.2026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F650-DB94-4170-9B0F-1A992C2BFAA2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6818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3017-5012-4B93-82F2-EBD14A9FF32D}" type="datetimeFigureOut">
              <a:rPr lang="pl-PL" smtClean="0"/>
              <a:t>09.07.2026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F650-DB94-4170-9B0F-1A992C2BFA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5256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3017-5012-4B93-82F2-EBD14A9FF32D}" type="datetimeFigureOut">
              <a:rPr lang="pl-PL" smtClean="0"/>
              <a:t>09.07.2026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F650-DB94-4170-9B0F-1A992C2BFAA2}" type="slidenum">
              <a:rPr lang="pl-PL" smtClean="0"/>
              <a:t>‹#›</a:t>
            </a:fld>
            <a:endParaRPr lang="pl-PL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490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3017-5012-4B93-82F2-EBD14A9FF32D}" type="datetimeFigureOut">
              <a:rPr lang="pl-PL" smtClean="0"/>
              <a:t>09.07.2026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F650-DB94-4170-9B0F-1A992C2BFA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8340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3017-5012-4B93-82F2-EBD14A9FF32D}" type="datetimeFigureOut">
              <a:rPr lang="pl-PL" smtClean="0"/>
              <a:t>09.07.2026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F650-DB94-4170-9B0F-1A992C2BFAA2}" type="slidenum">
              <a:rPr lang="pl-PL" smtClean="0"/>
              <a:t>‹#›</a:t>
            </a:fld>
            <a:endParaRPr lang="pl-PL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8292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3017-5012-4B93-82F2-EBD14A9FF32D}" type="datetimeFigureOut">
              <a:rPr lang="pl-PL" smtClean="0"/>
              <a:t>09.07.2026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F650-DB94-4170-9B0F-1A992C2BFAA2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966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3017-5012-4B93-82F2-EBD14A9FF32D}" type="datetimeFigureOut">
              <a:rPr lang="pl-PL" smtClean="0"/>
              <a:t>09.07.2026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F650-DB94-4170-9B0F-1A992C2BFA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0625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3017-5012-4B93-82F2-EBD14A9FF32D}" type="datetimeFigureOut">
              <a:rPr lang="pl-PL" smtClean="0"/>
              <a:t>09.07.2026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F650-DB94-4170-9B0F-1A992C2BFAA2}" type="slidenum">
              <a:rPr lang="pl-PL" smtClean="0"/>
              <a:t>‹#›</a:t>
            </a:fld>
            <a:endParaRPr lang="pl-PL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9411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3017-5012-4B93-82F2-EBD14A9FF32D}" type="datetimeFigureOut">
              <a:rPr lang="pl-PL" smtClean="0"/>
              <a:t>09.07.2026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F650-DB94-4170-9B0F-1A992C2BFA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273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F423017-5012-4B93-82F2-EBD14A9FF32D}" type="datetimeFigureOut">
              <a:rPr lang="pl-PL" smtClean="0"/>
              <a:t>09.07.2026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923F650-DB94-4170-9B0F-1A992C2BFA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2953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biuro@kold.pl" TargetMode="External"/><Relationship Id="rId2" Type="http://schemas.openxmlformats.org/officeDocument/2006/relationships/hyperlink" Target="http://www.kold.pl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funduszeeuropejskie.gov.pl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funduszeeuropejskie.gov.pl/media/128891/ksiega_marki_fe_styczen_2024.pdf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nduszeeuropejskie.gov.pl/media/128891/ksiega_marki_fe_styczen_2024.pdf" TargetMode="External"/><Relationship Id="rId2" Type="http://schemas.openxmlformats.org/officeDocument/2006/relationships/hyperlink" Target="http://www.kold.pl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4D6FAF-9270-C3FB-1153-532DF563FD6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762249" y="1042276"/>
            <a:ext cx="6838747" cy="1694000"/>
          </a:xfrm>
        </p:spPr>
        <p:txBody>
          <a:bodyPr/>
          <a:lstStyle/>
          <a:p>
            <a:r>
              <a:rPr lang="pl-PL" b="1" i="1" dirty="0"/>
              <a:t>Podpisanie umów </a:t>
            </a:r>
            <a:br>
              <a:rPr lang="pl-PL" b="1" i="1" dirty="0"/>
            </a:br>
            <a:r>
              <a:rPr lang="pl-PL" b="1" i="1" dirty="0"/>
              <a:t>EFS+ Granty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AFCE0EF-6B7F-FDEF-7559-0818D33C2DA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817628" y="3704076"/>
            <a:ext cx="4783368" cy="1402972"/>
          </a:xfrm>
        </p:spPr>
        <p:txBody>
          <a:bodyPr>
            <a:normAutofit fontScale="40000" lnSpcReduction="20000"/>
          </a:bodyPr>
          <a:lstStyle/>
          <a:p>
            <a:pPr marL="0" indent="0" algn="r">
              <a:buNone/>
            </a:pPr>
            <a:r>
              <a:rPr lang="pl-PL" sz="6700" b="1" i="1" dirty="0"/>
              <a:t>Lwówek, 08.07.2026 r.</a:t>
            </a:r>
          </a:p>
          <a:p>
            <a:pPr marL="0" indent="0" algn="r">
              <a:buNone/>
            </a:pPr>
            <a:r>
              <a:rPr lang="pl-PL" sz="5500" b="1" i="1" dirty="0"/>
              <a:t>Ireneusz Witkowski</a:t>
            </a:r>
          </a:p>
          <a:p>
            <a:pPr marL="0" indent="0" algn="r">
              <a:buNone/>
            </a:pPr>
            <a:r>
              <a:rPr lang="pl-PL" sz="5500" b="1" i="1" dirty="0"/>
              <a:t>Natalia Batura</a:t>
            </a:r>
            <a:endParaRPr lang="pl-PL" sz="12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DEB7C306-60FA-8A85-612F-3C2A795DF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650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8FD48A8C-3AC0-A77F-1434-897D49E2F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6884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id="{C30EC521-452C-29D0-F872-0734E4147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5461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F8EE4B95-2EC1-407C-A9E9-21665101A080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74578" y="871599"/>
            <a:ext cx="1187098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Obraz 4" descr="https://www.kold.pl/filemanager/photos/uploads/pages/2025%20r./EFS+/oznakowanie%20-%20plakaty/belka_FE_SWW.png">
            <a:extLst>
              <a:ext uri="{FF2B5EF4-FFF2-40B4-BE49-F238E27FC236}">
                <a16:creationId xmlns:a16="http://schemas.microsoft.com/office/drawing/2014/main" id="{98806ACD-2630-EAB5-F928-073D26A77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3707" y="5356353"/>
            <a:ext cx="8224586" cy="71916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588BB4DD-9A2C-8E9C-5707-DE183CBE8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406" y="1246146"/>
            <a:ext cx="1286259" cy="128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904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B32C69-C403-6A82-A786-A82B543E9D0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11760" y="934036"/>
            <a:ext cx="7061718" cy="644525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Księgowanie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A7E4FF9-99FE-1D39-550E-620DFCFFB6F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42018" y="1754187"/>
            <a:ext cx="9870741" cy="4121150"/>
          </a:xfrm>
        </p:spPr>
        <p:txBody>
          <a:bodyPr>
            <a:normAutofit fontScale="92500" lnSpcReduction="10000"/>
          </a:bodyPr>
          <a:lstStyle/>
          <a:p>
            <a:r>
              <a:rPr lang="pl-PL" b="1" dirty="0"/>
              <a:t>Beneficjent zobowiązany jest do prowadzenia wyodrębnionej ewidencji księgowej</a:t>
            </a:r>
          </a:p>
          <a:p>
            <a:r>
              <a:rPr lang="pl-PL" b="1" i="1" dirty="0"/>
              <a:t>Co to oznacza? </a:t>
            </a:r>
          </a:p>
          <a:p>
            <a:r>
              <a:rPr lang="pl-PL" dirty="0"/>
              <a:t>Wszystkie faktury, rachunki lub inne dokumenty o równoważnej wartości dowodowej, na odwrocie powinny posiadać zapis świadczący o tym, że dla danego projektu prowadzona jest wyodrębniona księgowość. Ponadto, do wniosku o płatność powinno zostać dołączone </a:t>
            </a:r>
            <a:r>
              <a:rPr lang="pl-PL" b="1" dirty="0"/>
              <a:t>oświadczenie, </a:t>
            </a:r>
            <a:r>
              <a:rPr lang="pl-PL" dirty="0"/>
              <a:t>w którym znalazłoby się wyjaśnienie o tym jakie zapisy na odwrocie dokumentów świadczą o prowadzeniu wyodrębnionej ewidencji księgowej, żeby uniknąć niejasności</a:t>
            </a:r>
          </a:p>
          <a:p>
            <a:r>
              <a:rPr lang="pl-PL" dirty="0"/>
              <a:t>Wypełniając wniosek o płatność należy także pamiętać, aby dane dotyczące wyodrębnionej księgowości uwzględnić w odpowiedniej kolumnie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3D5B7AF-9F2D-830F-B1A0-745C606DD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686" y="666450"/>
            <a:ext cx="736485" cy="736485"/>
          </a:xfrm>
          <a:prstGeom prst="rect">
            <a:avLst/>
          </a:prstGeom>
        </p:spPr>
      </p:pic>
      <p:pic>
        <p:nvPicPr>
          <p:cNvPr id="10" name="Obraz 9" descr="https://www.kold.pl/filemanager/photos/uploads/pages/2025%20r./EFS+/oznakowanie%20-%20plakaty/belka_FE_SWW.png">
            <a:extLst>
              <a:ext uri="{FF2B5EF4-FFF2-40B4-BE49-F238E27FC236}">
                <a16:creationId xmlns:a16="http://schemas.microsoft.com/office/drawing/2014/main" id="{C3295CC3-3B64-5FD7-014A-AB09924B24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4452" y="5651125"/>
            <a:ext cx="5123096" cy="52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608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11090C-DC90-80E7-2A92-80D60B83B1D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68493" y="980800"/>
            <a:ext cx="5318449" cy="844269"/>
          </a:xfrm>
        </p:spPr>
        <p:txBody>
          <a:bodyPr/>
          <a:lstStyle/>
          <a:p>
            <a:r>
              <a:rPr lang="pl-PL" b="1" dirty="0"/>
              <a:t>Rozliczenia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07FB167-758D-7105-3A44-6C4F5FE7650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294172" y="2282959"/>
            <a:ext cx="7603656" cy="2910276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W przypadku wątpliwości kontaktować się z biurem LGD KOLD</a:t>
            </a:r>
          </a:p>
          <a:p>
            <a:r>
              <a:rPr lang="pl-PL" dirty="0"/>
              <a:t>Interpretacja rozliczeń wg LGD KOLD</a:t>
            </a:r>
          </a:p>
          <a:p>
            <a:pPr marL="0" indent="0">
              <a:buNone/>
            </a:pPr>
            <a:endParaRPr lang="pl-PL" dirty="0"/>
          </a:p>
          <a:p>
            <a:pPr marL="0" indent="0" algn="ctr">
              <a:buNone/>
            </a:pPr>
            <a:r>
              <a:rPr lang="pl-PL" dirty="0"/>
              <a:t>Dziękujmy</a:t>
            </a:r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r>
              <a:rPr lang="pl-PL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www.kold.pl</a:t>
            </a:r>
            <a:r>
              <a:rPr lang="pl-PL" dirty="0"/>
              <a:t> e-mail: </a:t>
            </a:r>
            <a:r>
              <a:rPr lang="pl-PL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biuro@kold.pl</a:t>
            </a:r>
            <a:endParaRPr lang="pl-PL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pl-PL" dirty="0"/>
              <a:t>tel. 61-44-24-160</a:t>
            </a:r>
          </a:p>
          <a:p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E2ADBF4-F6C7-BE72-05C3-A283922D19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686" y="666450"/>
            <a:ext cx="736485" cy="736485"/>
          </a:xfrm>
          <a:prstGeom prst="rect">
            <a:avLst/>
          </a:prstGeom>
        </p:spPr>
      </p:pic>
      <p:pic>
        <p:nvPicPr>
          <p:cNvPr id="10" name="Obraz 9" descr="https://www.kold.pl/filemanager/photos/uploads/pages/2025%20r./EFS+/oznakowanie%20-%20plakaty/belka_FE_SWW.png">
            <a:extLst>
              <a:ext uri="{FF2B5EF4-FFF2-40B4-BE49-F238E27FC236}">
                <a16:creationId xmlns:a16="http://schemas.microsoft.com/office/drawing/2014/main" id="{B12C5F93-5D2D-F990-006C-F617371587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4452" y="5651125"/>
            <a:ext cx="5123096" cy="52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476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8D1453-EC9C-86C7-1CBF-5633526E88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35086" y="683207"/>
            <a:ext cx="6204857" cy="446970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Dofinansowane Projekty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5D658AB-CA94-37DD-26BF-8CFECBD7CCC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738868" y="1297959"/>
            <a:ext cx="9601200" cy="4960937"/>
          </a:xfrm>
        </p:spPr>
        <p:txBody>
          <a:bodyPr>
            <a:normAutofit fontScale="25000" lnSpcReduction="20000"/>
          </a:bodyPr>
          <a:lstStyle/>
          <a:p>
            <a:r>
              <a:rPr lang="pl-PL" sz="7200" dirty="0"/>
              <a:t>Gmina Miedzichowo </a:t>
            </a:r>
            <a:r>
              <a:rPr lang="pl-PL" sz="7200" i="1" dirty="0"/>
              <a:t>„Festyn Archeologiczny "Od Rudy do Miecza”</a:t>
            </a:r>
          </a:p>
          <a:p>
            <a:r>
              <a:rPr lang="pl-PL" sz="7200" dirty="0"/>
              <a:t>Stowarzyszenie Projekt Pniewy „</a:t>
            </a:r>
            <a:r>
              <a:rPr lang="pl-PL" sz="7200" i="1" dirty="0"/>
              <a:t>Dyliżansem przez Wieki. Igrzyska Sportowo-Rekreacyjne”</a:t>
            </a:r>
          </a:p>
          <a:p>
            <a:r>
              <a:rPr lang="pl-PL" sz="7200" dirty="0"/>
              <a:t>Stowarzyszenie Współpracy Gminy Lwówek z Zagranicą </a:t>
            </a:r>
            <a:r>
              <a:rPr lang="pl-PL" sz="7200" i="1" dirty="0"/>
              <a:t>„Pyra naszą tradycją”</a:t>
            </a:r>
          </a:p>
          <a:p>
            <a:r>
              <a:rPr lang="pl-PL" sz="7200" dirty="0"/>
              <a:t>Stowarzyszenie Kulturalno - Oświatowe "Rodzice - Dzieciom" w Urbanowie </a:t>
            </a:r>
            <a:r>
              <a:rPr lang="pl-PL" sz="7200" i="1" dirty="0"/>
              <a:t>„Kultura i tradycja Wielkopolski łączy pokolenia”</a:t>
            </a:r>
          </a:p>
          <a:p>
            <a:r>
              <a:rPr lang="pl-PL" sz="7200" dirty="0"/>
              <a:t>Stowarzyszenie Rozwoju Wsi Chmielinko </a:t>
            </a:r>
            <a:r>
              <a:rPr lang="pl-PL" sz="7200" i="1" dirty="0"/>
              <a:t>„Żyjmy w zgodzie z Naturą”</a:t>
            </a:r>
          </a:p>
          <a:p>
            <a:r>
              <a:rPr lang="pl-PL" sz="7200" dirty="0"/>
              <a:t>Powiat Nowotomyski „</a:t>
            </a:r>
            <a:r>
              <a:rPr lang="pl-PL" sz="7200" i="1" dirty="0"/>
              <a:t>Biegowa Akademia Powiatu Nowotomyskiego”</a:t>
            </a:r>
          </a:p>
          <a:p>
            <a:r>
              <a:rPr lang="pl-PL" sz="7200" dirty="0"/>
              <a:t>Opalenicka Izba Gospodarcza „</a:t>
            </a:r>
            <a:r>
              <a:rPr lang="pl-PL" sz="7200" i="1" dirty="0"/>
              <a:t>Nowe horyzonty - adaptacja do zmian - warsztaty kompetencji cyfrowych”</a:t>
            </a:r>
          </a:p>
          <a:p>
            <a:r>
              <a:rPr lang="pl-PL" sz="7200" dirty="0"/>
              <a:t>Biblioteka Publiczna Miasta i Gminy Centrum Kultury Pniewy </a:t>
            </a:r>
            <a:r>
              <a:rPr lang="pl-PL" sz="7200" i="1" dirty="0"/>
              <a:t>„Lato na Wolności! - spotkania, animacje, warsztaty, festyn, piknik... dobra zabawa!”</a:t>
            </a:r>
          </a:p>
          <a:p>
            <a:r>
              <a:rPr lang="pl-PL" sz="7200" dirty="0"/>
              <a:t>Towarzystwo Gimnastyczne „Sokół” we Lwówku </a:t>
            </a:r>
            <a:r>
              <a:rPr lang="pl-PL" sz="7200" i="1" dirty="0"/>
              <a:t>„Kultywujemy lokalne zwyczaje i tradycje”</a:t>
            </a:r>
          </a:p>
          <a:p>
            <a:r>
              <a:rPr lang="pl-PL" sz="7200" dirty="0"/>
              <a:t>Ochotnicza Straż Pożarna w Głuponiach </a:t>
            </a:r>
            <a:r>
              <a:rPr lang="pl-PL" sz="7200" i="1" dirty="0"/>
              <a:t>„Dla każdego coś miłego „Łączymy pokolenia”</a:t>
            </a:r>
          </a:p>
          <a:p>
            <a:r>
              <a:rPr lang="pl-PL" sz="7200" dirty="0"/>
              <a:t>Stowarzyszenie Qulturalny Lwówek </a:t>
            </a:r>
            <a:r>
              <a:rPr lang="pl-PL" sz="7200" i="1" dirty="0"/>
              <a:t>„Świniobicie z dancingiem”</a:t>
            </a:r>
          </a:p>
          <a:p>
            <a:endParaRPr lang="pl-PL" sz="7200" dirty="0"/>
          </a:p>
          <a:p>
            <a:endParaRPr lang="pl-PL" sz="1600" dirty="0"/>
          </a:p>
          <a:p>
            <a:endParaRPr lang="pl-PL" sz="1600" dirty="0"/>
          </a:p>
          <a:p>
            <a:br>
              <a:rPr lang="pl-PL" sz="1600" dirty="0"/>
            </a:br>
            <a:endParaRPr lang="pl-PL" sz="1600" dirty="0"/>
          </a:p>
          <a:p>
            <a:endParaRPr lang="pl-PL" sz="1600" dirty="0"/>
          </a:p>
          <a:p>
            <a:endParaRPr lang="pl-PL" sz="1600" dirty="0"/>
          </a:p>
          <a:p>
            <a:endParaRPr lang="pl-PL" sz="1600" dirty="0"/>
          </a:p>
          <a:p>
            <a:endParaRPr lang="pl-PL" sz="1600" dirty="0"/>
          </a:p>
          <a:p>
            <a:endParaRPr lang="pl-PL" dirty="0"/>
          </a:p>
          <a:p>
            <a:r>
              <a:rPr lang="pl-PL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pl-PL" dirty="0"/>
          </a:p>
        </p:txBody>
      </p:sp>
      <p:pic>
        <p:nvPicPr>
          <p:cNvPr id="4" name="Obraz 3" descr="https://www.kold.pl/filemanager/photos/uploads/pages/2025%20r./EFS+/oznakowanie%20-%20plakaty/belka_FE_SWW.png">
            <a:extLst>
              <a:ext uri="{FF2B5EF4-FFF2-40B4-BE49-F238E27FC236}">
                <a16:creationId xmlns:a16="http://schemas.microsoft.com/office/drawing/2014/main" id="{F96EDBBA-4BCC-5EDA-7877-248F2CEB9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452" y="5651125"/>
            <a:ext cx="5123096" cy="523668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51A320E-629F-3A20-118D-B1CE91CF6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686" y="666450"/>
            <a:ext cx="736485" cy="73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478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B90A2F-1488-D764-ADBF-72323A90443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48000" y="917743"/>
            <a:ext cx="6096000" cy="792578"/>
          </a:xfrm>
        </p:spPr>
        <p:txBody>
          <a:bodyPr/>
          <a:lstStyle/>
          <a:p>
            <a:r>
              <a:rPr lang="pl-PL" b="1" dirty="0"/>
              <a:t>Zasady realizacji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A26C187-F739-A798-7117-8F72B630864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999332" y="2020992"/>
            <a:ext cx="9056451" cy="3120175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Zapoznać się z zapisami umowy</a:t>
            </a:r>
          </a:p>
          <a:p>
            <a:r>
              <a:rPr lang="pl-PL" dirty="0"/>
              <a:t>Przestrzegać terminów zapisanych w umowie</a:t>
            </a:r>
          </a:p>
          <a:p>
            <a:r>
              <a:rPr lang="pl-PL" dirty="0"/>
              <a:t>Zwrócić uwagę na okres kwalifikowalności wydatków (faktury i rachunki muszą być wystawiane w okresie realizacji)</a:t>
            </a:r>
          </a:p>
          <a:p>
            <a:r>
              <a:rPr lang="pl-PL" dirty="0"/>
              <a:t>Zwrócić uwagę na prawidłowe informowanie o dofinansowaniu (</a:t>
            </a:r>
            <a:r>
              <a:rPr lang="pl-PL" dirty="0" err="1"/>
              <a:t>loga</a:t>
            </a:r>
            <a:r>
              <a:rPr lang="pl-PL" dirty="0"/>
              <a:t> i zapisy) oraz dokumentację (listy obecności, zdjęcia, plakaty, materiały, protokoły)</a:t>
            </a:r>
          </a:p>
          <a:p>
            <a:r>
              <a:rPr lang="pl-PL" dirty="0"/>
              <a:t>Zgodność działań opisanych we wniosku z wytycznymi EFS+ </a:t>
            </a:r>
            <a:r>
              <a:rPr lang="pl-PL" dirty="0">
                <a:hlinkClick r:id="rId2"/>
              </a:rPr>
              <a:t>www.funduszeeuropejskie.gov.pl</a:t>
            </a:r>
            <a:endParaRPr lang="pl-PL" dirty="0"/>
          </a:p>
          <a:p>
            <a:r>
              <a:rPr lang="pl-PL" dirty="0"/>
              <a:t>Termin zakończenia wykonania zadania wg $ 4</a:t>
            </a:r>
          </a:p>
          <a:p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82E1476-29DD-13C5-8950-1033B392CC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686" y="666450"/>
            <a:ext cx="736485" cy="736485"/>
          </a:xfrm>
          <a:prstGeom prst="rect">
            <a:avLst/>
          </a:prstGeom>
        </p:spPr>
      </p:pic>
      <p:pic>
        <p:nvPicPr>
          <p:cNvPr id="11" name="Obraz 10" descr="https://www.kold.pl/filemanager/photos/uploads/pages/2025%20r./EFS+/oznakowanie%20-%20plakaty/belka_FE_SWW.png">
            <a:extLst>
              <a:ext uri="{FF2B5EF4-FFF2-40B4-BE49-F238E27FC236}">
                <a16:creationId xmlns:a16="http://schemas.microsoft.com/office/drawing/2014/main" id="{736043A3-FA7A-FC2A-99AE-F4C2DBE98B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4452" y="5651125"/>
            <a:ext cx="5123096" cy="52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1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1DFF548-52BD-0CA1-1C1B-C8AB2127778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24808" y="861759"/>
            <a:ext cx="5542384" cy="883065"/>
          </a:xfrm>
        </p:spPr>
        <p:txBody>
          <a:bodyPr/>
          <a:lstStyle/>
          <a:p>
            <a:r>
              <a:rPr lang="pl-PL" b="1" dirty="0"/>
              <a:t>Zasady realizacji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C0E42-8CE1-B3AC-EE2A-5380F06CCD2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885710" y="2039037"/>
            <a:ext cx="8420579" cy="3317875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Informować społeczność o realizacji zadania zgodnie</a:t>
            </a:r>
            <a:br>
              <a:rPr lang="pl-PL" dirty="0"/>
            </a:br>
            <a:r>
              <a:rPr lang="pl-PL" dirty="0"/>
              <a:t>z Księgą Tożsamości Wizualizacji Funduszy Europejskich  2021-2017 </a:t>
            </a:r>
            <a:r>
              <a:rPr lang="pl-PL" b="1" dirty="0">
                <a:hlinkClick r:id="rId2"/>
              </a:rPr>
              <a:t>https://www.funduszeeuropejskie.gov.pl/media/128891/ksiega_marki_fe_styczen_2024.pdf</a:t>
            </a:r>
            <a:endParaRPr lang="pl-PL" b="1" dirty="0"/>
          </a:p>
          <a:p>
            <a:r>
              <a:rPr lang="pl-PL" dirty="0"/>
              <a:t>Belka ologowania </a:t>
            </a:r>
          </a:p>
          <a:p>
            <a:r>
              <a:rPr lang="pl-PL" dirty="0"/>
              <a:t>Oddzielny rachunek księgowy – wyodrębniona księgowość</a:t>
            </a:r>
          </a:p>
          <a:p>
            <a:r>
              <a:rPr lang="pl-PL" dirty="0"/>
              <a:t>Wydatkowanie środków za pośrednictwem rachunku bankowego</a:t>
            </a:r>
          </a:p>
          <a:p>
            <a:r>
              <a:rPr lang="pl-PL" dirty="0"/>
              <a:t>Rozwiązanie umowy $ 18 (szczególnie nie wywiązywanie się w terminach)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B29BFB7-B78E-5F9C-B178-BD8BE7BFFF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686" y="666450"/>
            <a:ext cx="736485" cy="736485"/>
          </a:xfrm>
          <a:prstGeom prst="rect">
            <a:avLst/>
          </a:prstGeom>
        </p:spPr>
      </p:pic>
      <p:pic>
        <p:nvPicPr>
          <p:cNvPr id="9" name="Obraz 8" descr="https://www.kold.pl/filemanager/photos/uploads/pages/2025%20r./EFS+/oznakowanie%20-%20plakaty/belka_FE_SWW.png">
            <a:extLst>
              <a:ext uri="{FF2B5EF4-FFF2-40B4-BE49-F238E27FC236}">
                <a16:creationId xmlns:a16="http://schemas.microsoft.com/office/drawing/2014/main" id="{C832A06D-43E1-95FF-B7DF-80F8A62605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4452" y="5651125"/>
            <a:ext cx="5123096" cy="52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841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327053-8155-3AEB-D608-D7B3DAB8C45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56249" y="838742"/>
            <a:ext cx="6279502" cy="907213"/>
          </a:xfrm>
        </p:spPr>
        <p:txBody>
          <a:bodyPr/>
          <a:lstStyle/>
          <a:p>
            <a:r>
              <a:rPr lang="pl-PL" b="1" dirty="0"/>
              <a:t>Wydatkowanie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53CD096-1805-FF62-4FC6-0E551FB2DE7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027323" y="2068220"/>
            <a:ext cx="8544261" cy="3414954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Wydatki racjonalne i efektywne (nie zawyżone w stosunku do cen rynkowych)</a:t>
            </a:r>
          </a:p>
          <a:p>
            <a:r>
              <a:rPr lang="pl-PL" dirty="0"/>
              <a:t>Wydatki faktycznie (poniesione w okresie kwalifikowalności)</a:t>
            </a:r>
          </a:p>
          <a:p>
            <a:r>
              <a:rPr lang="pl-PL" dirty="0"/>
              <a:t>Wydatki udokumentowane </a:t>
            </a:r>
          </a:p>
          <a:p>
            <a:r>
              <a:rPr lang="pl-PL" dirty="0"/>
              <a:t>Zgodne z zatwierdzonym budżetem</a:t>
            </a:r>
          </a:p>
          <a:p>
            <a:r>
              <a:rPr lang="pl-PL" dirty="0"/>
              <a:t>Zgodne z przepisami prawa krajowego i wspólnotowego</a:t>
            </a:r>
          </a:p>
          <a:p>
            <a:r>
              <a:rPr lang="pl-PL" dirty="0"/>
              <a:t>Nie finansowane z innych środków publicznych</a:t>
            </a:r>
          </a:p>
          <a:p>
            <a:r>
              <a:rPr lang="pl-PL" dirty="0"/>
              <a:t>Nie ma możliwości wydatkowania działania w kwocie większej niż w budżecie </a:t>
            </a:r>
          </a:p>
          <a:p>
            <a:r>
              <a:rPr lang="pl-PL" dirty="0"/>
              <a:t>W przypadku wydatku mniejszego niż w budżecie, następuje zwrot wydatków bez możliwości przenoszenia na inny rodzaj wydatku</a:t>
            </a:r>
          </a:p>
          <a:p>
            <a:endParaRPr lang="pl-PL" dirty="0"/>
          </a:p>
          <a:p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4EFC314-B4AA-3DE8-8E08-4700857ECC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686" y="666450"/>
            <a:ext cx="736485" cy="736485"/>
          </a:xfrm>
          <a:prstGeom prst="rect">
            <a:avLst/>
          </a:prstGeom>
        </p:spPr>
      </p:pic>
      <p:pic>
        <p:nvPicPr>
          <p:cNvPr id="9" name="Obraz 8" descr="https://www.kold.pl/filemanager/photos/uploads/pages/2025%20r./EFS+/oznakowanie%20-%20plakaty/belka_FE_SWW.png">
            <a:extLst>
              <a:ext uri="{FF2B5EF4-FFF2-40B4-BE49-F238E27FC236}">
                <a16:creationId xmlns:a16="http://schemas.microsoft.com/office/drawing/2014/main" id="{98C2F146-34C3-AACF-7E0F-8C57A31EB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4452" y="5651125"/>
            <a:ext cx="5123096" cy="52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118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A41FBE-5463-73DA-6A40-006EEA619C7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83573" y="850582"/>
            <a:ext cx="6484776" cy="552353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Rozliczanie wniosku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202ABCF-7B56-0097-7A0E-90C98CDE21B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052141" y="1561725"/>
            <a:ext cx="9195104" cy="4089400"/>
          </a:xfrm>
        </p:spPr>
        <p:txBody>
          <a:bodyPr>
            <a:normAutofit fontScale="77500" lnSpcReduction="20000"/>
          </a:bodyPr>
          <a:lstStyle/>
          <a:p>
            <a:r>
              <a:rPr lang="pl-PL" dirty="0"/>
              <a:t>Wniosek o płatność, przed wypełnieniem zapoznać się z instrukcją</a:t>
            </a:r>
          </a:p>
          <a:p>
            <a:r>
              <a:rPr lang="pl-PL" dirty="0"/>
              <a:t>Wniosek składamy w LGD KOLD w terminie 30 dni kalendarzowych od daty zakończenia zadania </a:t>
            </a:r>
          </a:p>
          <a:p>
            <a:r>
              <a:rPr lang="pl-PL" dirty="0"/>
              <a:t>Do wniosku załączamy:</a:t>
            </a:r>
          </a:p>
          <a:p>
            <a:pPr marL="0" indent="0">
              <a:buNone/>
            </a:pPr>
            <a:r>
              <a:rPr lang="pl-PL" dirty="0"/>
              <a:t>     	- kopie wszystkich dokumentów finansowych (dowody źródłowe opisane zgodnie</a:t>
            </a:r>
            <a:br>
              <a:rPr lang="pl-PL" dirty="0"/>
            </a:br>
            <a:r>
              <a:rPr lang="pl-PL" dirty="0"/>
              <a:t>	  z przepisami finansowymi z umowami - jeśli były),</a:t>
            </a:r>
          </a:p>
          <a:p>
            <a:pPr marL="0" indent="0">
              <a:buNone/>
            </a:pPr>
            <a:r>
              <a:rPr lang="pl-PL" dirty="0"/>
              <a:t>	- dowody zapłaty,</a:t>
            </a:r>
          </a:p>
          <a:p>
            <a:pPr marL="0" indent="0">
              <a:buNone/>
            </a:pPr>
            <a:r>
              <a:rPr lang="pl-PL" dirty="0"/>
              <a:t>	- listy obecności, </a:t>
            </a:r>
          </a:p>
          <a:p>
            <a:pPr marL="0" indent="0">
              <a:buNone/>
            </a:pPr>
            <a:r>
              <a:rPr lang="pl-PL" dirty="0"/>
              <a:t>	- ksero zdjęć, plakatów i innych dowodów realizacji</a:t>
            </a:r>
          </a:p>
          <a:p>
            <a:pPr marL="0" indent="0">
              <a:buNone/>
            </a:pPr>
            <a:r>
              <a:rPr lang="pl-PL" dirty="0"/>
              <a:t>	- protokoły realizacji zadania</a:t>
            </a:r>
          </a:p>
          <a:p>
            <a:pPr marL="0" indent="0">
              <a:buNone/>
            </a:pPr>
            <a:r>
              <a:rPr lang="pl-PL" dirty="0"/>
              <a:t> 	- ksero potwierdza LGD na miejscu</a:t>
            </a:r>
          </a:p>
          <a:p>
            <a:r>
              <a:rPr lang="pl-PL" dirty="0"/>
              <a:t>Wniosek podpisany przez osoby uprawnione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640CA13-91C0-A573-B65C-2F98DF4B3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686" y="666450"/>
            <a:ext cx="736485" cy="736485"/>
          </a:xfrm>
          <a:prstGeom prst="rect">
            <a:avLst/>
          </a:prstGeom>
        </p:spPr>
      </p:pic>
      <p:pic>
        <p:nvPicPr>
          <p:cNvPr id="8" name="Obraz 7" descr="https://www.kold.pl/filemanager/photos/uploads/pages/2025%20r./EFS+/oznakowanie%20-%20plakaty/belka_FE_SWW.png">
            <a:extLst>
              <a:ext uri="{FF2B5EF4-FFF2-40B4-BE49-F238E27FC236}">
                <a16:creationId xmlns:a16="http://schemas.microsoft.com/office/drawing/2014/main" id="{7B306B76-6BF2-1F0F-0872-A99F17DA8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4452" y="5651125"/>
            <a:ext cx="5123096" cy="52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641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CB6C7E-3878-AAAE-4450-4027A5C072E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57465" y="844343"/>
            <a:ext cx="5477069" cy="696912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Dowody źródłowe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ECD63C-E2C7-514A-943C-7CE1CBB53FC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884783" y="1541255"/>
            <a:ext cx="9116009" cy="4248190"/>
          </a:xfrm>
        </p:spPr>
        <p:txBody>
          <a:bodyPr>
            <a:normAutofit fontScale="32500" lnSpcReduction="20000"/>
          </a:bodyPr>
          <a:lstStyle/>
          <a:p>
            <a:r>
              <a:rPr lang="pl-PL" sz="4900" dirty="0"/>
              <a:t>Faktury, rachunki – można realizować przesyłane elektronicznie  </a:t>
            </a:r>
          </a:p>
          <a:p>
            <a:r>
              <a:rPr lang="pl-PL" sz="4900" dirty="0"/>
              <a:t>Dowód musi posiadać numer i wystawcę z danymi adresowymi</a:t>
            </a:r>
          </a:p>
          <a:p>
            <a:r>
              <a:rPr lang="pl-PL" sz="4900" dirty="0"/>
              <a:t>Wystawione na grantobiorcę z NIP-em (wg nowej ustawy o rachunkowości  honoruje się paragony fiskalne na których musi być NIP odbiorcy do kwoty 450 zł lub 100 euro) lub faktury uproszczone do kwoty 450 zł lub 100 euro) (kwartalne przychody z twojej działalności nie przekroczą limitu, czyli 225% kwoty minimalnego wynagrodzenia obowiązującego w danym obecnie </a:t>
            </a:r>
            <a:r>
              <a:rPr lang="pl-PL" sz="4900" b="1" dirty="0"/>
              <a:t>10 813,50 zł </a:t>
            </a:r>
            <a:r>
              <a:rPr lang="pl-PL" sz="4900" dirty="0"/>
              <a:t>– nie opłaca ZUS i podatek wykazuje w rozliczeniu PIT za dany rok)</a:t>
            </a:r>
          </a:p>
          <a:p>
            <a:r>
              <a:rPr lang="pl-PL" sz="4900" dirty="0"/>
              <a:t>Data wystawienia przed datą zapłaty</a:t>
            </a:r>
          </a:p>
          <a:p>
            <a:r>
              <a:rPr lang="pl-PL" sz="4900" dirty="0"/>
              <a:t>Wpisany sposób zapłaty – karta lub przelew</a:t>
            </a:r>
          </a:p>
          <a:p>
            <a:r>
              <a:rPr lang="pl-PL" sz="4900" dirty="0"/>
              <a:t>Wpisanie sposobu zapłaty nie jest potwierdzeniem zapłaty – musi być zapis – zapłacono przelewem </a:t>
            </a:r>
            <a:r>
              <a:rPr lang="pl-PL" sz="4900" i="1" dirty="0"/>
              <a:t>lub</a:t>
            </a:r>
            <a:r>
              <a:rPr lang="pl-PL" sz="4900" dirty="0"/>
              <a:t> kartą</a:t>
            </a:r>
          </a:p>
          <a:p>
            <a:r>
              <a:rPr lang="pl-PL" sz="4900" dirty="0"/>
              <a:t>Przy fakturach zagranicznych – przedkładamy tłumaczenie faktury na j. polski przez tłumacza przysięgłego – tłumaczenie nie jest kosztem kwalifikowanym</a:t>
            </a:r>
          </a:p>
          <a:p>
            <a:r>
              <a:rPr lang="pl-PL" sz="4900" dirty="0"/>
              <a:t>Faktury wystawione w innej walucie – wg przelicznika bankowego przy przelewach i kartach lub wg kursu średniego NBP z dnia poprzedzającego datę wystawienia faktury</a:t>
            </a:r>
          </a:p>
          <a:p>
            <a:r>
              <a:rPr lang="pl-PL" sz="4900" dirty="0"/>
              <a:t>Na fakturach nie wolno nic poprawiać (ew. nota korygującą)</a:t>
            </a:r>
          </a:p>
          <a:p>
            <a:endParaRPr lang="pl-PL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53093E74-E205-B6DF-8265-1ADCC0C77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686" y="666450"/>
            <a:ext cx="736485" cy="736485"/>
          </a:xfrm>
          <a:prstGeom prst="rect">
            <a:avLst/>
          </a:prstGeom>
        </p:spPr>
      </p:pic>
      <p:pic>
        <p:nvPicPr>
          <p:cNvPr id="12" name="Obraz 11" descr="https://www.kold.pl/filemanager/photos/uploads/pages/2025%20r./EFS+/oznakowanie%20-%20plakaty/belka_FE_SWW.png">
            <a:extLst>
              <a:ext uri="{FF2B5EF4-FFF2-40B4-BE49-F238E27FC236}">
                <a16:creationId xmlns:a16="http://schemas.microsoft.com/office/drawing/2014/main" id="{F9C5F1CD-64C7-888F-7BEC-B5CBA07ADC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4452" y="5651125"/>
            <a:ext cx="5123096" cy="52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784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DD95A3-606A-8F91-F781-02693CFCA5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34452" y="683207"/>
            <a:ext cx="4889241" cy="506412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Opisy faktur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0C2CE08-BA53-F3B5-305C-1E4969544A1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186737" y="1287898"/>
            <a:ext cx="8375515" cy="4386263"/>
          </a:xfrm>
        </p:spPr>
        <p:txBody>
          <a:bodyPr>
            <a:normAutofit fontScale="77500" lnSpcReduction="20000"/>
          </a:bodyPr>
          <a:lstStyle/>
          <a:p>
            <a:r>
              <a:rPr lang="pl-PL" i="1" dirty="0">
                <a:solidFill>
                  <a:srgbClr val="FF0000"/>
                </a:solidFill>
              </a:rPr>
              <a:t>Wszystkie wydatki muszą być księgowane na osobnym koncie rachunkowym</a:t>
            </a:r>
          </a:p>
          <a:p>
            <a:r>
              <a:rPr lang="pl-PL" dirty="0"/>
              <a:t>Drugostronne artykuły (transport osób, wyżywienie osób, materiały..) zostały wydatkowane w ramach realizacji projektu grantowego............( tytuł projektu) dofinansowanego z Europejskiego Funduszu Społecznego w ramach FEW 2021-2027. wg umowy nr............. z dnia........ Dział z zestawienia rzeczowo –finansowego........)</a:t>
            </a:r>
          </a:p>
          <a:p>
            <a:r>
              <a:rPr lang="pl-PL" dirty="0">
                <a:solidFill>
                  <a:srgbClr val="FF0000"/>
                </a:solidFill>
              </a:rPr>
              <a:t>          </a:t>
            </a:r>
            <a:r>
              <a:rPr lang="pl-PL" i="1" dirty="0">
                <a:solidFill>
                  <a:srgbClr val="FF0000"/>
                </a:solidFill>
              </a:rPr>
              <a:t>np.  Umowa nr EFS/1.9.G/2026 z dnia 8 lipca2026 r.  </a:t>
            </a:r>
          </a:p>
          <a:p>
            <a:r>
              <a:rPr lang="pl-PL" i="1" dirty="0">
                <a:solidFill>
                  <a:srgbClr val="FF0000"/>
                </a:solidFill>
              </a:rPr>
              <a:t>W przypadku kilku pozycji z różnych działów, należy poszczególne rozpisać np. </a:t>
            </a:r>
            <a:r>
              <a:rPr lang="pl-PL" i="1" dirty="0" err="1">
                <a:solidFill>
                  <a:srgbClr val="FF0000"/>
                </a:solidFill>
              </a:rPr>
              <a:t>Poz</a:t>
            </a:r>
            <a:r>
              <a:rPr lang="pl-PL" i="1" dirty="0">
                <a:solidFill>
                  <a:srgbClr val="FF0000"/>
                </a:solidFill>
              </a:rPr>
              <a:t> 1,2  - dział  I.A1 , </a:t>
            </a:r>
            <a:r>
              <a:rPr lang="pl-PL" i="1" dirty="0" err="1">
                <a:solidFill>
                  <a:srgbClr val="FF0000"/>
                </a:solidFill>
              </a:rPr>
              <a:t>poz</a:t>
            </a:r>
            <a:r>
              <a:rPr lang="pl-PL" i="1" dirty="0">
                <a:solidFill>
                  <a:srgbClr val="FF0000"/>
                </a:solidFill>
              </a:rPr>
              <a:t> 3 – Dział I. B2.</a:t>
            </a:r>
          </a:p>
          <a:p>
            <a:r>
              <a:rPr lang="pl-PL" dirty="0"/>
              <a:t>Sprawdzono pod względem merytorycznym, formalnym i rachunkowym; </a:t>
            </a:r>
          </a:p>
          <a:p>
            <a:r>
              <a:rPr lang="pl-PL" dirty="0"/>
              <a:t>zatwierdzono do wypłaty w kwocie............( słownie......) - data, podpisy osoby uprawnionej i skarbnika</a:t>
            </a:r>
          </a:p>
          <a:p>
            <a:r>
              <a:rPr lang="pl-PL" dirty="0"/>
              <a:t>Nr konta księgowego lub kodu rachunkowego dla tego projektu</a:t>
            </a:r>
          </a:p>
          <a:p>
            <a:pPr>
              <a:buNone/>
            </a:pPr>
            <a:r>
              <a:rPr lang="pl-PL" i="1" dirty="0">
                <a:solidFill>
                  <a:srgbClr val="FF0000"/>
                </a:solidFill>
              </a:rPr>
              <a:t>                np.   Numer konta/Kolejny numer dokumentu/rok  -       502/2/2026</a:t>
            </a:r>
            <a:endParaRPr lang="pl-PL" dirty="0"/>
          </a:p>
          <a:p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33EB50F-42C3-6CA8-0859-627A785BF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686" y="666450"/>
            <a:ext cx="736485" cy="736485"/>
          </a:xfrm>
          <a:prstGeom prst="rect">
            <a:avLst/>
          </a:prstGeom>
        </p:spPr>
      </p:pic>
      <p:pic>
        <p:nvPicPr>
          <p:cNvPr id="10" name="Obraz 9" descr="https://www.kold.pl/filemanager/photos/uploads/pages/2025%20r./EFS+/oznakowanie%20-%20plakaty/belka_FE_SWW.png">
            <a:extLst>
              <a:ext uri="{FF2B5EF4-FFF2-40B4-BE49-F238E27FC236}">
                <a16:creationId xmlns:a16="http://schemas.microsoft.com/office/drawing/2014/main" id="{9A09785C-0EBC-1584-A141-8D6682224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4452" y="5651125"/>
            <a:ext cx="5123096" cy="52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7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E844060-5CF4-9F08-8DD2-707E7EB1350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34951" y="896523"/>
            <a:ext cx="6522098" cy="506412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Informowanie o realizacji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98C7DE9-91C8-B52C-A868-79E02D64946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080329" y="1588083"/>
            <a:ext cx="8239328" cy="4259263"/>
          </a:xfrm>
        </p:spPr>
        <p:txBody>
          <a:bodyPr>
            <a:normAutofit fontScale="85000" lnSpcReduction="10000"/>
          </a:bodyPr>
          <a:lstStyle/>
          <a:p>
            <a:r>
              <a:rPr lang="pl-PL" sz="2400" b="1" dirty="0"/>
              <a:t>Obowiązek informowania i rozpowszechniania informacji o pomocy otrzymanej z EFS. </a:t>
            </a:r>
          </a:p>
          <a:p>
            <a:r>
              <a:rPr lang="pl-PL" sz="2400" b="1" i="1" dirty="0"/>
              <a:t>Co to oznacza? </a:t>
            </a:r>
          </a:p>
          <a:p>
            <a:r>
              <a:rPr lang="pl-PL" sz="2400" dirty="0"/>
              <a:t>Zgodnie z Umową przyznania pomocy Beneficjent ma obowiązek informowania i rozpowszechniania informacji o pomocy otrzymanej z FEW. W związku z tym, np. materiały informacyjne i promocyjne (ulotki, plakaty, długopisy, kubki, torby itp.) muszą zawierać odpowiednie logotypy FEW, znaki towarzyszące oraz informacje o współfinansowaniu przez EFS, które zostały dokładnie określone w </a:t>
            </a:r>
            <a:r>
              <a:rPr lang="pl-PL" sz="2400" i="1" dirty="0"/>
              <a:t>Księdze wizualizacji </a:t>
            </a:r>
          </a:p>
          <a:p>
            <a:pPr marL="0" indent="0">
              <a:buNone/>
            </a:pPr>
            <a:r>
              <a:rPr lang="pl-PL" sz="2400" dirty="0"/>
              <a:t>Księga wizualizacji jest zamieszczona na stronach internetowych: </a:t>
            </a:r>
            <a:r>
              <a:rPr lang="pl-PL" sz="2400" b="1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www.kold.pl</a:t>
            </a:r>
            <a:r>
              <a:rPr lang="pl-PL" sz="2400" b="1" dirty="0">
                <a:solidFill>
                  <a:schemeClr val="tx1"/>
                </a:solidFill>
              </a:rPr>
              <a:t> </a:t>
            </a:r>
            <a:r>
              <a:rPr lang="pl-PL" b="1" dirty="0">
                <a:hlinkClick r:id="rId3"/>
              </a:rPr>
              <a:t>https://www.funduszeeuropejskie.gov.pl/media/128891/ksiega_marki_fe_styczen_2024.pdf</a:t>
            </a:r>
            <a:endParaRPr lang="pl-PL" sz="2400" b="1" dirty="0">
              <a:solidFill>
                <a:schemeClr val="tx1"/>
              </a:solidFill>
            </a:endParaRPr>
          </a:p>
          <a:p>
            <a:endParaRPr lang="pl-PL" sz="2400" b="1" dirty="0">
              <a:solidFill>
                <a:schemeClr val="tx1"/>
              </a:solidFill>
            </a:endParaRPr>
          </a:p>
          <a:p>
            <a:endParaRPr lang="pl-PL" dirty="0"/>
          </a:p>
        </p:txBody>
      </p:sp>
      <p:pic>
        <p:nvPicPr>
          <p:cNvPr id="10" name="Obraz 9" descr="https://www.kold.pl/filemanager/photos/uploads/pages/2025%20r./EFS+/oznakowanie%20-%20plakaty/belka_FE_SWW.png">
            <a:extLst>
              <a:ext uri="{FF2B5EF4-FFF2-40B4-BE49-F238E27FC236}">
                <a16:creationId xmlns:a16="http://schemas.microsoft.com/office/drawing/2014/main" id="{560BE041-471D-0C3B-2AE6-6848735D0F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4452" y="5651125"/>
            <a:ext cx="5123096" cy="523668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EE24622D-7BA0-8CAE-21FD-FDDA32900B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686" y="666450"/>
            <a:ext cx="736485" cy="73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7673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zny">
  <a:themeElements>
    <a:clrScheme name="Organiczny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zny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zny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3A0D6810177A5438CE274FBAC8E828E" ma:contentTypeVersion="13" ma:contentTypeDescription="Utwórz nowy dokument." ma:contentTypeScope="" ma:versionID="b2fd5db9c98393087c8e80bfdd6f3318">
  <xsd:schema xmlns:xsd="http://www.w3.org/2001/XMLSchema" xmlns:xs="http://www.w3.org/2001/XMLSchema" xmlns:p="http://schemas.microsoft.com/office/2006/metadata/properties" xmlns:ns3="fab1ffa7-53f6-4aea-9797-b7eb24119b93" targetNamespace="http://schemas.microsoft.com/office/2006/metadata/properties" ma:root="true" ma:fieldsID="85f445b207826081692b0f03daef590e" ns3:_="">
    <xsd:import namespace="fab1ffa7-53f6-4aea-9797-b7eb24119b9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b1ffa7-53f6-4aea-9797-b7eb24119b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ab1ffa7-53f6-4aea-9797-b7eb24119b93" xsi:nil="true"/>
  </documentManagement>
</p:properties>
</file>

<file path=customXml/itemProps1.xml><?xml version="1.0" encoding="utf-8"?>
<ds:datastoreItem xmlns:ds="http://schemas.openxmlformats.org/officeDocument/2006/customXml" ds:itemID="{FD0B16E6-6A20-42B3-9990-D5B268E68F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b1ffa7-53f6-4aea-9797-b7eb24119b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9E1C21F-702B-4404-9FAB-32DF377694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03750B-2A27-4AC0-AC69-A19F5CCD2A2D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fab1ffa7-53f6-4aea-9797-b7eb24119b93"/>
    <ds:schemaRef ds:uri="http://purl.org/dc/dcmitype/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615</TotalTime>
  <Words>1053</Words>
  <Application>Microsoft Office PowerPoint</Application>
  <PresentationFormat>Panoramiczny</PresentationFormat>
  <Paragraphs>101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6" baseType="lpstr">
      <vt:lpstr>Arial</vt:lpstr>
      <vt:lpstr>Calibri</vt:lpstr>
      <vt:lpstr>Garamond</vt:lpstr>
      <vt:lpstr>Times New Roman</vt:lpstr>
      <vt:lpstr>Organiczny</vt:lpstr>
      <vt:lpstr>Podpisanie umów  EFS+ Granty</vt:lpstr>
      <vt:lpstr>Dofinansowane Projekty</vt:lpstr>
      <vt:lpstr>Zasady realizacji</vt:lpstr>
      <vt:lpstr>Zasady realizacji</vt:lpstr>
      <vt:lpstr>Wydatkowanie</vt:lpstr>
      <vt:lpstr>Rozliczanie wniosku</vt:lpstr>
      <vt:lpstr>Dowody źródłowe</vt:lpstr>
      <vt:lpstr>Opisy faktur</vt:lpstr>
      <vt:lpstr>Informowanie o realizacji</vt:lpstr>
      <vt:lpstr>Księgowanie</vt:lpstr>
      <vt:lpstr>Rozliczenia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Podpisanie umów  Smart Villages</dc:title>
  <dc:creator>Lokalna Grupa Działania KOLD Lokalna Grupa Działania KOLD</dc:creator>
  <cp:lastModifiedBy>Lokalna Grupa Działania KOLD</cp:lastModifiedBy>
  <cp:revision>14</cp:revision>
  <cp:lastPrinted>2023-10-19T06:53:36Z</cp:lastPrinted>
  <dcterms:created xsi:type="dcterms:W3CDTF">2023-10-16T10:12:15Z</dcterms:created>
  <dcterms:modified xsi:type="dcterms:W3CDTF">2026-07-09T11:07:34Z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0x01010073A0D6810177A5438CE274FBAC8E828E</vt:lpwstr>
  </property>
</Properties>
</file>