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36"/>
  </p:notesMasterIdLst>
  <p:handoutMasterIdLst>
    <p:handoutMasterId r:id="rId37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299" r:id="rId16"/>
    <p:sldId id="272" r:id="rId17"/>
    <p:sldId id="333" r:id="rId18"/>
    <p:sldId id="274" r:id="rId19"/>
    <p:sldId id="275" r:id="rId20"/>
    <p:sldId id="279" r:id="rId21"/>
    <p:sldId id="281" r:id="rId22"/>
    <p:sldId id="282" r:id="rId23"/>
    <p:sldId id="283" r:id="rId24"/>
    <p:sldId id="322" r:id="rId25"/>
    <p:sldId id="337" r:id="rId26"/>
    <p:sldId id="336" r:id="rId27"/>
    <p:sldId id="284" r:id="rId28"/>
    <p:sldId id="285" r:id="rId29"/>
    <p:sldId id="286" r:id="rId30"/>
    <p:sldId id="308" r:id="rId31"/>
    <p:sldId id="289" r:id="rId32"/>
    <p:sldId id="311" r:id="rId33"/>
    <p:sldId id="313" r:id="rId34"/>
    <p:sldId id="296" r:id="rId35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7941" autoAdjust="0"/>
  </p:normalViewPr>
  <p:slideViewPr>
    <p:cSldViewPr snapToGrid="0">
      <p:cViewPr varScale="1">
        <p:scale>
          <a:sx n="115" d="100"/>
          <a:sy n="115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orient="horz" pos="2141"/>
        <p:guide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/>
            <a:t>Początkujący liderzy poznają przykłady dobrych praktyk</a:t>
          </a:r>
          <a:br>
            <a:rPr lang="pl-PL" sz="1200" b="1" dirty="0"/>
          </a:br>
          <a:r>
            <a:rPr lang="pl-PL" sz="1200" b="1" dirty="0"/>
            <a:t>z innych miejsc w Polsce.</a:t>
          </a:r>
          <a:br>
            <a:rPr lang="pl-PL" sz="1200" b="1" dirty="0"/>
          </a:br>
          <a:r>
            <a:rPr lang="pl-PL" sz="1200" b="1" dirty="0"/>
            <a:t>Inspirują się nimi i mają własne pomysły na działania w swoich społecznościach.</a:t>
          </a:r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/>
            <a:t>Liderzy lokalni czują, że mogą zorganizować mieszkańców</a:t>
          </a:r>
          <a:br>
            <a:rPr lang="pl-PL" sz="1200" b="1" dirty="0"/>
          </a:br>
          <a:r>
            <a:rPr lang="pl-PL" sz="1200" b="1" dirty="0"/>
            <a:t>i razem coś zrobić dla społeczności</a:t>
          </a:r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/>
            <a:t>Liderzy lokalni mają doświadczenie</a:t>
          </a:r>
          <a:br>
            <a:rPr lang="pl-PL" sz="1200" b="1" dirty="0"/>
          </a:br>
          <a:r>
            <a:rPr lang="pl-PL" sz="1200" b="1" dirty="0"/>
            <a:t> i kompetencje potrzebne</a:t>
          </a:r>
          <a:br>
            <a:rPr lang="pl-PL" sz="1200" b="1" dirty="0"/>
          </a:br>
          <a:r>
            <a:rPr lang="pl-PL" sz="1200" b="1" dirty="0"/>
            <a:t>by zorganizować mieszkańców</a:t>
          </a:r>
          <a:br>
            <a:rPr lang="pl-PL" sz="1200" b="1" dirty="0"/>
          </a:br>
          <a:r>
            <a:rPr lang="pl-PL" sz="1200" b="1" dirty="0"/>
            <a:t>do wspólnego działania</a:t>
          </a:r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/>
            <a:t>Liderzy lokalni</a:t>
          </a:r>
          <a:br>
            <a:rPr lang="pl-PL" sz="1200" b="1" dirty="0"/>
          </a:br>
          <a:r>
            <a:rPr lang="pl-PL" sz="1200" b="1" dirty="0"/>
            <a:t>są świadomi swojej roli </a:t>
          </a:r>
          <a:br>
            <a:rPr lang="pl-PL" sz="1200" b="1" dirty="0"/>
          </a:br>
          <a:r>
            <a:rPr lang="pl-PL" sz="1200" b="1" dirty="0"/>
            <a:t>w społeczności</a:t>
          </a:r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/>
            <a:t>Liderzy robią kolejny krok - realizują projekty poza</a:t>
          </a:r>
          <a:br>
            <a:rPr lang="pl-PL" sz="1200" b="1" dirty="0"/>
          </a:br>
          <a:r>
            <a:rPr lang="pl-PL" sz="1200" b="1" dirty="0"/>
            <a:t> „Działaj Lokalnie”</a:t>
          </a:r>
          <a:br>
            <a:rPr lang="pl-PL" sz="1200" b="1" dirty="0"/>
          </a:br>
          <a:r>
            <a:rPr lang="pl-PL" sz="1200" b="1" dirty="0"/>
            <a:t>- są dojrzałymi liderami społeczności</a:t>
          </a:r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/>
            <a:t>Początkujący liderzy organizują projekty, które odpowiadają</a:t>
          </a:r>
          <a:br>
            <a:rPr lang="pl-PL" sz="1200" b="1" dirty="0"/>
          </a:br>
          <a:r>
            <a:rPr lang="pl-PL" sz="1200" b="1" dirty="0"/>
            <a:t> na ważną potrzebę społeczności</a:t>
          </a:r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/>
            <a:t>Instytucje i organizacje lokalne korzystają z pomocy doświadczonych liderów lokalnych</a:t>
          </a:r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C4938-60A5-4260-9CA0-7BEEDACBE649}" type="pres">
      <dgm:prSet presAssocID="{C4FE2714-FFD9-447D-9F55-30905ED79F8E}" presName="sibTrans" presStyleLbl="sibTrans2D1" presStyleIdx="0" presStyleCnt="6"/>
      <dgm:spPr/>
      <dgm:t>
        <a:bodyPr/>
        <a:lstStyle/>
        <a:p>
          <a:endParaRPr lang="pl-PL"/>
        </a:p>
      </dgm:t>
    </dgm:pt>
    <dgm:pt modelId="{A0C67A94-E216-4FF8-A440-01B8A1C84804}" type="pres">
      <dgm:prSet presAssocID="{C4FE2714-FFD9-447D-9F55-30905ED79F8E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3DB156-25BF-48AD-B330-51A2D5439EA6}" type="pres">
      <dgm:prSet presAssocID="{614A30FD-B687-4F01-B292-46CBE6EB371E}" presName="sibTrans" presStyleLbl="sibTrans2D1" presStyleIdx="1" presStyleCnt="6"/>
      <dgm:spPr/>
      <dgm:t>
        <a:bodyPr/>
        <a:lstStyle/>
        <a:p>
          <a:endParaRPr lang="pl-PL"/>
        </a:p>
      </dgm:t>
    </dgm:pt>
    <dgm:pt modelId="{1F05488F-76CA-47E6-B80C-AA81F95A5EDD}" type="pres">
      <dgm:prSet presAssocID="{614A30FD-B687-4F01-B292-46CBE6EB371E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3DACCC-0492-4387-8667-DDC91A317C00}" type="pres">
      <dgm:prSet presAssocID="{E0EFD54E-21DF-4E99-B1C9-15EAFB52211A}" presName="sibTrans" presStyleLbl="sibTrans2D1" presStyleIdx="2" presStyleCnt="6"/>
      <dgm:spPr/>
      <dgm:t>
        <a:bodyPr/>
        <a:lstStyle/>
        <a:p>
          <a:endParaRPr lang="pl-PL"/>
        </a:p>
      </dgm:t>
    </dgm:pt>
    <dgm:pt modelId="{DF00A638-A895-4CD0-9BAC-CD8BB2D5A673}" type="pres">
      <dgm:prSet presAssocID="{E0EFD54E-21DF-4E99-B1C9-15EAFB52211A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187A-C10C-41AF-AD1A-C6147C6575B9}" type="pres">
      <dgm:prSet presAssocID="{32F21A76-CBFE-4C00-923B-569F9234010B}" presName="sibTrans" presStyleLbl="sibTrans2D1" presStyleIdx="3" presStyleCnt="6"/>
      <dgm:spPr/>
      <dgm:t>
        <a:bodyPr/>
        <a:lstStyle/>
        <a:p>
          <a:endParaRPr lang="pl-PL"/>
        </a:p>
      </dgm:t>
    </dgm:pt>
    <dgm:pt modelId="{0115D2EC-4EC1-4772-91F1-3BED6F12DDA1}" type="pres">
      <dgm:prSet presAssocID="{32F21A76-CBFE-4C00-923B-569F9234010B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9B45F5-889B-41A8-B944-948200F726E6}" type="pres">
      <dgm:prSet presAssocID="{7A3032F2-87BD-4D19-B325-BA0AE0CFF479}" presName="sibTrans" presStyleLbl="sibTrans2D1" presStyleIdx="4" presStyleCnt="6"/>
      <dgm:spPr/>
      <dgm:t>
        <a:bodyPr/>
        <a:lstStyle/>
        <a:p>
          <a:endParaRPr lang="pl-PL"/>
        </a:p>
      </dgm:t>
    </dgm:pt>
    <dgm:pt modelId="{777FECA8-1512-42B0-A173-050DE4EE25FD}" type="pres">
      <dgm:prSet presAssocID="{7A3032F2-87BD-4D19-B325-BA0AE0CFF47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D67B53-4A32-4A07-8875-52FAF0C00116}" type="pres">
      <dgm:prSet presAssocID="{BE25DEF8-C522-4A79-836D-FE1529957685}" presName="sibTrans" presStyleLbl="sibTrans2D1" presStyleIdx="5" presStyleCnt="6"/>
      <dgm:spPr/>
      <dgm:t>
        <a:bodyPr/>
        <a:lstStyle/>
        <a:p>
          <a:endParaRPr lang="pl-PL"/>
        </a:p>
      </dgm:t>
    </dgm:pt>
    <dgm:pt modelId="{B9ACE068-8666-48D6-A803-FD83DA9E2560}" type="pres">
      <dgm:prSet presAssocID="{BE25DEF8-C522-4A79-836D-FE1529957685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/>
            <a:t>ODL wspiera początkujących liderów</a:t>
          </a:r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/>
            <a:t>ODL organizuje</a:t>
          </a:r>
          <a:br>
            <a:rPr lang="pl-PL" sz="1600" b="1"/>
          </a:br>
          <a:r>
            <a:rPr lang="pl-PL" sz="1600" b="1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/>
            <a:t>ODL tworzy przyjazne warunki do pracy poczatkującym liderom</a:t>
          </a:r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Początkujący liderzy poznają przykłady dobrych praktyk</a:t>
          </a:r>
          <a:br>
            <a:rPr lang="pl-PL" sz="1200" b="1" kern="1200" dirty="0"/>
          </a:br>
          <a:r>
            <a:rPr lang="pl-PL" sz="1200" b="1" kern="1200" dirty="0"/>
            <a:t>z innych miejsc w Polsce.</a:t>
          </a:r>
          <a:br>
            <a:rPr lang="pl-PL" sz="1200" b="1" kern="1200" dirty="0"/>
          </a:br>
          <a:r>
            <a:rPr lang="pl-PL" sz="1200" b="1" kern="1200" dirty="0"/>
            <a:t>Inspirują się nimi i mają własne pomysły na działania w swoich społecznościach.</a:t>
          </a:r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Początkujący liderzy organizują projekty, które odpowiadają</a:t>
          </a:r>
          <a:br>
            <a:rPr lang="pl-PL" sz="1200" b="1" kern="1200" dirty="0"/>
          </a:br>
          <a:r>
            <a:rPr lang="pl-PL" sz="1200" b="1" kern="1200" dirty="0"/>
            <a:t> na ważną potrzebę społeczności</a:t>
          </a:r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 czują, że mogą zorganizować mieszkańców</a:t>
          </a:r>
          <a:br>
            <a:rPr lang="pl-PL" sz="1200" b="1" kern="1200" dirty="0"/>
          </a:br>
          <a:r>
            <a:rPr lang="pl-PL" sz="1200" b="1" kern="1200" dirty="0"/>
            <a:t>i razem coś zrobić dla społeczności</a:t>
          </a:r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 mają doświadczenie</a:t>
          </a:r>
          <a:br>
            <a:rPr lang="pl-PL" sz="1200" b="1" kern="1200" dirty="0"/>
          </a:br>
          <a:r>
            <a:rPr lang="pl-PL" sz="1200" b="1" kern="1200" dirty="0"/>
            <a:t> i kompetencje potrzebne</a:t>
          </a:r>
          <a:br>
            <a:rPr lang="pl-PL" sz="1200" b="1" kern="1200" dirty="0"/>
          </a:br>
          <a:r>
            <a:rPr lang="pl-PL" sz="1200" b="1" kern="1200" dirty="0"/>
            <a:t>by zorganizować mieszkańców</a:t>
          </a:r>
          <a:br>
            <a:rPr lang="pl-PL" sz="1200" b="1" kern="1200" dirty="0"/>
          </a:br>
          <a:r>
            <a:rPr lang="pl-PL" sz="1200" b="1" kern="1200" dirty="0"/>
            <a:t>do wspólnego działania</a:t>
          </a:r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lokalni</a:t>
          </a:r>
          <a:br>
            <a:rPr lang="pl-PL" sz="1200" b="1" kern="1200" dirty="0"/>
          </a:br>
          <a:r>
            <a:rPr lang="pl-PL" sz="1200" b="1" kern="1200" dirty="0"/>
            <a:t>są świadomi swojej roli </a:t>
          </a:r>
          <a:br>
            <a:rPr lang="pl-PL" sz="1200" b="1" kern="1200" dirty="0"/>
          </a:br>
          <a:r>
            <a:rPr lang="pl-PL" sz="1200" b="1" kern="1200" dirty="0"/>
            <a:t>w społeczności</a:t>
          </a:r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Liderzy robią kolejny krok - realizują projekty poza</a:t>
          </a:r>
          <a:br>
            <a:rPr lang="pl-PL" sz="1200" b="1" kern="1200" dirty="0"/>
          </a:br>
          <a:r>
            <a:rPr lang="pl-PL" sz="1200" b="1" kern="1200" dirty="0"/>
            <a:t> „Działaj Lokalnie”</a:t>
          </a:r>
          <a:br>
            <a:rPr lang="pl-PL" sz="1200" b="1" kern="1200" dirty="0"/>
          </a:br>
          <a:r>
            <a:rPr lang="pl-PL" sz="1200" b="1" kern="1200" dirty="0"/>
            <a:t>- są dojrzałymi liderami społeczności</a:t>
          </a:r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/>
            <a:t>Instytucje i organizacje lokalne korzystają z pomocy doświadczonych liderów lokalnych</a:t>
          </a:r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ODL tworzy przyjazne warunki do pracy poczatkującym liderom</a:t>
          </a:r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ODL wspiera początkujących liderów</a:t>
          </a:r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/>
            <a:t>ODL organizuje</a:t>
          </a:r>
          <a:br>
            <a:rPr lang="pl-PL" sz="1600" b="1" kern="1200"/>
          </a:br>
          <a:r>
            <a:rPr lang="pl-PL" sz="1600" b="1" kern="120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2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Fundacje rodzinne zostały wyłączone!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19.03.2026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19.03.2026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19.03.2026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kold.pl/" TargetMode="External"/><Relationship Id="rId4" Type="http://schemas.openxmlformats.org/officeDocument/2006/relationships/hyperlink" Target="mailto:biuro@kold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r>
              <a:rPr lang="pl-PL" altLang="pl-PL" b="1" dirty="0" smtClean="0"/>
              <a:t>programu </a:t>
            </a:r>
            <a:r>
              <a:rPr lang="pl-PL" altLang="pl-PL" b="1" dirty="0"/>
              <a:t>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856399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2026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r>
              <a:rPr lang="pl-PL" b="1" dirty="0">
                <a:latin typeface="+mj-lt"/>
              </a:rPr>
              <a:t>Lokalna Grupa Działania KOLD</a:t>
            </a:r>
          </a:p>
          <a:p>
            <a:endParaRPr lang="pl-PL" b="1" dirty="0">
              <a:latin typeface="+mj-lt"/>
            </a:endParaRPr>
          </a:p>
          <a:p>
            <a:r>
              <a:rPr lang="pl-PL" sz="1600" i="1" dirty="0">
                <a:latin typeface="+mj-lt"/>
              </a:rPr>
              <a:t>Zgierzynka, 18.03.2026 r.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44364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  <p:pic>
        <p:nvPicPr>
          <p:cNvPr id="7" name="Obraz 6" descr="Obraz zawierający tekst, Czcionka, logo, projekt graficzn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3A025295-948B-8E09-16CF-27D3CD982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6" y="4984595"/>
            <a:ext cx="1000576" cy="5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rodzinnych, fundacji utworzonych przez partie polityczne i stowarzyszeń związanych</a:t>
            </a:r>
            <a:br>
              <a:rPr lang="pl-PL" sz="2000" dirty="0"/>
            </a:br>
            <a:r>
              <a:rPr lang="pl-PL" sz="2000" dirty="0"/>
              <a:t>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 marL="536575" indent="0">
              <a:buNone/>
              <a:defRPr/>
            </a:pPr>
            <a:r>
              <a:rPr lang="pl-PL" sz="24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800" b="1" dirty="0"/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12FC29-33F1-4E75-A789-F10494531D38}"/>
              </a:ext>
            </a:extLst>
          </p:cNvPr>
          <p:cNvSpPr txBox="1"/>
          <p:nvPr/>
        </p:nvSpPr>
        <p:spPr>
          <a:xfrm>
            <a:off x="1032854" y="3535061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dirty="0" smtClean="0"/>
              <a:t>gminach: </a:t>
            </a:r>
            <a:r>
              <a:rPr lang="pl-PL" sz="2000" b="1" dirty="0"/>
              <a:t>Duszniki, Kuślin, Lwówek, Opalenica, Miedzichowo, Nowy Tomyśl, </a:t>
            </a:r>
            <a:r>
              <a:rPr lang="pl-PL" sz="2000" b="1" dirty="0" smtClean="0"/>
              <a:t>Pniewy,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371600"/>
            <a:ext cx="8304075" cy="48180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 smtClean="0"/>
              <a:t>6.000,00 zł.</a:t>
            </a:r>
            <a:endParaRPr lang="pl-PL" sz="22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/>
              <a:t>3</a:t>
            </a:r>
            <a:r>
              <a:rPr lang="pl-PL" sz="2200" dirty="0"/>
              <a:t>, maksymalnie </a:t>
            </a:r>
            <a:r>
              <a:rPr lang="pl-PL" sz="2200" b="1" dirty="0"/>
              <a:t>6</a:t>
            </a:r>
            <a:r>
              <a:rPr lang="pl-PL" sz="2200" dirty="0"/>
              <a:t> miesiące trwania </a:t>
            </a:r>
            <a:r>
              <a:rPr lang="pl-PL" sz="2200" dirty="0" smtClean="0"/>
              <a:t>projektu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w okresie między </a:t>
            </a:r>
            <a:r>
              <a:rPr lang="pl-PL" sz="2200" b="1" dirty="0" smtClean="0"/>
              <a:t>01.06.2026 r. - 30.11.2026 r</a:t>
            </a:r>
            <a:r>
              <a:rPr lang="pl-PL" sz="2200" b="1" dirty="0"/>
              <a:t>.</a:t>
            </a:r>
            <a:endParaRPr lang="pl-PL" sz="2200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altLang="pl-PL" sz="2200" b="1" dirty="0"/>
              <a:t>55 000,00 </a:t>
            </a:r>
            <a:r>
              <a:rPr lang="pl-PL" altLang="pl-PL" sz="2200" b="1" dirty="0" smtClean="0"/>
              <a:t>zł.</a:t>
            </a:r>
            <a:endParaRPr lang="pl-PL" altLang="pl-PL" sz="2200" b="1" dirty="0"/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 smtClean="0"/>
              <a:t>23.03.2026 r. - 22.04.2026 r.,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 smtClean="0"/>
              <a:t>przez </a:t>
            </a:r>
            <a:r>
              <a:rPr lang="pl-PL" altLang="pl-PL" sz="2200" b="1" dirty="0"/>
              <a:t>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1 czerwca </a:t>
            </a:r>
            <a:r>
              <a:rPr lang="pl-PL" altLang="pl-PL" sz="2200" b="1" dirty="0" smtClean="0"/>
              <a:t>2026 r. </a:t>
            </a:r>
            <a:r>
              <a:rPr lang="pl-PL" altLang="pl-PL" sz="2200" dirty="0" smtClean="0"/>
              <a:t>–</a:t>
            </a:r>
            <a:r>
              <a:rPr lang="pl-PL" altLang="pl-PL" sz="2200" b="1" dirty="0" smtClean="0"/>
              <a:t> </a:t>
            </a:r>
            <a:r>
              <a:rPr lang="pl-PL" altLang="pl-PL" sz="2200" b="1" dirty="0"/>
              <a:t>31 listopada </a:t>
            </a:r>
            <a:r>
              <a:rPr lang="pl-PL" altLang="pl-PL" sz="2200" b="1" dirty="0" smtClean="0"/>
              <a:t>2026 r.</a:t>
            </a:r>
            <a:endParaRPr lang="pl-PL" altLang="pl-PL" sz="2200" b="1" dirty="0"/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Konsultacje udzielane będą </a:t>
            </a:r>
            <a:r>
              <a:rPr lang="pl-PL" altLang="pl-PL" sz="2200" b="1" dirty="0" smtClean="0"/>
              <a:t>w siedzibie ODL: </a:t>
            </a:r>
            <a:r>
              <a:rPr lang="pl-PL" altLang="pl-PL" sz="2200" b="1" dirty="0" smtClean="0"/>
              <a:t>Lwówek, </a:t>
            </a:r>
            <a:r>
              <a:rPr lang="pl-PL" altLang="pl-PL" sz="2200" b="1" dirty="0"/>
              <a:t>Rynek </a:t>
            </a:r>
            <a:r>
              <a:rPr lang="pl-PL" altLang="pl-PL" sz="2200" b="1" dirty="0" smtClean="0"/>
              <a:t>33/1,</a:t>
            </a:r>
            <a:endParaRPr lang="pl-PL" altLang="pl-PL" sz="22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t</a:t>
            </a:r>
            <a:r>
              <a:rPr lang="pl-PL" altLang="pl-PL" sz="2200" b="1" dirty="0" smtClean="0"/>
              <a:t>el.: 61 44 24 160; e-mail</a:t>
            </a:r>
            <a:r>
              <a:rPr lang="pl-PL" altLang="pl-PL" sz="2200" b="1" dirty="0"/>
              <a:t>: </a:t>
            </a:r>
            <a:r>
              <a:rPr lang="pl-PL" altLang="pl-PL" sz="2200" b="1" dirty="0">
                <a:solidFill>
                  <a:srgbClr val="FF00FF"/>
                </a:solidFill>
                <a:hlinkClick r:id="rId4"/>
              </a:rPr>
              <a:t>biuro@kold.pl</a:t>
            </a:r>
            <a:r>
              <a:rPr lang="pl-PL" altLang="pl-PL" sz="2200" b="1" dirty="0"/>
              <a:t>,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endParaRPr lang="pl-PL" altLang="pl-PL" sz="2200" b="1" dirty="0" smtClean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 smtClean="0"/>
              <a:t>Formularz </a:t>
            </a:r>
            <a:r>
              <a:rPr lang="pl-PL" altLang="pl-PL" sz="2200" b="1" dirty="0"/>
              <a:t>wniosku i regulamin konkursu można obejrzeć na stronie: </a:t>
            </a:r>
            <a:r>
              <a:rPr lang="pl-PL" altLang="pl-PL" sz="2200" b="1" dirty="0">
                <a:solidFill>
                  <a:srgbClr val="FF00FF"/>
                </a:solidFill>
                <a:hlinkClick r:id="rId5"/>
              </a:rPr>
              <a:t>www.kold.pl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min. </a:t>
            </a:r>
            <a:r>
              <a:rPr lang="pl-PL" altLang="pl-PL" sz="2000" b="1" dirty="0"/>
              <a:t>5% w postaci finansowej </a:t>
            </a:r>
            <a:r>
              <a:rPr lang="pl-PL" sz="2000" dirty="0"/>
              <a:t>(wymaganie pozyskania wkładu finansowego nie dotyczy Inicjatywy Działaj Lokalnie),</a:t>
            </a:r>
            <a:br>
              <a:rPr lang="pl-PL" sz="2000" dirty="0"/>
            </a:b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planowaną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2026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 smtClean="0"/>
              <a:t>22.04.2026 </a:t>
            </a:r>
            <a:r>
              <a:rPr lang="pl-PL" sz="2000" b="1" dirty="0"/>
              <a:t>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2026”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3-6</a:t>
            </a:r>
            <a:r>
              <a:rPr lang="pl-PL" sz="2000" b="1" dirty="0">
                <a:solidFill>
                  <a:srgbClr val="FF00FF"/>
                </a:solidFill>
              </a:rPr>
              <a:t>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 smtClean="0"/>
              <a:t>01.06.2026 r. - 30.11.2026 r</a:t>
            </a:r>
            <a:r>
              <a:rPr lang="pl-PL" sz="2000" b="1" dirty="0"/>
              <a:t>.</a:t>
            </a: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 smtClean="0"/>
              <a:t>6.000,00 </a:t>
            </a:r>
            <a:r>
              <a:rPr lang="pl-PL" sz="2000" b="1" dirty="0"/>
              <a:t>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 smtClean="0"/>
              <a:t>Organizacja/grupa/Inicjatywa </a:t>
            </a:r>
            <a:r>
              <a:rPr lang="pl-PL" altLang="pl-PL" sz="2000" dirty="0"/>
              <a:t>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xmlns="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50AB0B6-71B9-645D-3E79-79486BC5B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22" y="4813195"/>
            <a:ext cx="69532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grantobiorców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</a:t>
            </a:r>
            <a:r>
              <a:rPr lang="pl-PL" sz="1800" dirty="0" smtClean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aktywności,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90635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 animowanych zdjęć, bądź statycznych plansz 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 zostaną zakwalifikowane do </a:t>
            </a:r>
            <a:r>
              <a:rPr lang="pl-PL" sz="6000" b="1" cap="small" dirty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57969F2-7B03-14BD-4D4F-18FA3DED5684}"/>
              </a:ext>
            </a:extLst>
          </p:cNvPr>
          <p:cNvSpPr txBox="1"/>
          <p:nvPr/>
        </p:nvSpPr>
        <p:spPr>
          <a:xfrm>
            <a:off x="2344543" y="5892581"/>
            <a:ext cx="7122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1800" dirty="0" smtClean="0"/>
              <a:t> Termin </a:t>
            </a:r>
            <a:r>
              <a:rPr lang="pl-PL" sz="1800" dirty="0"/>
              <a:t>nadsyłania prac na etapie lokalnym Konkursu:  </a:t>
            </a:r>
            <a:r>
              <a:rPr lang="pl-PL" sz="1800" b="1" dirty="0" smtClean="0"/>
              <a:t>20.12.2026 r</a:t>
            </a:r>
            <a:r>
              <a:rPr lang="pl-PL" sz="1800" b="1" dirty="0"/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Celem Programu „Działaj Lokalnie” jest aktywizowanie lokalnych społeczności na wsiach i w małych miastach wokół różnych działań o charakterze</a:t>
            </a:r>
            <a:br>
              <a:rPr lang="pl-PL" sz="2000" dirty="0"/>
            </a:br>
            <a:r>
              <a:rPr lang="pl-PL" sz="2000" b="1" dirty="0"/>
              <a:t>dobra wspólnego </a:t>
            </a:r>
            <a:r>
              <a:rPr lang="pl-PL" sz="2000" dirty="0"/>
              <a:t>poprzez wspieranie projektów obywatelskich.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Projekty te służą pobudzaniu aspiracji rozwojowych, poprawie jakości życia oraz podejmowaniu działań 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xmlns="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0"/>
          <a:stretch/>
        </p:blipFill>
        <p:spPr>
          <a:xfrm>
            <a:off x="5594450" y="1605971"/>
            <a:ext cx="4204416" cy="2343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>
          <a:xfrm>
            <a:off x="5138055" y="3849148"/>
            <a:ext cx="5736239" cy="2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787</Words>
  <Application>Microsoft Office PowerPoint</Application>
  <PresentationFormat>Niestandardowy</PresentationFormat>
  <Paragraphs>191</Paragraphs>
  <Slides>33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Sjady tytułowe</vt:lpstr>
      <vt:lpstr>Slajdy z treścią</vt:lpstr>
      <vt:lpstr>Spotkanie informacyjne dla wnioskodawców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Kold-PC</cp:lastModifiedBy>
  <cp:revision>180</cp:revision>
  <cp:lastPrinted>2023-03-15T10:47:32Z</cp:lastPrinted>
  <dcterms:created xsi:type="dcterms:W3CDTF">2021-03-24T14:14:58Z</dcterms:created>
  <dcterms:modified xsi:type="dcterms:W3CDTF">2026-03-19T08:17:09Z</dcterms:modified>
</cp:coreProperties>
</file>